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73" r:id="rId2"/>
    <p:sldId id="450" r:id="rId3"/>
    <p:sldId id="437" r:id="rId4"/>
    <p:sldId id="328" r:id="rId5"/>
    <p:sldId id="32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51" r:id="rId16"/>
    <p:sldId id="447" r:id="rId17"/>
    <p:sldId id="448" r:id="rId18"/>
    <p:sldId id="449" r:id="rId19"/>
    <p:sldId id="259" r:id="rId20"/>
    <p:sldId id="388" r:id="rId21"/>
    <p:sldId id="389" r:id="rId22"/>
    <p:sldId id="374" r:id="rId23"/>
    <p:sldId id="261" r:id="rId24"/>
    <p:sldId id="386" r:id="rId25"/>
    <p:sldId id="387" r:id="rId26"/>
    <p:sldId id="378" r:id="rId27"/>
    <p:sldId id="377" r:id="rId28"/>
    <p:sldId id="435" r:id="rId29"/>
    <p:sldId id="436" r:id="rId30"/>
  </p:sldIdLst>
  <p:sldSz cx="9144000" cy="6858000" type="screen4x3"/>
  <p:notesSz cx="10234613" cy="70993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99FF"/>
    <a:srgbClr val="66FFFF"/>
    <a:srgbClr val="FF3300"/>
    <a:srgbClr val="993300"/>
    <a:srgbClr val="99FF66"/>
    <a:srgbClr val="CC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8" autoAdjust="0"/>
    <p:restoredTop sz="87923" autoAdjust="0"/>
  </p:normalViewPr>
  <p:slideViewPr>
    <p:cSldViewPr>
      <p:cViewPr>
        <p:scale>
          <a:sx n="75" d="100"/>
          <a:sy n="75" d="100"/>
        </p:scale>
        <p:origin x="-972" y="-72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797246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C4BE7B5-8007-4612-BEBC-050170B79AB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51115218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6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8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104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6" y="6743104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FB66761-1157-4F53-9DAB-5AAA39E2B12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5867091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5144A-9353-4A70-86E6-64AC1CBA384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2792D-0051-48C0-813D-9F7FE83AB8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1D1EF-12AF-49F4-B76E-6B8198EB6AD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2A397-3BFF-49D3-B19A-832C908D138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BD338-9274-4E90-9C44-5D797F4610D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960A8-F317-4C7C-B2BF-B03C92D2EB6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97FF0-7F6A-4379-B0AF-B5AE13E94EB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974D7-F7A8-4A73-8717-53E1789D80F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C1B90-8DF3-4CE0-BDED-D412C68F764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C63BD-F0DE-4380-81EE-7E1BE4BF9C0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502F-73B5-4A0B-AFA2-0B42FB15FB5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8F5BB8F-F871-4B4A-8EAC-464827B0E76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42905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里山から考える持続可能な生活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放送大学</a:t>
            </a:r>
          </a:p>
          <a:p>
            <a:pPr eaLnBrk="1" hangingPunct="1"/>
            <a:r>
              <a:rPr lang="ja-JP" altLang="en-US" dirty="0" smtClean="0"/>
              <a:t>面接授業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257300"/>
            <a:ext cx="88487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0"/>
            <a:ext cx="726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0"/>
            <a:ext cx="64293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571500"/>
            <a:ext cx="56483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675" y="0"/>
            <a:ext cx="2536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1500188"/>
            <a:ext cx="89296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生物相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9516" y="0"/>
            <a:ext cx="870496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952500"/>
            <a:ext cx="874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814388"/>
            <a:ext cx="87249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290638"/>
            <a:ext cx="87058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8207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ja-JP" altLang="en-US" b="1"/>
              <a:t>原始地球環境の変貌</a:t>
            </a:r>
            <a:endParaRPr lang="ja-JP" altLang="en-US"/>
          </a:p>
          <a:p>
            <a:r>
              <a:rPr lang="ja-JP" altLang="en-US"/>
              <a:t>　約４５億年前に誕生。</a:t>
            </a:r>
          </a:p>
          <a:p>
            <a:r>
              <a:rPr lang="ja-JP" altLang="en-US"/>
              <a:t>　　　　　大気組成：　水蒸気，水素ガス，メタンガス，二酸化炭素</a:t>
            </a:r>
            <a:r>
              <a:rPr lang="en-US" altLang="ja-JP"/>
              <a:t>(CO</a:t>
            </a:r>
            <a:r>
              <a:rPr lang="en-US" altLang="ja-JP" baseline="-20000"/>
              <a:t>2</a:t>
            </a:r>
            <a:r>
              <a:rPr lang="en-US" altLang="ja-JP"/>
              <a:t>)</a:t>
            </a:r>
            <a:r>
              <a:rPr lang="ja-JP" altLang="en-US"/>
              <a:t>が充満，</a:t>
            </a:r>
            <a:br>
              <a:rPr lang="ja-JP" altLang="en-US"/>
            </a:br>
            <a:r>
              <a:rPr lang="ja-JP" altLang="en-US"/>
              <a:t>　　　　　　　　　　　　　酸素</a:t>
            </a:r>
            <a:r>
              <a:rPr lang="en-US" altLang="ja-JP"/>
              <a:t>(O</a:t>
            </a:r>
            <a:r>
              <a:rPr lang="en-US" altLang="ja-JP" baseline="-20000"/>
              <a:t>2</a:t>
            </a:r>
            <a:r>
              <a:rPr lang="en-US" altLang="ja-JP"/>
              <a:t>)</a:t>
            </a:r>
            <a:r>
              <a:rPr lang="ja-JP" altLang="en-US"/>
              <a:t>はほとんど存在しなかった。</a:t>
            </a:r>
          </a:p>
        </p:txBody>
      </p:sp>
      <p:pic>
        <p:nvPicPr>
          <p:cNvPr id="7171" name="Picture 5" descr="図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65400"/>
            <a:ext cx="7705725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685800"/>
            <a:ext cx="4572000" cy="976313"/>
            <a:chOff x="144" y="432"/>
            <a:chExt cx="2880" cy="615"/>
          </a:xfrm>
        </p:grpSpPr>
        <p:sp>
          <p:nvSpPr>
            <p:cNvPr id="7179" name="Text Box 6"/>
            <p:cNvSpPr txBox="1">
              <a:spLocks noChangeArrowheads="1"/>
            </p:cNvSpPr>
            <p:nvPr/>
          </p:nvSpPr>
          <p:spPr bwMode="auto">
            <a:xfrm>
              <a:off x="144" y="816"/>
              <a:ext cx="28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海洋の形成（高濃度の鉄イオン，無酸素状態</a:t>
              </a:r>
            </a:p>
          </p:txBody>
        </p:sp>
        <p:sp>
          <p:nvSpPr>
            <p:cNvPr id="7180" name="Line 8"/>
            <p:cNvSpPr>
              <a:spLocks noChangeShapeType="1"/>
            </p:cNvSpPr>
            <p:nvPr/>
          </p:nvSpPr>
          <p:spPr bwMode="auto">
            <a:xfrm>
              <a:off x="336" y="43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8600" y="1676400"/>
            <a:ext cx="2759075" cy="671513"/>
            <a:chOff x="144" y="1056"/>
            <a:chExt cx="1738" cy="423"/>
          </a:xfrm>
        </p:grpSpPr>
        <p:sp>
          <p:nvSpPr>
            <p:cNvPr id="7177" name="Text Box 7"/>
            <p:cNvSpPr txBox="1">
              <a:spLocks noChangeArrowheads="1"/>
            </p:cNvSpPr>
            <p:nvPr/>
          </p:nvSpPr>
          <p:spPr bwMode="auto">
            <a:xfrm>
              <a:off x="144" y="1248"/>
              <a:ext cx="17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/>
                <a:t>光合成を営む生物が出現</a:t>
              </a:r>
            </a:p>
          </p:txBody>
        </p:sp>
        <p:sp>
          <p:nvSpPr>
            <p:cNvPr id="7178" name="Line 9"/>
            <p:cNvSpPr>
              <a:spLocks noChangeShapeType="1"/>
            </p:cNvSpPr>
            <p:nvPr/>
          </p:nvSpPr>
          <p:spPr bwMode="auto">
            <a:xfrm>
              <a:off x="336" y="10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971800" y="1905000"/>
            <a:ext cx="3429000" cy="366713"/>
            <a:chOff x="1872" y="1200"/>
            <a:chExt cx="2160" cy="231"/>
          </a:xfrm>
        </p:grpSpPr>
        <p:sp>
          <p:nvSpPr>
            <p:cNvPr id="7175" name="Line 10"/>
            <p:cNvSpPr>
              <a:spLocks noChangeShapeType="1"/>
            </p:cNvSpPr>
            <p:nvPr/>
          </p:nvSpPr>
          <p:spPr bwMode="auto">
            <a:xfrm>
              <a:off x="1872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76" name="Text Box 11"/>
            <p:cNvSpPr txBox="1">
              <a:spLocks noChangeArrowheads="1"/>
            </p:cNvSpPr>
            <p:nvPr/>
          </p:nvSpPr>
          <p:spPr bwMode="auto">
            <a:xfrm>
              <a:off x="2352" y="1200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CO</a:t>
              </a:r>
              <a:r>
                <a:rPr lang="en-US" altLang="ja-JP" baseline="-20000"/>
                <a:t>2</a:t>
              </a:r>
              <a:r>
                <a:rPr lang="ja-JP" altLang="en-US"/>
                <a:t>の減少と</a:t>
              </a:r>
              <a:r>
                <a:rPr lang="en-US" altLang="ja-JP"/>
                <a:t>O</a:t>
              </a:r>
              <a:r>
                <a:rPr lang="en-US" altLang="ja-JP" baseline="-20000"/>
                <a:t>2</a:t>
              </a:r>
              <a:r>
                <a:rPr lang="ja-JP" altLang="en-US"/>
                <a:t>の増加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唱歌「故郷」の風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4230"/>
            <a:ext cx="9144000" cy="58895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29422" y="6357958"/>
            <a:ext cx="2214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chemeClr val="accent1">
                    <a:lumMod val="75000"/>
                  </a:schemeClr>
                </a:solidFill>
              </a:rPr>
              <a:t>朝日新聞朝刊 </a:t>
            </a:r>
            <a:r>
              <a:rPr kumimoji="1" lang="en-US" altLang="ja-JP" sz="1000" dirty="0" smtClean="0">
                <a:solidFill>
                  <a:schemeClr val="accent1">
                    <a:lumMod val="75000"/>
                  </a:schemeClr>
                </a:solidFill>
              </a:rPr>
              <a:t>2009</a:t>
            </a:r>
            <a:r>
              <a:rPr kumimoji="1" lang="ja-JP" altLang="en-US" sz="1000" dirty="0" smtClean="0">
                <a:solidFill>
                  <a:schemeClr val="accent1">
                    <a:lumMod val="75000"/>
                  </a:schemeClr>
                </a:solidFill>
              </a:rPr>
              <a:t>年</a:t>
            </a:r>
            <a:r>
              <a:rPr kumimoji="1" lang="en-US" altLang="ja-JP" sz="10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kumimoji="1" lang="ja-JP" altLang="en-US" sz="1000" dirty="0" smtClean="0">
                <a:solidFill>
                  <a:schemeClr val="accent1">
                    <a:lumMod val="75000"/>
                  </a:schemeClr>
                </a:solidFill>
              </a:rPr>
              <a:t>月</a:t>
            </a:r>
            <a:r>
              <a:rPr kumimoji="1" lang="en-US" altLang="ja-JP" sz="1000" dirty="0" smtClean="0">
                <a:solidFill>
                  <a:schemeClr val="accent1">
                    <a:lumMod val="75000"/>
                  </a:schemeClr>
                </a:solidFill>
              </a:rPr>
              <a:t>24</a:t>
            </a:r>
            <a:r>
              <a:rPr kumimoji="1" lang="ja-JP" altLang="en-US" sz="1000" dirty="0" smtClean="0">
                <a:solidFill>
                  <a:schemeClr val="accent1">
                    <a:lumMod val="75000"/>
                  </a:schemeClr>
                </a:solidFill>
              </a:rPr>
              <a:t>日</a:t>
            </a:r>
            <a:endParaRPr kumimoji="1" lang="ja-JP" alt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1_40億年前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15925"/>
            <a:ext cx="888365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_38億年前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413" y="338138"/>
            <a:ext cx="9394826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3138"/>
            <a:ext cx="6248400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040"/>
          <p:cNvSpPr txBox="1">
            <a:spLocks noChangeArrowheads="1"/>
          </p:cNvSpPr>
          <p:nvPr/>
        </p:nvSpPr>
        <p:spPr bwMode="auto">
          <a:xfrm>
            <a:off x="381000" y="304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/>
              <a:t>原始海洋に光合成生物が誕生</a:t>
            </a:r>
          </a:p>
        </p:txBody>
      </p:sp>
      <p:sp>
        <p:nvSpPr>
          <p:cNvPr id="133137" name="Text Box 1041"/>
          <p:cNvSpPr txBox="1">
            <a:spLocks noChangeArrowheads="1"/>
          </p:cNvSpPr>
          <p:nvPr/>
        </p:nvSpPr>
        <p:spPr bwMode="auto">
          <a:xfrm>
            <a:off x="152400" y="12192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光合成</a:t>
            </a:r>
          </a:p>
        </p:txBody>
      </p:sp>
      <p:grpSp>
        <p:nvGrpSpPr>
          <p:cNvPr id="2" name="Group 1049"/>
          <p:cNvGrpSpPr>
            <a:grpSpLocks/>
          </p:cNvGrpSpPr>
          <p:nvPr/>
        </p:nvGrpSpPr>
        <p:grpSpPr bwMode="auto">
          <a:xfrm>
            <a:off x="1219200" y="1219200"/>
            <a:ext cx="5105400" cy="366713"/>
            <a:chOff x="1152" y="528"/>
            <a:chExt cx="3216" cy="231"/>
          </a:xfrm>
        </p:grpSpPr>
        <p:sp>
          <p:nvSpPr>
            <p:cNvPr id="10273" name="Text Box 1042"/>
            <p:cNvSpPr txBox="1">
              <a:spLocks noChangeArrowheads="1"/>
            </p:cNvSpPr>
            <p:nvPr/>
          </p:nvSpPr>
          <p:spPr bwMode="auto">
            <a:xfrm>
              <a:off x="1392" y="528"/>
              <a:ext cx="2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CO</a:t>
              </a:r>
              <a:r>
                <a:rPr lang="en-US" altLang="ja-JP" baseline="-20000"/>
                <a:t>2</a:t>
              </a:r>
              <a:r>
                <a:rPr lang="ja-JP" altLang="en-US"/>
                <a:t>の吸収，　</a:t>
              </a:r>
              <a:r>
                <a:rPr lang="en-US" altLang="ja-JP"/>
                <a:t>O</a:t>
              </a:r>
              <a:r>
                <a:rPr lang="en-US" altLang="ja-JP" baseline="-20000"/>
                <a:t>2</a:t>
              </a:r>
              <a:r>
                <a:rPr lang="ja-JP" altLang="en-US"/>
                <a:t>の放出と有機物の生産</a:t>
              </a:r>
            </a:p>
          </p:txBody>
        </p:sp>
        <p:sp>
          <p:nvSpPr>
            <p:cNvPr id="10274" name="Line 1048"/>
            <p:cNvSpPr>
              <a:spLocks noChangeShapeType="1"/>
            </p:cNvSpPr>
            <p:nvPr/>
          </p:nvSpPr>
          <p:spPr bwMode="auto">
            <a:xfrm>
              <a:off x="1152" y="6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1053"/>
          <p:cNvGrpSpPr>
            <a:grpSpLocks/>
          </p:cNvGrpSpPr>
          <p:nvPr/>
        </p:nvGrpSpPr>
        <p:grpSpPr bwMode="auto">
          <a:xfrm>
            <a:off x="3200400" y="762000"/>
            <a:ext cx="1905000" cy="457200"/>
            <a:chOff x="2448" y="480"/>
            <a:chExt cx="1680" cy="288"/>
          </a:xfrm>
        </p:grpSpPr>
        <p:sp>
          <p:nvSpPr>
            <p:cNvPr id="10270" name="Line 1050"/>
            <p:cNvSpPr>
              <a:spLocks noChangeShapeType="1"/>
            </p:cNvSpPr>
            <p:nvPr/>
          </p:nvSpPr>
          <p:spPr bwMode="auto">
            <a:xfrm flipV="1">
              <a:off x="2448" y="57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1" name="Line 1051"/>
            <p:cNvSpPr>
              <a:spLocks noChangeShapeType="1"/>
            </p:cNvSpPr>
            <p:nvPr/>
          </p:nvSpPr>
          <p:spPr bwMode="auto">
            <a:xfrm>
              <a:off x="2448" y="57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2" name="Text Box 1052"/>
            <p:cNvSpPr txBox="1">
              <a:spLocks noChangeArrowheads="1"/>
            </p:cNvSpPr>
            <p:nvPr/>
          </p:nvSpPr>
          <p:spPr bwMode="auto">
            <a:xfrm>
              <a:off x="2688" y="480"/>
              <a:ext cx="14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大気中に放出</a:t>
              </a:r>
            </a:p>
          </p:txBody>
        </p:sp>
      </p:grpSp>
      <p:grpSp>
        <p:nvGrpSpPr>
          <p:cNvPr id="4" name="Group 1058"/>
          <p:cNvGrpSpPr>
            <a:grpSpLocks/>
          </p:cNvGrpSpPr>
          <p:nvPr/>
        </p:nvGrpSpPr>
        <p:grpSpPr bwMode="auto">
          <a:xfrm>
            <a:off x="5029200" y="762000"/>
            <a:ext cx="2057400" cy="366713"/>
            <a:chOff x="3168" y="480"/>
            <a:chExt cx="1296" cy="231"/>
          </a:xfrm>
        </p:grpSpPr>
        <p:sp>
          <p:nvSpPr>
            <p:cNvPr id="10268" name="Line 1054"/>
            <p:cNvSpPr>
              <a:spLocks noChangeShapeType="1"/>
            </p:cNvSpPr>
            <p:nvPr/>
          </p:nvSpPr>
          <p:spPr bwMode="auto">
            <a:xfrm>
              <a:off x="3168" y="57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9" name="Text Box 1055"/>
            <p:cNvSpPr txBox="1">
              <a:spLocks noChangeArrowheads="1"/>
            </p:cNvSpPr>
            <p:nvPr/>
          </p:nvSpPr>
          <p:spPr bwMode="auto">
            <a:xfrm>
              <a:off x="3360" y="480"/>
              <a:ext cx="11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オゾン層の形成</a:t>
              </a:r>
            </a:p>
          </p:txBody>
        </p:sp>
      </p:grpSp>
      <p:grpSp>
        <p:nvGrpSpPr>
          <p:cNvPr id="5" name="Group 1059"/>
          <p:cNvGrpSpPr>
            <a:grpSpLocks/>
          </p:cNvGrpSpPr>
          <p:nvPr/>
        </p:nvGrpSpPr>
        <p:grpSpPr bwMode="auto">
          <a:xfrm>
            <a:off x="7010400" y="762000"/>
            <a:ext cx="2133600" cy="366713"/>
            <a:chOff x="4416" y="480"/>
            <a:chExt cx="1344" cy="231"/>
          </a:xfrm>
        </p:grpSpPr>
        <p:sp>
          <p:nvSpPr>
            <p:cNvPr id="10266" name="Line 1056"/>
            <p:cNvSpPr>
              <a:spLocks noChangeShapeType="1"/>
            </p:cNvSpPr>
            <p:nvPr/>
          </p:nvSpPr>
          <p:spPr bwMode="auto">
            <a:xfrm>
              <a:off x="4416" y="57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7" name="Text Box 1057"/>
            <p:cNvSpPr txBox="1">
              <a:spLocks noChangeArrowheads="1"/>
            </p:cNvSpPr>
            <p:nvPr/>
          </p:nvSpPr>
          <p:spPr bwMode="auto">
            <a:xfrm>
              <a:off x="4704" y="480"/>
              <a:ext cx="10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紫外線の遮断</a:t>
              </a:r>
            </a:p>
          </p:txBody>
        </p:sp>
      </p:grpSp>
      <p:grpSp>
        <p:nvGrpSpPr>
          <p:cNvPr id="6" name="Group 1061"/>
          <p:cNvGrpSpPr>
            <a:grpSpLocks/>
          </p:cNvGrpSpPr>
          <p:nvPr/>
        </p:nvGrpSpPr>
        <p:grpSpPr bwMode="auto">
          <a:xfrm>
            <a:off x="3200400" y="1600200"/>
            <a:ext cx="2971800" cy="519113"/>
            <a:chOff x="2016" y="1008"/>
            <a:chExt cx="1872" cy="327"/>
          </a:xfrm>
        </p:grpSpPr>
        <p:sp>
          <p:nvSpPr>
            <p:cNvPr id="10263" name="Text Box 1043"/>
            <p:cNvSpPr txBox="1">
              <a:spLocks noChangeArrowheads="1"/>
            </p:cNvSpPr>
            <p:nvPr/>
          </p:nvSpPr>
          <p:spPr bwMode="auto">
            <a:xfrm>
              <a:off x="2208" y="1104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海洋中の鉄イオンを酸化</a:t>
              </a:r>
            </a:p>
          </p:txBody>
        </p:sp>
        <p:sp>
          <p:nvSpPr>
            <p:cNvPr id="10264" name="Line 1044"/>
            <p:cNvSpPr>
              <a:spLocks noChangeShapeType="1"/>
            </p:cNvSpPr>
            <p:nvPr/>
          </p:nvSpPr>
          <p:spPr bwMode="auto">
            <a:xfrm>
              <a:off x="2016" y="12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5" name="Line 1060"/>
            <p:cNvSpPr>
              <a:spLocks noChangeShapeType="1"/>
            </p:cNvSpPr>
            <p:nvPr/>
          </p:nvSpPr>
          <p:spPr bwMode="auto">
            <a:xfrm flipV="1">
              <a:off x="2016" y="10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" name="Group 1064"/>
          <p:cNvGrpSpPr>
            <a:grpSpLocks/>
          </p:cNvGrpSpPr>
          <p:nvPr/>
        </p:nvGrpSpPr>
        <p:grpSpPr bwMode="auto">
          <a:xfrm>
            <a:off x="7467600" y="1143000"/>
            <a:ext cx="1676400" cy="946150"/>
            <a:chOff x="4704" y="720"/>
            <a:chExt cx="1056" cy="596"/>
          </a:xfrm>
        </p:grpSpPr>
        <p:sp>
          <p:nvSpPr>
            <p:cNvPr id="10261" name="Line 1062"/>
            <p:cNvSpPr>
              <a:spLocks noChangeShapeType="1"/>
            </p:cNvSpPr>
            <p:nvPr/>
          </p:nvSpPr>
          <p:spPr bwMode="auto">
            <a:xfrm>
              <a:off x="5184" y="72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2" name="Text Box 1063"/>
            <p:cNvSpPr txBox="1">
              <a:spLocks noChangeArrowheads="1"/>
            </p:cNvSpPr>
            <p:nvPr/>
          </p:nvSpPr>
          <p:spPr bwMode="auto">
            <a:xfrm>
              <a:off x="4704" y="912"/>
              <a:ext cx="10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生物の上陸が可能に</a:t>
              </a:r>
            </a:p>
          </p:txBody>
        </p:sp>
      </p:grpSp>
      <p:grpSp>
        <p:nvGrpSpPr>
          <p:cNvPr id="8" name="Group 1068"/>
          <p:cNvGrpSpPr>
            <a:grpSpLocks/>
          </p:cNvGrpSpPr>
          <p:nvPr/>
        </p:nvGrpSpPr>
        <p:grpSpPr bwMode="auto">
          <a:xfrm>
            <a:off x="5791200" y="1905000"/>
            <a:ext cx="1600200" cy="595313"/>
            <a:chOff x="3648" y="1200"/>
            <a:chExt cx="1008" cy="375"/>
          </a:xfrm>
        </p:grpSpPr>
        <p:sp>
          <p:nvSpPr>
            <p:cNvPr id="10258" name="Line 1065"/>
            <p:cNvSpPr>
              <a:spLocks noChangeShapeType="1"/>
            </p:cNvSpPr>
            <p:nvPr/>
          </p:nvSpPr>
          <p:spPr bwMode="auto">
            <a:xfrm>
              <a:off x="3840" y="12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9" name="Line 1066"/>
            <p:cNvSpPr>
              <a:spLocks noChangeShapeType="1"/>
            </p:cNvSpPr>
            <p:nvPr/>
          </p:nvSpPr>
          <p:spPr bwMode="auto">
            <a:xfrm>
              <a:off x="4080" y="12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0" name="Text Box 1067"/>
            <p:cNvSpPr txBox="1">
              <a:spLocks noChangeArrowheads="1"/>
            </p:cNvSpPr>
            <p:nvPr/>
          </p:nvSpPr>
          <p:spPr bwMode="auto">
            <a:xfrm>
              <a:off x="3648" y="1344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酸化鉄の沈殿</a:t>
              </a:r>
            </a:p>
          </p:txBody>
        </p:sp>
      </p:grpSp>
      <p:grpSp>
        <p:nvGrpSpPr>
          <p:cNvPr id="9" name="Group 1071"/>
          <p:cNvGrpSpPr>
            <a:grpSpLocks/>
          </p:cNvGrpSpPr>
          <p:nvPr/>
        </p:nvGrpSpPr>
        <p:grpSpPr bwMode="auto">
          <a:xfrm>
            <a:off x="5486400" y="2438400"/>
            <a:ext cx="2057400" cy="823913"/>
            <a:chOff x="3456" y="1536"/>
            <a:chExt cx="1296" cy="519"/>
          </a:xfrm>
        </p:grpSpPr>
        <p:sp>
          <p:nvSpPr>
            <p:cNvPr id="10256" name="Line 1069"/>
            <p:cNvSpPr>
              <a:spLocks noChangeShapeType="1"/>
            </p:cNvSpPr>
            <p:nvPr/>
          </p:nvSpPr>
          <p:spPr bwMode="auto">
            <a:xfrm>
              <a:off x="4080" y="15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7" name="Text Box 1070"/>
            <p:cNvSpPr txBox="1">
              <a:spLocks noChangeArrowheads="1"/>
            </p:cNvSpPr>
            <p:nvPr/>
          </p:nvSpPr>
          <p:spPr bwMode="auto">
            <a:xfrm>
              <a:off x="3456" y="1824"/>
              <a:ext cx="12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縞状鉄鉱層の形成</a:t>
              </a:r>
            </a:p>
          </p:txBody>
        </p:sp>
      </p:grpSp>
      <p:grpSp>
        <p:nvGrpSpPr>
          <p:cNvPr id="10" name="Group 1075"/>
          <p:cNvGrpSpPr>
            <a:grpSpLocks/>
          </p:cNvGrpSpPr>
          <p:nvPr/>
        </p:nvGrpSpPr>
        <p:grpSpPr bwMode="auto">
          <a:xfrm>
            <a:off x="5334000" y="3276600"/>
            <a:ext cx="2362200" cy="823913"/>
            <a:chOff x="3360" y="2064"/>
            <a:chExt cx="1488" cy="519"/>
          </a:xfrm>
        </p:grpSpPr>
        <p:sp>
          <p:nvSpPr>
            <p:cNvPr id="10254" name="Line 1073"/>
            <p:cNvSpPr>
              <a:spLocks noChangeShapeType="1"/>
            </p:cNvSpPr>
            <p:nvPr/>
          </p:nvSpPr>
          <p:spPr bwMode="auto">
            <a:xfrm>
              <a:off x="4080" y="20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5" name="Text Box 1074"/>
            <p:cNvSpPr txBox="1">
              <a:spLocks noChangeArrowheads="1"/>
            </p:cNvSpPr>
            <p:nvPr/>
          </p:nvSpPr>
          <p:spPr bwMode="auto">
            <a:xfrm>
              <a:off x="3360" y="2352"/>
              <a:ext cx="1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現在鉄資源として利用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ig2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8748713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4_ストロマトライト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772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6_シアノバクテリ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838"/>
            <a:ext cx="9144000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植物の上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688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脊椎動物の上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863"/>
            <a:ext cx="91440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霊長類とその進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0"/>
            <a:ext cx="8328025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able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8893175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000100" y="1071563"/>
            <a:ext cx="7920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/>
              <a:t>１</a:t>
            </a:r>
            <a:r>
              <a:rPr lang="ja-JP" altLang="en-US" sz="3600" dirty="0" smtClean="0"/>
              <a:t>．生命</a:t>
            </a:r>
            <a:r>
              <a:rPr lang="ja-JP" altLang="en-US" sz="3600" dirty="0"/>
              <a:t>の</a:t>
            </a:r>
            <a:r>
              <a:rPr lang="ja-JP" altLang="en-US" sz="3600" dirty="0" smtClean="0"/>
              <a:t>歴史　　　　                        </a:t>
            </a:r>
            <a:endParaRPr lang="ja-JP" altLang="en-US" sz="3600" dirty="0"/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000100" y="1834888"/>
            <a:ext cx="792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/>
              <a:t>２．地球上のおも</a:t>
            </a:r>
            <a:r>
              <a:rPr lang="ja-JP" altLang="en-US" sz="3600" dirty="0" smtClean="0"/>
              <a:t>な生態系　　　</a:t>
            </a:r>
            <a:endParaRPr lang="ja-JP" altLang="en-US" sz="3600" dirty="0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000100" y="2525188"/>
            <a:ext cx="792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/>
              <a:t>３</a:t>
            </a:r>
            <a:r>
              <a:rPr lang="ja-JP" altLang="en-US" sz="3600" dirty="0" smtClean="0"/>
              <a:t>．人による自然の利用（世界）　</a:t>
            </a:r>
            <a:endParaRPr lang="ja-JP" altLang="en-US" sz="3600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000100" y="3977226"/>
            <a:ext cx="792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 smtClean="0"/>
              <a:t>５．里山の歴史　</a:t>
            </a:r>
            <a:endParaRPr lang="ja-JP" altLang="en-US" sz="3600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000100" y="4667526"/>
            <a:ext cx="79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dirty="0" smtClean="0"/>
              <a:t>６．里山の現状と問題点　</a:t>
            </a:r>
            <a:endParaRPr lang="ja-JP" altLang="en-US" sz="3600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00100" y="3286926"/>
            <a:ext cx="792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/>
              <a:t>４</a:t>
            </a:r>
            <a:r>
              <a:rPr lang="ja-JP" altLang="en-US" sz="3600" dirty="0" smtClean="0"/>
              <a:t>．人による自然の利用（日本）　</a:t>
            </a:r>
            <a:endParaRPr lang="ja-JP" altLang="en-US" sz="36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00100" y="5572140"/>
            <a:ext cx="792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600" dirty="0" smtClean="0"/>
              <a:t>７－８．里山の自然観察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moonstars_noa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650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1500" y="0"/>
            <a:ext cx="77724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ja-JP" altLang="en-US" sz="4400" kern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１．地球と生命の歴史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arthrise_apollo8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22860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500063"/>
            <a:ext cx="91598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テキスト ボックス 2"/>
          <p:cNvSpPr txBox="1">
            <a:spLocks noChangeArrowheads="1"/>
          </p:cNvSpPr>
          <p:nvPr/>
        </p:nvSpPr>
        <p:spPr bwMode="auto">
          <a:xfrm>
            <a:off x="3786188" y="4714875"/>
            <a:ext cx="192881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000"/>
              <a:t>世界最古の人類化石が</a:t>
            </a:r>
            <a:r>
              <a:rPr lang="en-US" altLang="ja-JP" sz="1000"/>
              <a:t>2001</a:t>
            </a:r>
            <a:r>
              <a:rPr lang="ja-JP" altLang="en-US" sz="1000"/>
              <a:t>年アフリカ中部のチャド共和国ジュラブ砂漠で発見された。</a:t>
            </a:r>
            <a:r>
              <a:rPr lang="en-US" altLang="ja-JP" sz="1000"/>
              <a:t>700</a:t>
            </a:r>
            <a:r>
              <a:rPr lang="ja-JP" altLang="en-US" sz="1000"/>
              <a:t>万年前と見られるその化石は愛称をトゥーマイと名づけらた。希望を意味し、現地で乾季の直前に生まれた子供に付けられる名前という。この化石は人類の歴史を</a:t>
            </a:r>
            <a:r>
              <a:rPr lang="en-US" altLang="ja-JP" sz="1000"/>
              <a:t>200</a:t>
            </a:r>
            <a:r>
              <a:rPr lang="ja-JP" altLang="en-US" sz="1000"/>
              <a:t>万年さかのぼらせ、人類発祥の地を東アフリカから中央アフリカに変更し、さらに、二足歩行の起源の仮説にも大きな影響を与えた。</a:t>
            </a:r>
          </a:p>
        </p:txBody>
      </p:sp>
      <p:pic>
        <p:nvPicPr>
          <p:cNvPr id="2052" name="Picture 4" descr="%E3%83%88%E3%82%A5%E3%83%BC%E3%83%9E%E3%82%A4%E5%BE%A9%E5%85%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00563"/>
            <a:ext cx="3276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7072313" y="6627813"/>
            <a:ext cx="19288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9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ja-JP" altLang="en-US" sz="900" dirty="0">
                <a:solidFill>
                  <a:schemeClr val="accent3">
                    <a:lumMod val="75000"/>
                  </a:schemeClr>
                </a:solidFill>
              </a:rPr>
              <a:t>愛地球博プレスリリースより）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3" y="1714500"/>
            <a:ext cx="8956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0"/>
            <a:ext cx="6429375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357313"/>
            <a:ext cx="904557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3742</TotalTime>
  <Words>258</Words>
  <Application>Microsoft Office PowerPoint</Application>
  <PresentationFormat>画面に合わせる (4:3)</PresentationFormat>
  <Paragraphs>31</Paragraphs>
  <Slides>29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標準デザイン</vt:lpstr>
      <vt:lpstr>里山から考える持続可能な生活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</vt:vector>
  </TitlesOfParts>
  <Company>Ryukoku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森林と人の関わり （歴史と現状）</dc:title>
  <dc:creator>MIYAURA Tomiyasu</dc:creator>
  <cp:lastModifiedBy>miyaura</cp:lastModifiedBy>
  <cp:revision>58</cp:revision>
  <dcterms:created xsi:type="dcterms:W3CDTF">2003-05-02T05:16:13Z</dcterms:created>
  <dcterms:modified xsi:type="dcterms:W3CDTF">2014-05-19T07:09:43Z</dcterms:modified>
</cp:coreProperties>
</file>