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34" r:id="rId2"/>
    <p:sldId id="415" r:id="rId3"/>
    <p:sldId id="416" r:id="rId4"/>
    <p:sldId id="435" r:id="rId5"/>
    <p:sldId id="436" r:id="rId6"/>
    <p:sldId id="437" r:id="rId7"/>
    <p:sldId id="444" r:id="rId8"/>
    <p:sldId id="438" r:id="rId9"/>
    <p:sldId id="445" r:id="rId10"/>
    <p:sldId id="440" r:id="rId11"/>
    <p:sldId id="417" r:id="rId12"/>
    <p:sldId id="442" r:id="rId13"/>
    <p:sldId id="443" r:id="rId14"/>
    <p:sldId id="418" r:id="rId15"/>
    <p:sldId id="419" r:id="rId16"/>
    <p:sldId id="420" r:id="rId17"/>
    <p:sldId id="441" r:id="rId18"/>
    <p:sldId id="421" r:id="rId19"/>
    <p:sldId id="422" r:id="rId20"/>
    <p:sldId id="423" r:id="rId21"/>
    <p:sldId id="424" r:id="rId22"/>
    <p:sldId id="425" r:id="rId23"/>
    <p:sldId id="426" r:id="rId24"/>
    <p:sldId id="427" r:id="rId25"/>
    <p:sldId id="428" r:id="rId26"/>
    <p:sldId id="429" r:id="rId27"/>
    <p:sldId id="430" r:id="rId28"/>
    <p:sldId id="431" r:id="rId29"/>
    <p:sldId id="432" r:id="rId30"/>
    <p:sldId id="446" r:id="rId31"/>
  </p:sldIdLst>
  <p:sldSz cx="9144000" cy="6858000" type="screen4x3"/>
  <p:notesSz cx="9926638" cy="679767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CC99FF"/>
    <a:srgbClr val="66FFFF"/>
    <a:srgbClr val="FF3300"/>
    <a:srgbClr val="993300"/>
    <a:srgbClr val="99FF66"/>
    <a:srgbClr val="CC3300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5" autoAdjust="0"/>
    <p:restoredTop sz="87923" autoAdjust="0"/>
  </p:normalViewPr>
  <p:slideViewPr>
    <p:cSldViewPr>
      <p:cViewPr>
        <p:scale>
          <a:sx n="100" d="100"/>
          <a:sy n="100" d="100"/>
        </p:scale>
        <p:origin x="-906" y="-57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kumimoji="1" lang="en-US" altLang="ja-JP" smtClean="0"/>
              <a:t>2013/5/25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71A10-45BB-49D2-920A-1B6C6C360047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04499181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798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en-US" altLang="ja-JP" smtClean="0"/>
              <a:t>2013/5/25</a:t>
            </a:r>
            <a:endParaRPr lang="en-US" altLang="ja-JP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896"/>
            <a:ext cx="7941310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12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798" y="6456612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EFA5E9-1F21-4563-ACCC-E74B66820944}" type="slidenum">
              <a:rPr lang="en-US" altLang="ja-JP"/>
              <a:pPr/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350510249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FA5E9-1F21-4563-ACCC-E74B66820944}" type="slidenum">
              <a:rPr lang="en-US" altLang="ja-JP" smtClean="0"/>
              <a:pPr/>
              <a:t>1</a:t>
            </a:fld>
            <a:endParaRPr lang="en-US" altLang="ja-JP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2013/5/25</a:t>
            </a:r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049E53-1AD2-4FB7-A3F3-3B02A28C623C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0725" y="498475"/>
            <a:ext cx="3386138" cy="2540000"/>
          </a:xfrm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7252" y="3233616"/>
            <a:ext cx="6863626" cy="2610497"/>
          </a:xfrm>
        </p:spPr>
        <p:txBody>
          <a:bodyPr/>
          <a:lstStyle/>
          <a:p>
            <a:pPr defTabSz="449263"/>
            <a:endParaRPr lang="ja-JP" altLang="ja-JP">
              <a:ea typeface="ＭＳ Ｐゴシック" pitchFamily="50" charset="-128"/>
            </a:endParaRPr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2013/5/25</a:t>
            </a:r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DFDD3-2937-420A-9ECC-CDCCA0CD193C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51FAD-E478-4408-8993-A9FAFDDA29F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03E881-6570-4F9D-9760-4896C08CA0B2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9F6ED-21AD-40F5-87FF-AEDAD67EFD1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2F9E4-F445-412E-989C-E9802EE66226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ACC47-AFF0-49B7-BE27-5C596F9162B5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24107-A947-4C83-A9A4-AA6B1E122CE7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88774-6567-4B76-AA69-993C58FCEBC1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4E727-0A31-43F9-97E8-653948A1F2B8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0AF2E-68EF-4693-A9C9-1A93294A6009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C858F-2ABB-4BF8-A7F2-7E88971936B9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E13AE5A-F7E2-47BF-8025-46E29087FF7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70.jpeg"/><Relationship Id="rId4" Type="http://schemas.openxmlformats.org/officeDocument/2006/relationships/image" Target="../media/image65.jpeg"/><Relationship Id="rId9" Type="http://schemas.openxmlformats.org/officeDocument/2006/relationships/image" Target="../media/image6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2.jpeg"/><Relationship Id="rId3" Type="http://schemas.openxmlformats.org/officeDocument/2006/relationships/image" Target="../media/image74.jpeg"/><Relationship Id="rId7" Type="http://schemas.openxmlformats.org/officeDocument/2006/relationships/image" Target="../media/image66.jpeg"/><Relationship Id="rId12" Type="http://schemas.openxmlformats.org/officeDocument/2006/relationships/image" Target="../media/image81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69.jpeg"/><Relationship Id="rId5" Type="http://schemas.openxmlformats.org/officeDocument/2006/relationships/image" Target="../media/image76.jpeg"/><Relationship Id="rId10" Type="http://schemas.openxmlformats.org/officeDocument/2006/relationships/image" Target="../media/image80.jpeg"/><Relationship Id="rId4" Type="http://schemas.openxmlformats.org/officeDocument/2006/relationships/image" Target="../media/image75.jpeg"/><Relationship Id="rId9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18" Type="http://schemas.openxmlformats.org/officeDocument/2006/relationships/image" Target="../media/image99.jpeg"/><Relationship Id="rId3" Type="http://schemas.openxmlformats.org/officeDocument/2006/relationships/image" Target="../media/image84.jpeg"/><Relationship Id="rId21" Type="http://schemas.openxmlformats.org/officeDocument/2006/relationships/oleObject" Target="../embeddings/oleObject14.bin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17" Type="http://schemas.openxmlformats.org/officeDocument/2006/relationships/image" Target="../media/image98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7.jpeg"/><Relationship Id="rId20" Type="http://schemas.openxmlformats.org/officeDocument/2006/relationships/hyperlink" Target="http://www.tcp-ip.or.jp/" TargetMode="Externa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5" Type="http://schemas.openxmlformats.org/officeDocument/2006/relationships/image" Target="../media/image96.jpeg"/><Relationship Id="rId23" Type="http://schemas.openxmlformats.org/officeDocument/2006/relationships/hyperlink" Target="http://www8.big.or.jp/~ishizumi/" TargetMode="External"/><Relationship Id="rId10" Type="http://schemas.openxmlformats.org/officeDocument/2006/relationships/image" Target="../media/image91.jpeg"/><Relationship Id="rId19" Type="http://schemas.openxmlformats.org/officeDocument/2006/relationships/image" Target="../media/image100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Relationship Id="rId22" Type="http://schemas.openxmlformats.org/officeDocument/2006/relationships/hyperlink" Target="http://www.biwako.ne.jp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Relationship Id="rId9" Type="http://schemas.openxmlformats.org/officeDocument/2006/relationships/oleObject" Target="../embeddings/oleObject29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3714" name="Object 2"/>
          <p:cNvGraphicFramePr>
            <a:graphicFrameLocks noChangeAspect="1"/>
          </p:cNvGraphicFramePr>
          <p:nvPr/>
        </p:nvGraphicFramePr>
        <p:xfrm>
          <a:off x="0" y="966788"/>
          <a:ext cx="9144000" cy="4924425"/>
        </p:xfrm>
        <a:graphic>
          <a:graphicData uri="http://schemas.openxmlformats.org/presentationml/2006/ole">
            <p:oleObj spid="_x0000_s243715" name="Image" r:id="rId4" imgW="9701587" imgH="4926984" progId="">
              <p:embed/>
            </p:oleObj>
          </a:graphicData>
        </a:graphic>
      </p:graphicFrame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642910" y="0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kumimoji="1" lang="ja-JP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２．</a:t>
            </a:r>
            <a:r>
              <a:rPr lang="ja-JP" altLang="en-US" sz="4400" dirty="0"/>
              <a:t>地球上のおもな生態系</a:t>
            </a:r>
            <a:endParaRPr kumimoji="1" lang="ja-JP" alt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snowshoe_ha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1900" y="4476750"/>
            <a:ext cx="2843213" cy="2381250"/>
          </a:xfrm>
          <a:prstGeom prst="rect">
            <a:avLst/>
          </a:prstGeom>
          <a:noFill/>
        </p:spPr>
      </p:pic>
      <p:graphicFrame>
        <p:nvGraphicFramePr>
          <p:cNvPr id="250883" name="Object 3"/>
          <p:cNvGraphicFramePr>
            <a:graphicFrameLocks noChangeAspect="1"/>
          </p:cNvGraphicFramePr>
          <p:nvPr/>
        </p:nvGraphicFramePr>
        <p:xfrm>
          <a:off x="-539750" y="0"/>
          <a:ext cx="6297613" cy="4494213"/>
        </p:xfrm>
        <a:graphic>
          <a:graphicData uri="http://schemas.openxmlformats.org/presentationml/2006/ole">
            <p:oleObj spid="_x0000_s250884" name="Image" r:id="rId5" imgW="4076190" imgH="2742857" progId="">
              <p:embed/>
            </p:oleObj>
          </a:graphicData>
        </a:graphic>
      </p:graphicFrame>
      <p:pic>
        <p:nvPicPr>
          <p:cNvPr id="250884" name="Picture 4" descr="blackbe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7613" y="0"/>
            <a:ext cx="2846387" cy="2582863"/>
          </a:xfrm>
          <a:prstGeom prst="rect">
            <a:avLst/>
          </a:prstGeom>
          <a:noFill/>
        </p:spPr>
      </p:pic>
      <p:sp>
        <p:nvSpPr>
          <p:cNvPr id="250885" name="Rectangle 5"/>
          <p:cNvSpPr>
            <a:spLocks noChangeArrowheads="1"/>
          </p:cNvSpPr>
          <p:nvPr/>
        </p:nvSpPr>
        <p:spPr bwMode="auto">
          <a:xfrm>
            <a:off x="0" y="358775"/>
            <a:ext cx="28146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http://www.blueplanetbiomes.org/taiga.htm</a:t>
            </a:r>
          </a:p>
        </p:txBody>
      </p:sp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0" y="0"/>
            <a:ext cx="749300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2100">
                <a:solidFill>
                  <a:srgbClr val="000000"/>
                </a:solidFill>
                <a:latin typeface="Times New Roman" pitchFamily="18" charset="0"/>
              </a:rPr>
              <a:t>Taiga</a:t>
            </a:r>
          </a:p>
        </p:txBody>
      </p:sp>
      <p:sp>
        <p:nvSpPr>
          <p:cNvPr id="250887" name="Rectangle 7"/>
          <p:cNvSpPr>
            <a:spLocks noChangeArrowheads="1"/>
          </p:cNvSpPr>
          <p:nvPr/>
        </p:nvSpPr>
        <p:spPr bwMode="auto">
          <a:xfrm>
            <a:off x="7629525" y="0"/>
            <a:ext cx="1514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 anchor="ctr">
            <a:spAutoFit/>
          </a:bodyPr>
          <a:lstStyle/>
          <a:p>
            <a:pPr defTabSz="801688" eaLnBrk="0" hangingPunct="0"/>
            <a:r>
              <a:rPr kumimoji="0" lang="en-GB" altLang="ja-JP" sz="1200">
                <a:solidFill>
                  <a:schemeClr val="bg1"/>
                </a:solidFill>
                <a:latin typeface="Times New Roman" pitchFamily="18" charset="0"/>
              </a:rPr>
              <a:t>American Black Bear </a:t>
            </a:r>
          </a:p>
        </p:txBody>
      </p:sp>
      <p:sp>
        <p:nvSpPr>
          <p:cNvPr id="250888" name="Rectangle 8"/>
          <p:cNvSpPr>
            <a:spLocks noChangeArrowheads="1"/>
          </p:cNvSpPr>
          <p:nvPr/>
        </p:nvSpPr>
        <p:spPr bwMode="auto">
          <a:xfrm>
            <a:off x="8204200" y="2579688"/>
            <a:ext cx="93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Grizzly Bear</a:t>
            </a:r>
          </a:p>
        </p:txBody>
      </p:sp>
      <p:pic>
        <p:nvPicPr>
          <p:cNvPr id="250889" name="Picture 9" descr="canlyn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42088" y="4687888"/>
            <a:ext cx="2601912" cy="2170112"/>
          </a:xfrm>
          <a:prstGeom prst="rect">
            <a:avLst/>
          </a:prstGeom>
          <a:noFill/>
        </p:spPr>
      </p:pic>
      <p:sp>
        <p:nvSpPr>
          <p:cNvPr id="250890" name="Rectangle 10"/>
          <p:cNvSpPr>
            <a:spLocks noChangeArrowheads="1"/>
          </p:cNvSpPr>
          <p:nvPr/>
        </p:nvSpPr>
        <p:spPr bwMode="auto">
          <a:xfrm>
            <a:off x="8078788" y="5062538"/>
            <a:ext cx="10652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Northern Lynx</a:t>
            </a:r>
          </a:p>
        </p:txBody>
      </p:sp>
      <p:sp>
        <p:nvSpPr>
          <p:cNvPr id="250891" name="Rectangle 11"/>
          <p:cNvSpPr>
            <a:spLocks noChangeArrowheads="1"/>
          </p:cNvSpPr>
          <p:nvPr/>
        </p:nvSpPr>
        <p:spPr bwMode="auto">
          <a:xfrm>
            <a:off x="5248275" y="6581775"/>
            <a:ext cx="1227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Snowshoe Rabbit</a:t>
            </a:r>
          </a:p>
        </p:txBody>
      </p:sp>
      <p:pic>
        <p:nvPicPr>
          <p:cNvPr id="250892" name="Picture 12" descr="black_spruc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60763"/>
            <a:ext cx="1838325" cy="3297237"/>
          </a:xfrm>
          <a:prstGeom prst="rect">
            <a:avLst/>
          </a:prstGeom>
          <a:noFill/>
        </p:spPr>
      </p:pic>
      <p:sp>
        <p:nvSpPr>
          <p:cNvPr id="250893" name="Rectangle 13"/>
          <p:cNvSpPr>
            <a:spLocks noChangeArrowheads="1"/>
          </p:cNvSpPr>
          <p:nvPr/>
        </p:nvSpPr>
        <p:spPr bwMode="auto">
          <a:xfrm>
            <a:off x="754063" y="3689350"/>
            <a:ext cx="9731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Black Spruce</a:t>
            </a:r>
          </a:p>
        </p:txBody>
      </p:sp>
      <p:pic>
        <p:nvPicPr>
          <p:cNvPr id="250894" name="Picture 14" descr="betula_papyrife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00225" y="3624263"/>
            <a:ext cx="2055813" cy="3233737"/>
          </a:xfrm>
          <a:prstGeom prst="rect">
            <a:avLst/>
          </a:prstGeom>
          <a:noFill/>
        </p:spPr>
      </p:pic>
      <p:sp>
        <p:nvSpPr>
          <p:cNvPr id="250895" name="Rectangle 15"/>
          <p:cNvSpPr>
            <a:spLocks noChangeArrowheads="1"/>
          </p:cNvSpPr>
          <p:nvPr/>
        </p:nvSpPr>
        <p:spPr bwMode="auto">
          <a:xfrm>
            <a:off x="1554163" y="4538663"/>
            <a:ext cx="8794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Paper Birch</a:t>
            </a:r>
          </a:p>
        </p:txBody>
      </p:sp>
      <p:pic>
        <p:nvPicPr>
          <p:cNvPr id="250896" name="Picture 16" descr="siberian_spruce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4663" y="0"/>
            <a:ext cx="2068512" cy="4448175"/>
          </a:xfrm>
          <a:prstGeom prst="rect">
            <a:avLst/>
          </a:prstGeom>
          <a:noFill/>
        </p:spPr>
      </p:pic>
      <p:pic>
        <p:nvPicPr>
          <p:cNvPr id="250897" name="Picture 17" descr="grizzly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97613" y="2579688"/>
            <a:ext cx="2846387" cy="2505075"/>
          </a:xfrm>
          <a:prstGeom prst="rect">
            <a:avLst/>
          </a:prstGeom>
          <a:noFill/>
        </p:spPr>
      </p:pic>
      <p:sp>
        <p:nvSpPr>
          <p:cNvPr id="250898" name="Rectangle 18"/>
          <p:cNvSpPr>
            <a:spLocks noChangeArrowheads="1"/>
          </p:cNvSpPr>
          <p:nvPr/>
        </p:nvSpPr>
        <p:spPr bwMode="auto">
          <a:xfrm>
            <a:off x="4325938" y="0"/>
            <a:ext cx="11239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Siberian Spruce</a:t>
            </a:r>
          </a:p>
        </p:txBody>
      </p:sp>
      <p:sp>
        <p:nvSpPr>
          <p:cNvPr id="250899" name="Rectangle 19"/>
          <p:cNvSpPr>
            <a:spLocks noChangeArrowheads="1"/>
          </p:cNvSpPr>
          <p:nvPr/>
        </p:nvSpPr>
        <p:spPr bwMode="auto">
          <a:xfrm>
            <a:off x="8080375" y="2627313"/>
            <a:ext cx="93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Grizzly Bear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名称未設定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6221412"/>
          </a:xfrm>
          <a:prstGeom prst="rect">
            <a:avLst/>
          </a:prstGeom>
          <a:noFill/>
        </p:spPr>
      </p:pic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0" y="2781300"/>
            <a:ext cx="2339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200">
                <a:solidFill>
                  <a:srgbClr val="66FFFF"/>
                </a:solidFill>
              </a:rPr>
              <a:t>ヤクーツク，凍土層の上の池沼，</a:t>
            </a:r>
            <a:br>
              <a:rPr lang="ja-JP" altLang="en-US" sz="1200">
                <a:solidFill>
                  <a:srgbClr val="66FFFF"/>
                </a:solidFill>
              </a:rPr>
            </a:br>
            <a:r>
              <a:rPr lang="ja-JP" altLang="en-US" sz="1200">
                <a:solidFill>
                  <a:srgbClr val="66FFFF"/>
                </a:solidFill>
              </a:rPr>
              <a:t>　塩類の集積がみられる</a:t>
            </a:r>
          </a:p>
        </p:txBody>
      </p:sp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0" y="5949950"/>
            <a:ext cx="2339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>
                <a:solidFill>
                  <a:srgbClr val="66FFFF"/>
                </a:solidFill>
              </a:rPr>
              <a:t>Yellow Knife, Canada</a:t>
            </a:r>
            <a:br>
              <a:rPr lang="en-US" altLang="ja-JP" sz="1200">
                <a:solidFill>
                  <a:srgbClr val="66FFFF"/>
                </a:solidFill>
              </a:rPr>
            </a:br>
            <a:endParaRPr lang="en-US" altLang="ja-JP" sz="1200">
              <a:solidFill>
                <a:srgbClr val="66FFFF"/>
              </a:solidFill>
            </a:endParaRPr>
          </a:p>
        </p:txBody>
      </p:sp>
      <p:sp>
        <p:nvSpPr>
          <p:cNvPr id="203781" name="Text Box 5"/>
          <p:cNvSpPr txBox="1">
            <a:spLocks noChangeArrowheads="1"/>
          </p:cNvSpPr>
          <p:nvPr/>
        </p:nvSpPr>
        <p:spPr bwMode="auto">
          <a:xfrm>
            <a:off x="4572000" y="2852738"/>
            <a:ext cx="23399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200">
                <a:solidFill>
                  <a:srgbClr val="66FFFF"/>
                </a:solidFill>
              </a:rPr>
              <a:t>シベリア，北緯</a:t>
            </a:r>
            <a:r>
              <a:rPr lang="en-US" altLang="ja-JP" sz="1200">
                <a:solidFill>
                  <a:srgbClr val="66FFFF"/>
                </a:solidFill>
              </a:rPr>
              <a:t>69</a:t>
            </a:r>
            <a:r>
              <a:rPr lang="ja-JP" altLang="en-US" sz="1200">
                <a:solidFill>
                  <a:srgbClr val="66FFFF"/>
                </a:solidFill>
              </a:rPr>
              <a:t>度</a:t>
            </a:r>
          </a:p>
        </p:txBody>
      </p:sp>
      <p:sp>
        <p:nvSpPr>
          <p:cNvPr id="203782" name="Text Box 6"/>
          <p:cNvSpPr txBox="1">
            <a:spLocks noChangeArrowheads="1"/>
          </p:cNvSpPr>
          <p:nvPr/>
        </p:nvSpPr>
        <p:spPr bwMode="auto">
          <a:xfrm>
            <a:off x="4572000" y="5876925"/>
            <a:ext cx="2339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200">
                <a:solidFill>
                  <a:srgbClr val="66FFFF"/>
                </a:solidFill>
              </a:rPr>
              <a:t>シベリア，北緯</a:t>
            </a:r>
            <a:r>
              <a:rPr lang="en-US" altLang="ja-JP" sz="1200">
                <a:solidFill>
                  <a:srgbClr val="66FFFF"/>
                </a:solidFill>
              </a:rPr>
              <a:t>69</a:t>
            </a:r>
            <a:r>
              <a:rPr lang="ja-JP" altLang="en-US" sz="1200">
                <a:solidFill>
                  <a:srgbClr val="66FFFF"/>
                </a:solidFill>
              </a:rPr>
              <a:t>度</a:t>
            </a:r>
            <a:br>
              <a:rPr lang="ja-JP" altLang="en-US" sz="1200">
                <a:solidFill>
                  <a:srgbClr val="66FFFF"/>
                </a:solidFill>
              </a:rPr>
            </a:br>
            <a:r>
              <a:rPr lang="ja-JP" altLang="en-US" sz="1200">
                <a:solidFill>
                  <a:srgbClr val="66FFFF"/>
                </a:solidFill>
              </a:rPr>
              <a:t>　　カラマツとハイマツ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volem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9313" y="3455988"/>
            <a:ext cx="2111375" cy="1773237"/>
          </a:xfrm>
          <a:prstGeom prst="rect">
            <a:avLst/>
          </a:prstGeom>
          <a:noFill/>
        </p:spPr>
      </p:pic>
      <p:pic>
        <p:nvPicPr>
          <p:cNvPr id="253955" name="Picture 3" descr="platypu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6938" y="4991100"/>
            <a:ext cx="1897062" cy="1866900"/>
          </a:xfrm>
          <a:prstGeom prst="rect">
            <a:avLst/>
          </a:prstGeom>
          <a:noFill/>
        </p:spPr>
      </p:pic>
      <p:pic>
        <p:nvPicPr>
          <p:cNvPr id="253956" name="Picture 4" descr="fat_dormou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8088" y="2005013"/>
            <a:ext cx="1973262" cy="2176462"/>
          </a:xfrm>
          <a:prstGeom prst="rect">
            <a:avLst/>
          </a:prstGeom>
          <a:noFill/>
        </p:spPr>
      </p:pic>
      <p:pic>
        <p:nvPicPr>
          <p:cNvPr id="253957" name="Picture 5" descr="decid_for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083175" cy="3684588"/>
          </a:xfrm>
          <a:prstGeom prst="rect">
            <a:avLst/>
          </a:prstGeom>
          <a:noFill/>
        </p:spPr>
      </p:pic>
      <p:grpSp>
        <p:nvGrpSpPr>
          <p:cNvPr id="253958" name="Group 6"/>
          <p:cNvGrpSpPr>
            <a:grpSpLocks/>
          </p:cNvGrpSpPr>
          <p:nvPr/>
        </p:nvGrpSpPr>
        <p:grpSpPr bwMode="auto">
          <a:xfrm>
            <a:off x="5973763" y="2506663"/>
            <a:ext cx="4019550" cy="0"/>
            <a:chOff x="0" y="0"/>
            <a:chExt cx="2960" cy="0"/>
          </a:xfrm>
        </p:grpSpPr>
        <p:sp>
          <p:nvSpPr>
            <p:cNvPr id="253959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3960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pic>
        <p:nvPicPr>
          <p:cNvPr id="253961" name="Picture 9" descr="coyote_in_gras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3175" y="0"/>
            <a:ext cx="1974850" cy="2014538"/>
          </a:xfrm>
          <a:prstGeom prst="rect">
            <a:avLst/>
          </a:prstGeom>
          <a:noFill/>
        </p:spPr>
      </p:pic>
      <p:sp>
        <p:nvSpPr>
          <p:cNvPr id="253962" name="Rectangle 10"/>
          <p:cNvSpPr>
            <a:spLocks noChangeArrowheads="1"/>
          </p:cNvSpPr>
          <p:nvPr/>
        </p:nvSpPr>
        <p:spPr bwMode="auto">
          <a:xfrm>
            <a:off x="5148263" y="1658938"/>
            <a:ext cx="596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Coyote</a:t>
            </a:r>
          </a:p>
        </p:txBody>
      </p:sp>
      <p:sp>
        <p:nvSpPr>
          <p:cNvPr id="253963" name="Rectangle 11"/>
          <p:cNvSpPr>
            <a:spLocks noChangeArrowheads="1"/>
          </p:cNvSpPr>
          <p:nvPr/>
        </p:nvSpPr>
        <p:spPr bwMode="auto">
          <a:xfrm>
            <a:off x="0" y="0"/>
            <a:ext cx="1989138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2100">
                <a:solidFill>
                  <a:srgbClr val="FFFF00"/>
                </a:solidFill>
                <a:latin typeface="Times New Roman" pitchFamily="18" charset="0"/>
              </a:rPr>
              <a:t>Deciduous Forest</a:t>
            </a:r>
          </a:p>
        </p:txBody>
      </p:sp>
      <p:sp>
        <p:nvSpPr>
          <p:cNvPr id="253964" name="Rectangle 12"/>
          <p:cNvSpPr>
            <a:spLocks noChangeArrowheads="1"/>
          </p:cNvSpPr>
          <p:nvPr/>
        </p:nvSpPr>
        <p:spPr bwMode="auto">
          <a:xfrm>
            <a:off x="1498600" y="3317875"/>
            <a:ext cx="3559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http://www.blueplanetbiomes.org/deciduous_forest.htm</a:t>
            </a:r>
          </a:p>
        </p:txBody>
      </p:sp>
      <p:pic>
        <p:nvPicPr>
          <p:cNvPr id="253965" name="Picture 13" descr="blackbe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72300" y="0"/>
            <a:ext cx="2171700" cy="1970088"/>
          </a:xfrm>
          <a:prstGeom prst="rect">
            <a:avLst/>
          </a:prstGeom>
          <a:noFill/>
        </p:spPr>
      </p:pic>
      <p:sp>
        <p:nvSpPr>
          <p:cNvPr id="253966" name="Rectangle 14"/>
          <p:cNvSpPr>
            <a:spLocks noChangeArrowheads="1"/>
          </p:cNvSpPr>
          <p:nvPr/>
        </p:nvSpPr>
        <p:spPr bwMode="auto">
          <a:xfrm>
            <a:off x="7667625" y="0"/>
            <a:ext cx="147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American Black Bear</a:t>
            </a:r>
          </a:p>
        </p:txBody>
      </p:sp>
      <p:sp>
        <p:nvSpPr>
          <p:cNvPr id="253967" name="Rectangle 15"/>
          <p:cNvSpPr>
            <a:spLocks noChangeArrowheads="1"/>
          </p:cNvSpPr>
          <p:nvPr/>
        </p:nvSpPr>
        <p:spPr bwMode="auto">
          <a:xfrm>
            <a:off x="3578225" y="2305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253968" name="Group 16"/>
          <p:cNvGrpSpPr>
            <a:grpSpLocks/>
          </p:cNvGrpSpPr>
          <p:nvPr/>
        </p:nvGrpSpPr>
        <p:grpSpPr bwMode="auto">
          <a:xfrm>
            <a:off x="6140450" y="2305050"/>
            <a:ext cx="4019550" cy="0"/>
            <a:chOff x="0" y="0"/>
            <a:chExt cx="2960" cy="0"/>
          </a:xfrm>
        </p:grpSpPr>
        <p:sp>
          <p:nvSpPr>
            <p:cNvPr id="253969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3970" name="Rectangle 18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pic>
        <p:nvPicPr>
          <p:cNvPr id="253971" name="Picture 19" descr="deer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94525" y="1935163"/>
            <a:ext cx="2149475" cy="3387725"/>
          </a:xfrm>
          <a:prstGeom prst="rect">
            <a:avLst/>
          </a:prstGeom>
          <a:noFill/>
        </p:spPr>
      </p:pic>
      <p:sp>
        <p:nvSpPr>
          <p:cNvPr id="253972" name="Rectangle 20"/>
          <p:cNvSpPr>
            <a:spLocks noChangeArrowheads="1"/>
          </p:cNvSpPr>
          <p:nvPr/>
        </p:nvSpPr>
        <p:spPr bwMode="auto">
          <a:xfrm>
            <a:off x="0" y="3041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253973" name="Rectangle 21"/>
          <p:cNvSpPr>
            <a:spLocks noChangeArrowheads="1"/>
          </p:cNvSpPr>
          <p:nvPr/>
        </p:nvSpPr>
        <p:spPr bwMode="auto">
          <a:xfrm>
            <a:off x="0" y="3041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253974" name="Rectangle 22"/>
          <p:cNvSpPr>
            <a:spLocks noChangeArrowheads="1"/>
          </p:cNvSpPr>
          <p:nvPr/>
        </p:nvSpPr>
        <p:spPr bwMode="auto">
          <a:xfrm>
            <a:off x="7891463" y="4976813"/>
            <a:ext cx="12525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White-tailed Deer</a:t>
            </a:r>
          </a:p>
        </p:txBody>
      </p:sp>
      <p:sp>
        <p:nvSpPr>
          <p:cNvPr id="253975" name="Rectangle 23"/>
          <p:cNvSpPr>
            <a:spLocks noChangeArrowheads="1"/>
          </p:cNvSpPr>
          <p:nvPr/>
        </p:nvSpPr>
        <p:spPr bwMode="auto">
          <a:xfrm>
            <a:off x="3278188" y="2325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253976" name="Group 24"/>
          <p:cNvGrpSpPr>
            <a:grpSpLocks/>
          </p:cNvGrpSpPr>
          <p:nvPr/>
        </p:nvGrpSpPr>
        <p:grpSpPr bwMode="auto">
          <a:xfrm>
            <a:off x="5838825" y="2325688"/>
            <a:ext cx="4019550" cy="0"/>
            <a:chOff x="0" y="0"/>
            <a:chExt cx="2960" cy="0"/>
          </a:xfrm>
        </p:grpSpPr>
        <p:sp>
          <p:nvSpPr>
            <p:cNvPr id="253977" name="Rectangle 25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3978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253979" name="Rectangle 27"/>
          <p:cNvSpPr>
            <a:spLocks noChangeArrowheads="1"/>
          </p:cNvSpPr>
          <p:nvPr/>
        </p:nvSpPr>
        <p:spPr bwMode="auto">
          <a:xfrm>
            <a:off x="5083175" y="2073275"/>
            <a:ext cx="10239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Fat Dormouse</a:t>
            </a:r>
          </a:p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kumimoji="0" lang="ja-JP" altLang="en-US" sz="1200">
                <a:solidFill>
                  <a:schemeClr val="bg1"/>
                </a:solidFill>
                <a:latin typeface="Times New Roman" pitchFamily="18" charset="0"/>
              </a:rPr>
              <a:t>ヤマネ</a:t>
            </a:r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253980" name="Rectangle 28"/>
          <p:cNvSpPr>
            <a:spLocks noChangeArrowheads="1"/>
          </p:cNvSpPr>
          <p:nvPr/>
        </p:nvSpPr>
        <p:spPr bwMode="auto">
          <a:xfrm>
            <a:off x="3373438" y="2481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253981" name="Group 29"/>
          <p:cNvGrpSpPr>
            <a:grpSpLocks/>
          </p:cNvGrpSpPr>
          <p:nvPr/>
        </p:nvGrpSpPr>
        <p:grpSpPr bwMode="auto">
          <a:xfrm>
            <a:off x="5935663" y="2481263"/>
            <a:ext cx="4019550" cy="0"/>
            <a:chOff x="0" y="0"/>
            <a:chExt cx="2960" cy="0"/>
          </a:xfrm>
        </p:grpSpPr>
        <p:sp>
          <p:nvSpPr>
            <p:cNvPr id="253982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3983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253984" name="Rectangle 32"/>
          <p:cNvSpPr>
            <a:spLocks noChangeArrowheads="1"/>
          </p:cNvSpPr>
          <p:nvPr/>
        </p:nvSpPr>
        <p:spPr bwMode="auto">
          <a:xfrm>
            <a:off x="7891463" y="5391150"/>
            <a:ext cx="12525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Duckbill Platypus</a:t>
            </a:r>
          </a:p>
        </p:txBody>
      </p:sp>
      <p:sp>
        <p:nvSpPr>
          <p:cNvPr id="253985" name="Rectangle 33"/>
          <p:cNvSpPr>
            <a:spLocks noChangeArrowheads="1"/>
          </p:cNvSpPr>
          <p:nvPr/>
        </p:nvSpPr>
        <p:spPr bwMode="auto">
          <a:xfrm>
            <a:off x="3282950" y="1984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253986" name="Group 34"/>
          <p:cNvGrpSpPr>
            <a:grpSpLocks/>
          </p:cNvGrpSpPr>
          <p:nvPr/>
        </p:nvGrpSpPr>
        <p:grpSpPr bwMode="auto">
          <a:xfrm>
            <a:off x="5845175" y="1984375"/>
            <a:ext cx="4017963" cy="0"/>
            <a:chOff x="0" y="0"/>
            <a:chExt cx="2960" cy="0"/>
          </a:xfrm>
        </p:grpSpPr>
        <p:sp>
          <p:nvSpPr>
            <p:cNvPr id="253987" name="Rectangle 35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3988" name="Rectangle 36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pic>
        <p:nvPicPr>
          <p:cNvPr id="253989" name="Picture 37" descr="bald_eagl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43525" y="4148138"/>
            <a:ext cx="1897063" cy="2860675"/>
          </a:xfrm>
          <a:prstGeom prst="rect">
            <a:avLst/>
          </a:prstGeom>
          <a:noFill/>
        </p:spPr>
      </p:pic>
      <p:sp>
        <p:nvSpPr>
          <p:cNvPr id="253990" name="Rectangle 38"/>
          <p:cNvSpPr>
            <a:spLocks noChangeArrowheads="1"/>
          </p:cNvSpPr>
          <p:nvPr/>
        </p:nvSpPr>
        <p:spPr bwMode="auto">
          <a:xfrm>
            <a:off x="5735638" y="6581775"/>
            <a:ext cx="1466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American Bald Eagle</a:t>
            </a:r>
          </a:p>
        </p:txBody>
      </p:sp>
      <p:grpSp>
        <p:nvGrpSpPr>
          <p:cNvPr id="253991" name="Group 39"/>
          <p:cNvGrpSpPr>
            <a:grpSpLocks/>
          </p:cNvGrpSpPr>
          <p:nvPr/>
        </p:nvGrpSpPr>
        <p:grpSpPr bwMode="auto">
          <a:xfrm>
            <a:off x="5942013" y="2517775"/>
            <a:ext cx="4019550" cy="0"/>
            <a:chOff x="0" y="0"/>
            <a:chExt cx="2960" cy="0"/>
          </a:xfrm>
        </p:grpSpPr>
        <p:sp>
          <p:nvSpPr>
            <p:cNvPr id="253992" name="Rectangle 40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3993" name="Rectangle 41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pic>
        <p:nvPicPr>
          <p:cNvPr id="253994" name="Picture 42" descr="whiteoak_lea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54400" y="5064125"/>
            <a:ext cx="1895475" cy="1793875"/>
          </a:xfrm>
          <a:prstGeom prst="rect">
            <a:avLst/>
          </a:prstGeom>
          <a:noFill/>
        </p:spPr>
      </p:pic>
      <p:sp>
        <p:nvSpPr>
          <p:cNvPr id="253995" name="Rectangle 43"/>
          <p:cNvSpPr>
            <a:spLocks noChangeArrowheads="1"/>
          </p:cNvSpPr>
          <p:nvPr/>
        </p:nvSpPr>
        <p:spPr bwMode="auto">
          <a:xfrm>
            <a:off x="3584575" y="6581775"/>
            <a:ext cx="820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White Oak</a:t>
            </a:r>
          </a:p>
        </p:txBody>
      </p:sp>
      <p:sp>
        <p:nvSpPr>
          <p:cNvPr id="253996" name="Rectangle 44"/>
          <p:cNvSpPr>
            <a:spLocks noChangeArrowheads="1"/>
          </p:cNvSpPr>
          <p:nvPr/>
        </p:nvSpPr>
        <p:spPr bwMode="auto">
          <a:xfrm>
            <a:off x="3359150" y="1881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253997" name="Group 45"/>
          <p:cNvGrpSpPr>
            <a:grpSpLocks/>
          </p:cNvGrpSpPr>
          <p:nvPr/>
        </p:nvGrpSpPr>
        <p:grpSpPr bwMode="auto">
          <a:xfrm>
            <a:off x="5921375" y="1881188"/>
            <a:ext cx="4017963" cy="0"/>
            <a:chOff x="0" y="0"/>
            <a:chExt cx="2960" cy="0"/>
          </a:xfrm>
        </p:grpSpPr>
        <p:sp>
          <p:nvSpPr>
            <p:cNvPr id="253998" name="Rectangle 46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3999" name="Rectangle 47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pic>
        <p:nvPicPr>
          <p:cNvPr id="254000" name="Picture 48" descr="betula_papyrifer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98600" y="3594100"/>
            <a:ext cx="2074863" cy="3263900"/>
          </a:xfrm>
          <a:prstGeom prst="rect">
            <a:avLst/>
          </a:prstGeom>
          <a:noFill/>
        </p:spPr>
      </p:pic>
      <p:sp>
        <p:nvSpPr>
          <p:cNvPr id="254001" name="Rectangle 49"/>
          <p:cNvSpPr>
            <a:spLocks noGrp="1" noChangeArrowheads="1"/>
          </p:cNvSpPr>
          <p:nvPr>
            <p:ph type="title" idx="4294967295"/>
          </p:nvPr>
        </p:nvSpPr>
        <p:spPr>
          <a:xfrm>
            <a:off x="2606675" y="6719888"/>
            <a:ext cx="912813" cy="138112"/>
          </a:xfrm>
        </p:spPr>
        <p:txBody>
          <a:bodyPr/>
          <a:lstStyle/>
          <a:p>
            <a:pPr defTabSz="449263"/>
            <a:r>
              <a:rPr lang="en-US" altLang="ja-JP" sz="1400">
                <a:solidFill>
                  <a:schemeClr val="bg1"/>
                </a:solidFill>
              </a:rPr>
              <a:t>White Birch</a:t>
            </a:r>
          </a:p>
        </p:txBody>
      </p:sp>
      <p:sp>
        <p:nvSpPr>
          <p:cNvPr id="254002" name="Rectangle 50"/>
          <p:cNvSpPr>
            <a:spLocks noChangeArrowheads="1"/>
          </p:cNvSpPr>
          <p:nvPr/>
        </p:nvSpPr>
        <p:spPr bwMode="auto">
          <a:xfrm>
            <a:off x="3246438" y="2357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254003" name="Group 51"/>
          <p:cNvGrpSpPr>
            <a:grpSpLocks/>
          </p:cNvGrpSpPr>
          <p:nvPr/>
        </p:nvGrpSpPr>
        <p:grpSpPr bwMode="auto">
          <a:xfrm>
            <a:off x="5808663" y="2357438"/>
            <a:ext cx="4017962" cy="0"/>
            <a:chOff x="0" y="0"/>
            <a:chExt cx="2960" cy="0"/>
          </a:xfrm>
        </p:grpSpPr>
        <p:sp>
          <p:nvSpPr>
            <p:cNvPr id="254004" name="Rectangle 52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4005" name="Rectangle 53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254006" name="Rectangle 54"/>
          <p:cNvSpPr>
            <a:spLocks noChangeArrowheads="1"/>
          </p:cNvSpPr>
          <p:nvPr/>
        </p:nvSpPr>
        <p:spPr bwMode="auto">
          <a:xfrm>
            <a:off x="3584575" y="4562475"/>
            <a:ext cx="11255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Tawny Milkcap</a:t>
            </a:r>
          </a:p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 Mushroom</a:t>
            </a:r>
          </a:p>
        </p:txBody>
      </p:sp>
      <p:grpSp>
        <p:nvGrpSpPr>
          <p:cNvPr id="254007" name="Group 55"/>
          <p:cNvGrpSpPr>
            <a:grpSpLocks/>
          </p:cNvGrpSpPr>
          <p:nvPr/>
        </p:nvGrpSpPr>
        <p:grpSpPr bwMode="auto">
          <a:xfrm>
            <a:off x="5816600" y="2574925"/>
            <a:ext cx="4017963" cy="0"/>
            <a:chOff x="0" y="0"/>
            <a:chExt cx="2960" cy="0"/>
          </a:xfrm>
        </p:grpSpPr>
        <p:sp>
          <p:nvSpPr>
            <p:cNvPr id="254008" name="Rectangle 56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4009" name="Rectangle 57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pic>
        <p:nvPicPr>
          <p:cNvPr id="254010" name="Picture 58" descr="viburnum-opulu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95263" y="5178425"/>
            <a:ext cx="2111376" cy="1679575"/>
          </a:xfrm>
          <a:prstGeom prst="rect">
            <a:avLst/>
          </a:prstGeom>
          <a:noFill/>
        </p:spPr>
      </p:pic>
      <p:sp>
        <p:nvSpPr>
          <p:cNvPr id="254011" name="Rectangle 59"/>
          <p:cNvSpPr>
            <a:spLocks noChangeArrowheads="1"/>
          </p:cNvSpPr>
          <p:nvPr/>
        </p:nvSpPr>
        <p:spPr bwMode="auto">
          <a:xfrm>
            <a:off x="0" y="5184775"/>
            <a:ext cx="990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Guelder Rose</a:t>
            </a:r>
          </a:p>
        </p:txBody>
      </p:sp>
      <p:sp>
        <p:nvSpPr>
          <p:cNvPr id="254012" name="Rectangle 60"/>
          <p:cNvSpPr>
            <a:spLocks noChangeArrowheads="1"/>
          </p:cNvSpPr>
          <p:nvPr/>
        </p:nvSpPr>
        <p:spPr bwMode="auto">
          <a:xfrm>
            <a:off x="3487738" y="2736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254013" name="Group 61"/>
          <p:cNvGrpSpPr>
            <a:grpSpLocks/>
          </p:cNvGrpSpPr>
          <p:nvPr/>
        </p:nvGrpSpPr>
        <p:grpSpPr bwMode="auto">
          <a:xfrm>
            <a:off x="6049963" y="2736850"/>
            <a:ext cx="4017962" cy="0"/>
            <a:chOff x="0" y="0"/>
            <a:chExt cx="2960" cy="0"/>
          </a:xfrm>
        </p:grpSpPr>
        <p:sp>
          <p:nvSpPr>
            <p:cNvPr id="254014" name="Rectangle 62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4015" name="Rectangle 63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pic>
        <p:nvPicPr>
          <p:cNvPr id="254016" name="Picture 64" descr="beech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95263" y="3663950"/>
            <a:ext cx="1954213" cy="1509713"/>
          </a:xfrm>
          <a:prstGeom prst="rect">
            <a:avLst/>
          </a:prstGeom>
          <a:noFill/>
        </p:spPr>
      </p:pic>
      <p:sp>
        <p:nvSpPr>
          <p:cNvPr id="254017" name="Rectangle 65"/>
          <p:cNvSpPr>
            <a:spLocks noChangeArrowheads="1"/>
          </p:cNvSpPr>
          <p:nvPr/>
        </p:nvSpPr>
        <p:spPr bwMode="auto">
          <a:xfrm>
            <a:off x="0" y="3732213"/>
            <a:ext cx="11763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American Beech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ユキツバキ２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49513"/>
            <a:ext cx="2232025" cy="2349500"/>
          </a:xfrm>
          <a:prstGeom prst="rect">
            <a:avLst/>
          </a:prstGeom>
          <a:noFill/>
        </p:spPr>
      </p:pic>
      <p:pic>
        <p:nvPicPr>
          <p:cNvPr id="254979" name="Picture 3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025" y="2319338"/>
            <a:ext cx="3287713" cy="2325687"/>
          </a:xfrm>
          <a:prstGeom prst="rect">
            <a:avLst/>
          </a:prstGeom>
          <a:noFill/>
        </p:spPr>
      </p:pic>
      <p:pic>
        <p:nvPicPr>
          <p:cNvPr id="254980" name="Picture 4" descr="hatasak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524250" cy="2878138"/>
          </a:xfrm>
          <a:prstGeom prst="rect">
            <a:avLst/>
          </a:prstGeom>
          <a:noFill/>
        </p:spPr>
      </p:pic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0" y="2382838"/>
            <a:ext cx="25400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65" tIns="40083" rIns="80165" bIns="40083">
            <a:spAutoFit/>
          </a:bodyPr>
          <a:lstStyle/>
          <a:p>
            <a:pPr defTabSz="801688" eaLnBrk="0" hangingPunct="0">
              <a:spcBef>
                <a:spcPct val="50000"/>
              </a:spcBef>
            </a:pPr>
            <a:r>
              <a:rPr kumimoji="0" lang="ja-JP" altLang="en-US" sz="1400">
                <a:solidFill>
                  <a:schemeClr val="bg1"/>
                </a:solidFill>
                <a:latin typeface="Times New Roman" pitchFamily="18" charset="0"/>
              </a:rPr>
              <a:t>温帯林（ブナ林，宮城県船形山）</a:t>
            </a:r>
          </a:p>
        </p:txBody>
      </p:sp>
      <p:sp>
        <p:nvSpPr>
          <p:cNvPr id="254982" name="Rectangle 6"/>
          <p:cNvSpPr>
            <a:spLocks noChangeArrowheads="1"/>
          </p:cNvSpPr>
          <p:nvPr/>
        </p:nvSpPr>
        <p:spPr bwMode="auto">
          <a:xfrm>
            <a:off x="260350" y="2579688"/>
            <a:ext cx="3324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http://plaza17.mbn.or.jp/~hunagatayama/index.html</a:t>
            </a:r>
          </a:p>
        </p:txBody>
      </p:sp>
      <p:pic>
        <p:nvPicPr>
          <p:cNvPr id="254983" name="Picture 7" descr="sub4_ALBUM_IMAGE_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0000" y="4648200"/>
            <a:ext cx="2082800" cy="2209800"/>
          </a:xfrm>
          <a:prstGeom prst="rect">
            <a:avLst/>
          </a:prstGeom>
          <a:noFill/>
        </p:spPr>
      </p:pic>
      <p:pic>
        <p:nvPicPr>
          <p:cNvPr id="254984" name="Picture 8" descr="sub4_ALBUM_IMAGE_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648200"/>
            <a:ext cx="2771775" cy="2209800"/>
          </a:xfrm>
          <a:prstGeom prst="rect">
            <a:avLst/>
          </a:prstGeom>
          <a:noFill/>
        </p:spPr>
      </p:pic>
      <p:pic>
        <p:nvPicPr>
          <p:cNvPr id="254985" name="Picture 9" descr="sub4_ALBUM_IMAGE_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49763" y="4648200"/>
            <a:ext cx="2770187" cy="2209800"/>
          </a:xfrm>
          <a:prstGeom prst="rect">
            <a:avLst/>
          </a:prstGeom>
          <a:noFill/>
        </p:spPr>
      </p:pic>
      <p:sp>
        <p:nvSpPr>
          <p:cNvPr id="254986" name="Rectangle 10"/>
          <p:cNvSpPr>
            <a:spLocks noChangeArrowheads="1"/>
          </p:cNvSpPr>
          <p:nvPr/>
        </p:nvSpPr>
        <p:spPr bwMode="auto">
          <a:xfrm>
            <a:off x="2108200" y="6581775"/>
            <a:ext cx="2779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http://www.h3.dion.ne.jp/~ursus/sub4.html</a:t>
            </a:r>
          </a:p>
        </p:txBody>
      </p:sp>
      <p:pic>
        <p:nvPicPr>
          <p:cNvPr id="254987" name="Picture 11" descr="日の出と共に行動を開始するツキノワグマ。１日に約40キロも移動する。木の実などが不作の年にはその行動範囲も広がる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63925" y="0"/>
            <a:ext cx="3695700" cy="2636838"/>
          </a:xfrm>
          <a:prstGeom prst="rect">
            <a:avLst/>
          </a:prstGeom>
          <a:noFill/>
        </p:spPr>
      </p:pic>
      <p:grpSp>
        <p:nvGrpSpPr>
          <p:cNvPr id="254988" name="Group 12"/>
          <p:cNvGrpSpPr>
            <a:grpSpLocks/>
          </p:cNvGrpSpPr>
          <p:nvPr/>
        </p:nvGrpSpPr>
        <p:grpSpPr bwMode="auto">
          <a:xfrm>
            <a:off x="7096125" y="0"/>
            <a:ext cx="2047875" cy="3446463"/>
            <a:chOff x="5227" y="0"/>
            <a:chExt cx="1508" cy="2393"/>
          </a:xfrm>
        </p:grpSpPr>
        <p:pic>
          <p:nvPicPr>
            <p:cNvPr id="254989" name="Picture 13" descr="行動を開始するツキノワグマ0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227" y="0"/>
              <a:ext cx="504" cy="798"/>
            </a:xfrm>
            <a:prstGeom prst="rect">
              <a:avLst/>
            </a:prstGeom>
            <a:noFill/>
          </p:spPr>
        </p:pic>
        <p:pic>
          <p:nvPicPr>
            <p:cNvPr id="254990" name="Picture 14" descr="行動を開始するツキノワグマ0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26" y="0"/>
              <a:ext cx="510" cy="798"/>
            </a:xfrm>
            <a:prstGeom prst="rect">
              <a:avLst/>
            </a:prstGeom>
            <a:noFill/>
          </p:spPr>
        </p:pic>
        <p:pic>
          <p:nvPicPr>
            <p:cNvPr id="254991" name="Picture 15" descr="行動を開始するツキノワグマ0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231" y="0"/>
              <a:ext cx="504" cy="798"/>
            </a:xfrm>
            <a:prstGeom prst="rect">
              <a:avLst/>
            </a:prstGeom>
            <a:noFill/>
          </p:spPr>
        </p:pic>
        <p:pic>
          <p:nvPicPr>
            <p:cNvPr id="254992" name="Picture 16" descr="行動を開始するツキノワグマ0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227" y="793"/>
              <a:ext cx="504" cy="804"/>
            </a:xfrm>
            <a:prstGeom prst="rect">
              <a:avLst/>
            </a:prstGeom>
            <a:noFill/>
          </p:spPr>
        </p:pic>
        <p:pic>
          <p:nvPicPr>
            <p:cNvPr id="254993" name="Picture 17" descr="行動を開始するツキノワグマ0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726" y="793"/>
              <a:ext cx="510" cy="804"/>
            </a:xfrm>
            <a:prstGeom prst="rect">
              <a:avLst/>
            </a:prstGeom>
            <a:noFill/>
          </p:spPr>
        </p:pic>
        <p:pic>
          <p:nvPicPr>
            <p:cNvPr id="254994" name="Picture 18" descr="行動を開始するツキノワグマ06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231" y="793"/>
              <a:ext cx="504" cy="804"/>
            </a:xfrm>
            <a:prstGeom prst="rect">
              <a:avLst/>
            </a:prstGeom>
            <a:noFill/>
          </p:spPr>
        </p:pic>
        <p:pic>
          <p:nvPicPr>
            <p:cNvPr id="254995" name="Picture 19" descr="行動を開始するツキノワグマ0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227" y="1592"/>
              <a:ext cx="504" cy="798"/>
            </a:xfrm>
            <a:prstGeom prst="rect">
              <a:avLst/>
            </a:prstGeom>
            <a:noFill/>
          </p:spPr>
        </p:pic>
        <p:pic>
          <p:nvPicPr>
            <p:cNvPr id="254996" name="Picture 20" descr="行動を開始するツキノワグマ0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723" y="1595"/>
              <a:ext cx="510" cy="798"/>
            </a:xfrm>
            <a:prstGeom prst="rect">
              <a:avLst/>
            </a:prstGeom>
            <a:noFill/>
          </p:spPr>
        </p:pic>
        <p:pic>
          <p:nvPicPr>
            <p:cNvPr id="254997" name="Picture 21" descr="行動を開始するツキノワグマ09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231" y="1595"/>
              <a:ext cx="504" cy="798"/>
            </a:xfrm>
            <a:prstGeom prst="rect">
              <a:avLst/>
            </a:prstGeom>
            <a:noFill/>
          </p:spPr>
        </p:pic>
      </p:grpSp>
      <p:sp>
        <p:nvSpPr>
          <p:cNvPr id="254998" name="Rectangle 22"/>
          <p:cNvSpPr>
            <a:spLocks noChangeArrowheads="1"/>
          </p:cNvSpPr>
          <p:nvPr/>
        </p:nvSpPr>
        <p:spPr bwMode="auto">
          <a:xfrm>
            <a:off x="4941888" y="0"/>
            <a:ext cx="40100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http://osaka.yomiuri.co.jp/feature/photonews/2002/020626.htm</a:t>
            </a:r>
          </a:p>
        </p:txBody>
      </p:sp>
      <p:pic>
        <p:nvPicPr>
          <p:cNvPr id="254999" name="Picture 23" descr="tsukechi02.jpg (36358 バイト)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99300" y="3363913"/>
            <a:ext cx="2044700" cy="3494087"/>
          </a:xfrm>
          <a:prstGeom prst="rect">
            <a:avLst/>
          </a:prstGeom>
          <a:noFill/>
        </p:spPr>
      </p:pic>
      <p:sp>
        <p:nvSpPr>
          <p:cNvPr id="255000" name="Rectangle 24"/>
          <p:cNvSpPr>
            <a:spLocks noChangeArrowheads="1"/>
          </p:cNvSpPr>
          <p:nvPr/>
        </p:nvSpPr>
        <p:spPr bwMode="auto">
          <a:xfrm>
            <a:off x="7529513" y="6388100"/>
            <a:ext cx="161448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  <a:hlinkClick r:id="rId20"/>
              </a:rPr>
              <a:t>http://www.tcp-ip.or.jp/</a:t>
            </a:r>
            <a:endParaRPr kumimoji="0" lang="en-US" altLang="ja-JP" sz="1200">
              <a:solidFill>
                <a:schemeClr val="bg1"/>
              </a:solidFill>
              <a:latin typeface="Times New Roman" pitchFamily="18" charset="0"/>
            </a:endParaRPr>
          </a:p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~ainuzuka/tsukechi.htm</a:t>
            </a:r>
          </a:p>
        </p:txBody>
      </p:sp>
      <p:graphicFrame>
        <p:nvGraphicFramePr>
          <p:cNvPr id="255001" name="Object 25"/>
          <p:cNvGraphicFramePr>
            <a:graphicFrameLocks noChangeAspect="1"/>
          </p:cNvGraphicFramePr>
          <p:nvPr/>
        </p:nvGraphicFramePr>
        <p:xfrm>
          <a:off x="5389563" y="2319338"/>
          <a:ext cx="1735137" cy="2416175"/>
        </p:xfrm>
        <a:graphic>
          <a:graphicData uri="http://schemas.openxmlformats.org/presentationml/2006/ole">
            <p:oleObj spid="_x0000_s255002" name="Image" r:id="rId21" imgW="1904762" imgH="2501587" progId="">
              <p:embed/>
            </p:oleObj>
          </a:graphicData>
        </a:graphic>
      </p:graphicFrame>
      <p:sp>
        <p:nvSpPr>
          <p:cNvPr id="255002" name="Rectangle 26"/>
          <p:cNvSpPr>
            <a:spLocks noChangeArrowheads="1"/>
          </p:cNvSpPr>
          <p:nvPr/>
        </p:nvSpPr>
        <p:spPr bwMode="auto">
          <a:xfrm>
            <a:off x="5435600" y="2319338"/>
            <a:ext cx="1716088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  <a:hlinkClick r:id="rId22"/>
              </a:rPr>
              <a:t>http://www.biwako.ne.jp/</a:t>
            </a:r>
            <a:endParaRPr kumimoji="0" lang="en-US" altLang="ja-JP" sz="1200">
              <a:solidFill>
                <a:schemeClr val="bg1"/>
              </a:solidFill>
              <a:latin typeface="Times New Roman" pitchFamily="18" charset="0"/>
            </a:endParaRPr>
          </a:p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~t-yanase/ten.htm</a:t>
            </a:r>
          </a:p>
        </p:txBody>
      </p:sp>
      <p:sp>
        <p:nvSpPr>
          <p:cNvPr id="255003" name="Rectangle 27"/>
          <p:cNvSpPr>
            <a:spLocks noChangeArrowheads="1"/>
          </p:cNvSpPr>
          <p:nvPr/>
        </p:nvSpPr>
        <p:spPr bwMode="auto">
          <a:xfrm>
            <a:off x="0" y="4408488"/>
            <a:ext cx="917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ja-JP" altLang="en-US" sz="1200">
                <a:solidFill>
                  <a:schemeClr val="bg1"/>
                </a:solidFill>
                <a:latin typeface="Times New Roman" pitchFamily="18" charset="0"/>
              </a:rPr>
              <a:t>ユキツバキ</a:t>
            </a:r>
          </a:p>
        </p:txBody>
      </p:sp>
      <p:sp>
        <p:nvSpPr>
          <p:cNvPr id="255004" name="Rectangle 28"/>
          <p:cNvSpPr>
            <a:spLocks noChangeArrowheads="1"/>
          </p:cNvSpPr>
          <p:nvPr/>
        </p:nvSpPr>
        <p:spPr bwMode="auto">
          <a:xfrm>
            <a:off x="2355850" y="4278313"/>
            <a:ext cx="955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ja-JP" altLang="en-US" sz="1200">
                <a:solidFill>
                  <a:schemeClr val="bg1"/>
                </a:solidFill>
                <a:latin typeface="Times New Roman" pitchFamily="18" charset="0"/>
              </a:rPr>
              <a:t>ナナカマド </a:t>
            </a:r>
          </a:p>
        </p:txBody>
      </p:sp>
      <p:sp>
        <p:nvSpPr>
          <p:cNvPr id="255005" name="Rectangle 29"/>
          <p:cNvSpPr>
            <a:spLocks noChangeArrowheads="1"/>
          </p:cNvSpPr>
          <p:nvPr/>
        </p:nvSpPr>
        <p:spPr bwMode="auto">
          <a:xfrm>
            <a:off x="3278188" y="4213225"/>
            <a:ext cx="2170112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  <a:hlinkClick r:id="rId23"/>
              </a:rPr>
              <a:t>http://www8.big.or.jp/~ishizumi/</a:t>
            </a:r>
            <a:endParaRPr kumimoji="0" lang="en-US" altLang="ja-JP" sz="1200">
              <a:solidFill>
                <a:schemeClr val="bg1"/>
              </a:solidFill>
              <a:latin typeface="Times New Roman" pitchFamily="18" charset="0"/>
            </a:endParaRPr>
          </a:p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i-camera/turugi/2.htm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131縄文人が切り開いた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350" y="-2552700"/>
            <a:ext cx="9409113" cy="11963400"/>
          </a:xfrm>
          <a:prstGeom prst="rect">
            <a:avLst/>
          </a:prstGeom>
          <a:noFill/>
        </p:spPr>
      </p:pic>
      <p:sp>
        <p:nvSpPr>
          <p:cNvPr id="204803" name="Text Box 3"/>
          <p:cNvSpPr txBox="1">
            <a:spLocks noChangeArrowheads="1"/>
          </p:cNvSpPr>
          <p:nvPr/>
        </p:nvSpPr>
        <p:spPr bwMode="auto">
          <a:xfrm>
            <a:off x="0" y="5715000"/>
            <a:ext cx="2743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99FF66"/>
                </a:solidFill>
              </a:rPr>
              <a:t>夏緑樹林（落葉広葉樹林）</a:t>
            </a:r>
          </a:p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99FF66"/>
                </a:solidFill>
              </a:rPr>
              <a:t>春の葉の展開時期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131日本の田園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3413"/>
            <a:ext cx="9144000" cy="5591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6850" name="Object 2"/>
          <p:cNvGraphicFramePr>
            <a:graphicFrameLocks noChangeAspect="1"/>
          </p:cNvGraphicFramePr>
          <p:nvPr/>
        </p:nvGraphicFramePr>
        <p:xfrm>
          <a:off x="0" y="5867400"/>
          <a:ext cx="9142413" cy="1193800"/>
        </p:xfrm>
        <a:graphic>
          <a:graphicData uri="http://schemas.openxmlformats.org/presentationml/2006/ole">
            <p:oleObj spid="_x0000_s206855" name="Image" r:id="rId3" imgW="9142857" imgH="1193230" progId="">
              <p:embed/>
            </p:oleObj>
          </a:graphicData>
        </a:graphic>
      </p:graphicFrame>
      <p:graphicFrame>
        <p:nvGraphicFramePr>
          <p:cNvPr id="206851" name="Object 3"/>
          <p:cNvGraphicFramePr>
            <a:graphicFrameLocks noChangeAspect="1"/>
          </p:cNvGraphicFramePr>
          <p:nvPr/>
        </p:nvGraphicFramePr>
        <p:xfrm>
          <a:off x="0" y="0"/>
          <a:ext cx="4572000" cy="2933700"/>
        </p:xfrm>
        <a:graphic>
          <a:graphicData uri="http://schemas.openxmlformats.org/presentationml/2006/ole">
            <p:oleObj spid="_x0000_s206856" name="Image" r:id="rId4" imgW="4571429" imgH="2933333" progId="">
              <p:embed/>
            </p:oleObj>
          </a:graphicData>
        </a:graphic>
      </p:graphicFrame>
      <p:graphicFrame>
        <p:nvGraphicFramePr>
          <p:cNvPr id="206852" name="Object 4"/>
          <p:cNvGraphicFramePr>
            <a:graphicFrameLocks noChangeAspect="1"/>
          </p:cNvGraphicFramePr>
          <p:nvPr/>
        </p:nvGraphicFramePr>
        <p:xfrm>
          <a:off x="4572000" y="0"/>
          <a:ext cx="4584700" cy="2933700"/>
        </p:xfrm>
        <a:graphic>
          <a:graphicData uri="http://schemas.openxmlformats.org/presentationml/2006/ole">
            <p:oleObj spid="_x0000_s206857" name="Image" r:id="rId5" imgW="4584127" imgH="2933333" progId="">
              <p:embed/>
            </p:oleObj>
          </a:graphicData>
        </a:graphic>
      </p:graphicFrame>
      <p:graphicFrame>
        <p:nvGraphicFramePr>
          <p:cNvPr id="206853" name="Object 5"/>
          <p:cNvGraphicFramePr>
            <a:graphicFrameLocks noChangeAspect="1"/>
          </p:cNvGraphicFramePr>
          <p:nvPr/>
        </p:nvGraphicFramePr>
        <p:xfrm>
          <a:off x="12700" y="2895600"/>
          <a:ext cx="4559300" cy="2921000"/>
        </p:xfrm>
        <a:graphic>
          <a:graphicData uri="http://schemas.openxmlformats.org/presentationml/2006/ole">
            <p:oleObj spid="_x0000_s206858" name="Image" r:id="rId6" imgW="4558730" imgH="2920635" progId="">
              <p:embed/>
            </p:oleObj>
          </a:graphicData>
        </a:graphic>
      </p:graphicFrame>
      <p:graphicFrame>
        <p:nvGraphicFramePr>
          <p:cNvPr id="206854" name="Object 6"/>
          <p:cNvGraphicFramePr>
            <a:graphicFrameLocks noChangeAspect="1"/>
          </p:cNvGraphicFramePr>
          <p:nvPr/>
        </p:nvGraphicFramePr>
        <p:xfrm>
          <a:off x="4572000" y="2895600"/>
          <a:ext cx="4584700" cy="2921000"/>
        </p:xfrm>
        <a:graphic>
          <a:graphicData uri="http://schemas.openxmlformats.org/presentationml/2006/ole">
            <p:oleObj spid="_x0000_s206859" name="Image" r:id="rId7" imgW="4584127" imgH="292063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slender_lori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8963" y="3387725"/>
            <a:ext cx="1955800" cy="2727325"/>
          </a:xfrm>
          <a:prstGeom prst="rect">
            <a:avLst/>
          </a:prstGeom>
          <a:noFill/>
        </p:spPr>
      </p:pic>
      <p:pic>
        <p:nvPicPr>
          <p:cNvPr id="252931" name="Picture 3" descr="jambu_frdo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3700" y="1382713"/>
            <a:ext cx="1985963" cy="2105025"/>
          </a:xfrm>
          <a:prstGeom prst="rect">
            <a:avLst/>
          </a:prstGeom>
          <a:noFill/>
        </p:spPr>
      </p:pic>
      <p:pic>
        <p:nvPicPr>
          <p:cNvPr id="252932" name="Picture 4" descr="bambusa_tuld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13188"/>
            <a:ext cx="1876425" cy="2944812"/>
          </a:xfrm>
          <a:prstGeom prst="rect">
            <a:avLst/>
          </a:prstGeom>
          <a:noFill/>
        </p:spPr>
      </p:pic>
      <p:sp>
        <p:nvSpPr>
          <p:cNvPr id="252933" name="Rectangle 5"/>
          <p:cNvSpPr>
            <a:spLocks noChangeArrowheads="1"/>
          </p:cNvSpPr>
          <p:nvPr/>
        </p:nvSpPr>
        <p:spPr bwMode="auto">
          <a:xfrm>
            <a:off x="0" y="2149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pic>
        <p:nvPicPr>
          <p:cNvPr id="252934" name="Picture 6" descr="rainfor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668963" cy="3984625"/>
          </a:xfrm>
          <a:prstGeom prst="rect">
            <a:avLst/>
          </a:prstGeom>
          <a:noFill/>
        </p:spPr>
      </p:pic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0" y="0"/>
            <a:ext cx="2166938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2100">
                <a:solidFill>
                  <a:srgbClr val="000000"/>
                </a:solidFill>
                <a:latin typeface="Times New Roman" pitchFamily="18" charset="0"/>
              </a:rPr>
              <a:t>Tropical rain forest</a:t>
            </a:r>
          </a:p>
        </p:txBody>
      </p:sp>
      <p:sp>
        <p:nvSpPr>
          <p:cNvPr id="252936" name="Rectangle 8"/>
          <p:cNvSpPr>
            <a:spLocks noChangeArrowheads="1"/>
          </p:cNvSpPr>
          <p:nvPr/>
        </p:nvSpPr>
        <p:spPr bwMode="auto">
          <a:xfrm>
            <a:off x="2541588" y="0"/>
            <a:ext cx="31003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http://www.blueplanetbiomes.org/rainforest.htm</a:t>
            </a:r>
          </a:p>
        </p:txBody>
      </p:sp>
      <p:sp>
        <p:nvSpPr>
          <p:cNvPr id="252937" name="Rectangle 9"/>
          <p:cNvSpPr>
            <a:spLocks noChangeArrowheads="1"/>
          </p:cNvSpPr>
          <p:nvPr/>
        </p:nvSpPr>
        <p:spPr bwMode="auto">
          <a:xfrm>
            <a:off x="0" y="6429375"/>
            <a:ext cx="1143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Bengal Bamboo</a:t>
            </a:r>
          </a:p>
        </p:txBody>
      </p:sp>
      <p:sp>
        <p:nvSpPr>
          <p:cNvPr id="252938" name="Rectangle 10"/>
          <p:cNvSpPr>
            <a:spLocks noChangeArrowheads="1"/>
          </p:cNvSpPr>
          <p:nvPr/>
        </p:nvSpPr>
        <p:spPr bwMode="auto">
          <a:xfrm>
            <a:off x="3275013" y="1943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252939" name="Group 11"/>
          <p:cNvGrpSpPr>
            <a:grpSpLocks/>
          </p:cNvGrpSpPr>
          <p:nvPr/>
        </p:nvGrpSpPr>
        <p:grpSpPr bwMode="auto">
          <a:xfrm>
            <a:off x="5837238" y="1943100"/>
            <a:ext cx="4017962" cy="0"/>
            <a:chOff x="0" y="0"/>
            <a:chExt cx="2960" cy="0"/>
          </a:xfrm>
        </p:grpSpPr>
        <p:sp>
          <p:nvSpPr>
            <p:cNvPr id="252940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2941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252942" name="Rectangle 14"/>
          <p:cNvSpPr>
            <a:spLocks noChangeArrowheads="1"/>
          </p:cNvSpPr>
          <p:nvPr/>
        </p:nvSpPr>
        <p:spPr bwMode="auto">
          <a:xfrm>
            <a:off x="3343275" y="1947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252943" name="Group 15"/>
          <p:cNvGrpSpPr>
            <a:grpSpLocks/>
          </p:cNvGrpSpPr>
          <p:nvPr/>
        </p:nvGrpSpPr>
        <p:grpSpPr bwMode="auto">
          <a:xfrm>
            <a:off x="5905500" y="1947863"/>
            <a:ext cx="4019550" cy="0"/>
            <a:chOff x="0" y="0"/>
            <a:chExt cx="2960" cy="0"/>
          </a:xfrm>
        </p:grpSpPr>
        <p:sp>
          <p:nvSpPr>
            <p:cNvPr id="252944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2945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pic>
        <p:nvPicPr>
          <p:cNvPr id="252946" name="Picture 18" descr="strangler_fi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9125" y="3922713"/>
            <a:ext cx="1760538" cy="2935287"/>
          </a:xfrm>
          <a:prstGeom prst="rect">
            <a:avLst/>
          </a:prstGeom>
          <a:noFill/>
        </p:spPr>
      </p:pic>
      <p:sp>
        <p:nvSpPr>
          <p:cNvPr id="252947" name="Rectangle 19"/>
          <p:cNvSpPr>
            <a:spLocks noChangeArrowheads="1"/>
          </p:cNvSpPr>
          <p:nvPr/>
        </p:nvSpPr>
        <p:spPr bwMode="auto">
          <a:xfrm>
            <a:off x="1889125" y="6429375"/>
            <a:ext cx="1014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Strangler Figs</a:t>
            </a:r>
          </a:p>
        </p:txBody>
      </p:sp>
      <p:sp>
        <p:nvSpPr>
          <p:cNvPr id="252948" name="Rectangle 20"/>
          <p:cNvSpPr>
            <a:spLocks noChangeArrowheads="1"/>
          </p:cNvSpPr>
          <p:nvPr/>
        </p:nvSpPr>
        <p:spPr bwMode="auto">
          <a:xfrm>
            <a:off x="3298825" y="2071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252949" name="Group 21"/>
          <p:cNvGrpSpPr>
            <a:grpSpLocks/>
          </p:cNvGrpSpPr>
          <p:nvPr/>
        </p:nvGrpSpPr>
        <p:grpSpPr bwMode="auto">
          <a:xfrm>
            <a:off x="5861050" y="2071688"/>
            <a:ext cx="4019550" cy="0"/>
            <a:chOff x="0" y="0"/>
            <a:chExt cx="2960" cy="0"/>
          </a:xfrm>
        </p:grpSpPr>
        <p:sp>
          <p:nvSpPr>
            <p:cNvPr id="252950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2951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pic>
        <p:nvPicPr>
          <p:cNvPr id="252952" name="Picture 24" descr="cocon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9663" y="3940175"/>
            <a:ext cx="2038350" cy="2917825"/>
          </a:xfrm>
          <a:prstGeom prst="rect">
            <a:avLst/>
          </a:prstGeom>
          <a:noFill/>
        </p:spPr>
      </p:pic>
      <p:sp>
        <p:nvSpPr>
          <p:cNvPr id="252953" name="Rectangle 25"/>
          <p:cNvSpPr>
            <a:spLocks noChangeArrowheads="1"/>
          </p:cNvSpPr>
          <p:nvPr/>
        </p:nvSpPr>
        <p:spPr bwMode="auto">
          <a:xfrm>
            <a:off x="3714750" y="6405563"/>
            <a:ext cx="1109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400">
                <a:solidFill>
                  <a:srgbClr val="000000"/>
                </a:solidFill>
                <a:latin typeface="Times New Roman" pitchFamily="18" charset="0"/>
              </a:rPr>
              <a:t>Coconut Tree</a:t>
            </a:r>
          </a:p>
        </p:txBody>
      </p:sp>
      <p:sp>
        <p:nvSpPr>
          <p:cNvPr id="252954" name="Rectangle 26"/>
          <p:cNvSpPr>
            <a:spLocks noChangeArrowheads="1"/>
          </p:cNvSpPr>
          <p:nvPr/>
        </p:nvSpPr>
        <p:spPr bwMode="auto">
          <a:xfrm>
            <a:off x="3416300" y="2709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252955" name="Group 27"/>
          <p:cNvGrpSpPr>
            <a:grpSpLocks/>
          </p:cNvGrpSpPr>
          <p:nvPr/>
        </p:nvGrpSpPr>
        <p:grpSpPr bwMode="auto">
          <a:xfrm>
            <a:off x="5978525" y="2709863"/>
            <a:ext cx="4017963" cy="0"/>
            <a:chOff x="0" y="0"/>
            <a:chExt cx="2960" cy="0"/>
          </a:xfrm>
        </p:grpSpPr>
        <p:sp>
          <p:nvSpPr>
            <p:cNvPr id="252956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2957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pic>
        <p:nvPicPr>
          <p:cNvPr id="252958" name="Picture 30" descr="bengal_tig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03875" y="0"/>
            <a:ext cx="1897063" cy="1409700"/>
          </a:xfrm>
          <a:prstGeom prst="rect">
            <a:avLst/>
          </a:prstGeom>
          <a:noFill/>
        </p:spPr>
      </p:pic>
      <p:sp>
        <p:nvSpPr>
          <p:cNvPr id="252959" name="Rectangle 31"/>
          <p:cNvSpPr>
            <a:spLocks noChangeArrowheads="1"/>
          </p:cNvSpPr>
          <p:nvPr/>
        </p:nvSpPr>
        <p:spPr bwMode="auto">
          <a:xfrm>
            <a:off x="5668963" y="0"/>
            <a:ext cx="9572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Bengal Tiger</a:t>
            </a:r>
          </a:p>
        </p:txBody>
      </p:sp>
      <p:sp>
        <p:nvSpPr>
          <p:cNvPr id="252960" name="Rectangle 32"/>
          <p:cNvSpPr>
            <a:spLocks noChangeArrowheads="1"/>
          </p:cNvSpPr>
          <p:nvPr/>
        </p:nvSpPr>
        <p:spPr bwMode="auto">
          <a:xfrm>
            <a:off x="3560763" y="2289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252961" name="Group 33"/>
          <p:cNvGrpSpPr>
            <a:grpSpLocks/>
          </p:cNvGrpSpPr>
          <p:nvPr/>
        </p:nvGrpSpPr>
        <p:grpSpPr bwMode="auto">
          <a:xfrm>
            <a:off x="6122988" y="2289175"/>
            <a:ext cx="4019550" cy="0"/>
            <a:chOff x="0" y="0"/>
            <a:chExt cx="2960" cy="0"/>
          </a:xfrm>
        </p:grpSpPr>
        <p:sp>
          <p:nvSpPr>
            <p:cNvPr id="252962" name="Rectangle 34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2963" name="Rectangle 35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pic>
        <p:nvPicPr>
          <p:cNvPr id="252964" name="Picture 36" descr="chi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4888" y="0"/>
            <a:ext cx="1789112" cy="1917700"/>
          </a:xfrm>
          <a:prstGeom prst="rect">
            <a:avLst/>
          </a:prstGeom>
          <a:noFill/>
        </p:spPr>
      </p:pic>
      <p:sp>
        <p:nvSpPr>
          <p:cNvPr id="252965" name="Rectangle 37"/>
          <p:cNvSpPr>
            <a:spLocks noChangeArrowheads="1"/>
          </p:cNvSpPr>
          <p:nvPr/>
        </p:nvSpPr>
        <p:spPr bwMode="auto">
          <a:xfrm>
            <a:off x="7559675" y="1520825"/>
            <a:ext cx="919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Chimpanzee</a:t>
            </a:r>
          </a:p>
        </p:txBody>
      </p:sp>
      <p:sp>
        <p:nvSpPr>
          <p:cNvPr id="252966" name="Rectangle 38"/>
          <p:cNvSpPr>
            <a:spLocks noChangeArrowheads="1"/>
          </p:cNvSpPr>
          <p:nvPr/>
        </p:nvSpPr>
        <p:spPr bwMode="auto">
          <a:xfrm>
            <a:off x="3282950" y="2362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252967" name="Rectangle 39"/>
          <p:cNvSpPr>
            <a:spLocks noChangeArrowheads="1"/>
          </p:cNvSpPr>
          <p:nvPr/>
        </p:nvSpPr>
        <p:spPr bwMode="auto">
          <a:xfrm>
            <a:off x="6321425" y="3041650"/>
            <a:ext cx="1255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Jambu Fruit Dove</a:t>
            </a:r>
          </a:p>
        </p:txBody>
      </p:sp>
      <p:sp>
        <p:nvSpPr>
          <p:cNvPr id="252968" name="Rectangle 40"/>
          <p:cNvSpPr>
            <a:spLocks noChangeArrowheads="1"/>
          </p:cNvSpPr>
          <p:nvPr/>
        </p:nvSpPr>
        <p:spPr bwMode="auto">
          <a:xfrm>
            <a:off x="3227388" y="1720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252969" name="Group 41"/>
          <p:cNvGrpSpPr>
            <a:grpSpLocks/>
          </p:cNvGrpSpPr>
          <p:nvPr/>
        </p:nvGrpSpPr>
        <p:grpSpPr bwMode="auto">
          <a:xfrm>
            <a:off x="5789613" y="1720850"/>
            <a:ext cx="4017962" cy="0"/>
            <a:chOff x="0" y="0"/>
            <a:chExt cx="2960" cy="0"/>
          </a:xfrm>
        </p:grpSpPr>
        <p:sp>
          <p:nvSpPr>
            <p:cNvPr id="252970" name="Rectangle 42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2971" name="Rectangle 43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pic>
        <p:nvPicPr>
          <p:cNvPr id="252972" name="Picture 44" descr="oranguta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88200" y="1866900"/>
            <a:ext cx="1955800" cy="3100388"/>
          </a:xfrm>
          <a:prstGeom prst="rect">
            <a:avLst/>
          </a:prstGeom>
          <a:noFill/>
        </p:spPr>
      </p:pic>
      <p:sp>
        <p:nvSpPr>
          <p:cNvPr id="252973" name="Rectangle 45"/>
          <p:cNvSpPr>
            <a:spLocks noChangeArrowheads="1"/>
          </p:cNvSpPr>
          <p:nvPr/>
        </p:nvSpPr>
        <p:spPr bwMode="auto">
          <a:xfrm>
            <a:off x="8145463" y="4424363"/>
            <a:ext cx="800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Orangutan</a:t>
            </a:r>
          </a:p>
        </p:txBody>
      </p:sp>
      <p:sp>
        <p:nvSpPr>
          <p:cNvPr id="252974" name="Rectangle 46"/>
          <p:cNvSpPr>
            <a:spLocks noChangeArrowheads="1"/>
          </p:cNvSpPr>
          <p:nvPr/>
        </p:nvSpPr>
        <p:spPr bwMode="auto">
          <a:xfrm>
            <a:off x="3260725" y="205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252975" name="Group 47"/>
          <p:cNvGrpSpPr>
            <a:grpSpLocks/>
          </p:cNvGrpSpPr>
          <p:nvPr/>
        </p:nvGrpSpPr>
        <p:grpSpPr bwMode="auto">
          <a:xfrm>
            <a:off x="5822950" y="2051050"/>
            <a:ext cx="4019550" cy="0"/>
            <a:chOff x="0" y="0"/>
            <a:chExt cx="2960" cy="0"/>
          </a:xfrm>
        </p:grpSpPr>
        <p:sp>
          <p:nvSpPr>
            <p:cNvPr id="252976" name="Rectangle 48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2977" name="Rectangle 49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252978" name="Rectangle 50"/>
          <p:cNvSpPr>
            <a:spLocks noChangeArrowheads="1"/>
          </p:cNvSpPr>
          <p:nvPr/>
        </p:nvSpPr>
        <p:spPr bwMode="auto">
          <a:xfrm>
            <a:off x="5668963" y="4492625"/>
            <a:ext cx="9810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Slender Loris</a:t>
            </a:r>
          </a:p>
        </p:txBody>
      </p:sp>
      <p:sp>
        <p:nvSpPr>
          <p:cNvPr id="252979" name="Rectangle 51"/>
          <p:cNvSpPr>
            <a:spLocks noChangeArrowheads="1"/>
          </p:cNvSpPr>
          <p:nvPr/>
        </p:nvSpPr>
        <p:spPr bwMode="auto">
          <a:xfrm>
            <a:off x="3271838" y="2646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252980" name="Group 52"/>
          <p:cNvGrpSpPr>
            <a:grpSpLocks/>
          </p:cNvGrpSpPr>
          <p:nvPr/>
        </p:nvGrpSpPr>
        <p:grpSpPr bwMode="auto">
          <a:xfrm>
            <a:off x="5834063" y="2646363"/>
            <a:ext cx="4017962" cy="0"/>
            <a:chOff x="0" y="0"/>
            <a:chExt cx="2960" cy="0"/>
          </a:xfrm>
        </p:grpSpPr>
        <p:sp>
          <p:nvSpPr>
            <p:cNvPr id="252981" name="Rectangle 53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2982" name="Rectangle 54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pic>
        <p:nvPicPr>
          <p:cNvPr id="252983" name="Picture 55" descr="waglers_pit_vipe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03875" y="5461000"/>
            <a:ext cx="2160588" cy="1535113"/>
          </a:xfrm>
          <a:prstGeom prst="rect">
            <a:avLst/>
          </a:prstGeom>
          <a:noFill/>
        </p:spPr>
      </p:pic>
      <p:sp>
        <p:nvSpPr>
          <p:cNvPr id="252984" name="Rectangle 56"/>
          <p:cNvSpPr>
            <a:spLocks noChangeArrowheads="1"/>
          </p:cNvSpPr>
          <p:nvPr/>
        </p:nvSpPr>
        <p:spPr bwMode="auto">
          <a:xfrm>
            <a:off x="5668963" y="5461000"/>
            <a:ext cx="1284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Wagler's Pit Viper</a:t>
            </a:r>
          </a:p>
        </p:txBody>
      </p:sp>
      <p:sp>
        <p:nvSpPr>
          <p:cNvPr id="252985" name="Rectangle 57"/>
          <p:cNvSpPr>
            <a:spLocks noChangeArrowheads="1"/>
          </p:cNvSpPr>
          <p:nvPr/>
        </p:nvSpPr>
        <p:spPr bwMode="auto">
          <a:xfrm>
            <a:off x="3314700" y="2160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grpSp>
        <p:nvGrpSpPr>
          <p:cNvPr id="252986" name="Group 58"/>
          <p:cNvGrpSpPr>
            <a:grpSpLocks/>
          </p:cNvGrpSpPr>
          <p:nvPr/>
        </p:nvGrpSpPr>
        <p:grpSpPr bwMode="auto">
          <a:xfrm>
            <a:off x="5875338" y="2160588"/>
            <a:ext cx="4019550" cy="0"/>
            <a:chOff x="0" y="0"/>
            <a:chExt cx="2960" cy="0"/>
          </a:xfrm>
        </p:grpSpPr>
        <p:sp>
          <p:nvSpPr>
            <p:cNvPr id="252987" name="Rectangle 59"/>
            <p:cNvSpPr>
              <a:spLocks noChangeArrowheads="1"/>
            </p:cNvSpPr>
            <p:nvPr/>
          </p:nvSpPr>
          <p:spPr bwMode="auto">
            <a:xfrm>
              <a:off x="0" y="0"/>
              <a:ext cx="29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52988" name="Rectangle 60"/>
            <p:cNvSpPr>
              <a:spLocks noChangeArrowheads="1"/>
            </p:cNvSpPr>
            <p:nvPr/>
          </p:nvSpPr>
          <p:spPr bwMode="auto">
            <a:xfrm>
              <a:off x="0" y="0"/>
              <a:ext cx="2947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pic>
        <p:nvPicPr>
          <p:cNvPr id="252989" name="Picture 61" descr="toco_touca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12050" y="4908550"/>
            <a:ext cx="1631950" cy="2157413"/>
          </a:xfrm>
          <a:prstGeom prst="rect">
            <a:avLst/>
          </a:prstGeom>
          <a:noFill/>
        </p:spPr>
      </p:pic>
      <p:sp>
        <p:nvSpPr>
          <p:cNvPr id="252990" name="Rectangle 62"/>
          <p:cNvSpPr>
            <a:spLocks noChangeArrowheads="1"/>
          </p:cNvSpPr>
          <p:nvPr/>
        </p:nvSpPr>
        <p:spPr bwMode="auto">
          <a:xfrm>
            <a:off x="8015288" y="6581775"/>
            <a:ext cx="965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Toco Toucan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874" name="Object 2"/>
          <p:cNvGraphicFramePr>
            <a:graphicFrameLocks noChangeAspect="1"/>
          </p:cNvGraphicFramePr>
          <p:nvPr/>
        </p:nvGraphicFramePr>
        <p:xfrm>
          <a:off x="2667000" y="3670300"/>
          <a:ext cx="1905000" cy="3187700"/>
        </p:xfrm>
        <a:graphic>
          <a:graphicData uri="http://schemas.openxmlformats.org/presentationml/2006/ole">
            <p:oleObj spid="_x0000_s207877" name="Image" r:id="rId3" imgW="1904762" imgH="3187302" progId="">
              <p:embed/>
            </p:oleObj>
          </a:graphicData>
        </a:graphic>
      </p:graphicFrame>
      <p:graphicFrame>
        <p:nvGraphicFramePr>
          <p:cNvPr id="207875" name="Object 3"/>
          <p:cNvGraphicFramePr>
            <a:graphicFrameLocks noChangeAspect="1"/>
          </p:cNvGraphicFramePr>
          <p:nvPr/>
        </p:nvGraphicFramePr>
        <p:xfrm>
          <a:off x="5181600" y="3670300"/>
          <a:ext cx="1905000" cy="3187700"/>
        </p:xfrm>
        <a:graphic>
          <a:graphicData uri="http://schemas.openxmlformats.org/presentationml/2006/ole">
            <p:oleObj spid="_x0000_s207878" name="Image" r:id="rId4" imgW="1904762" imgH="3187302" progId="">
              <p:embed/>
            </p:oleObj>
          </a:graphicData>
        </a:graphic>
      </p:graphicFrame>
      <p:graphicFrame>
        <p:nvGraphicFramePr>
          <p:cNvPr id="207876" name="Object 4"/>
          <p:cNvGraphicFramePr>
            <a:graphicFrameLocks noChangeAspect="1"/>
          </p:cNvGraphicFramePr>
          <p:nvPr/>
        </p:nvGraphicFramePr>
        <p:xfrm>
          <a:off x="1809750" y="0"/>
          <a:ext cx="5524500" cy="3479800"/>
        </p:xfrm>
        <a:graphic>
          <a:graphicData uri="http://schemas.openxmlformats.org/presentationml/2006/ole">
            <p:oleObj spid="_x0000_s207879" name="Image" r:id="rId5" imgW="5523810" imgH="3479365" progId="">
              <p:embed/>
            </p:oleObj>
          </a:graphicData>
        </a:graphic>
      </p:graphicFrame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228600" y="60960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>
                <a:solidFill>
                  <a:srgbClr val="FFFF99"/>
                </a:solidFill>
              </a:rPr>
              <a:t>熱帯降雨林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23熱帯多雨林の階層構造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0700"/>
            <a:ext cx="9144000" cy="5815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730" name="Object 2"/>
          <p:cNvGraphicFramePr>
            <a:graphicFrameLocks noChangeAspect="1"/>
          </p:cNvGraphicFramePr>
          <p:nvPr/>
        </p:nvGraphicFramePr>
        <p:xfrm>
          <a:off x="279400" y="3289300"/>
          <a:ext cx="4292600" cy="3568700"/>
        </p:xfrm>
        <a:graphic>
          <a:graphicData uri="http://schemas.openxmlformats.org/presentationml/2006/ole">
            <p:oleObj spid="_x0000_s201735" name="Image" r:id="rId3" imgW="4292063" imgH="3568254" progId="">
              <p:embed/>
            </p:oleObj>
          </a:graphicData>
        </a:graphic>
      </p:graphicFrame>
      <p:graphicFrame>
        <p:nvGraphicFramePr>
          <p:cNvPr id="201731" name="Object 3"/>
          <p:cNvGraphicFramePr>
            <a:graphicFrameLocks noChangeAspect="1"/>
          </p:cNvGraphicFramePr>
          <p:nvPr/>
        </p:nvGraphicFramePr>
        <p:xfrm>
          <a:off x="0" y="0"/>
          <a:ext cx="2806700" cy="3263900"/>
        </p:xfrm>
        <a:graphic>
          <a:graphicData uri="http://schemas.openxmlformats.org/presentationml/2006/ole">
            <p:oleObj spid="_x0000_s201736" name="Image" r:id="rId4" imgW="2806349" imgH="3263492" progId="">
              <p:embed/>
            </p:oleObj>
          </a:graphicData>
        </a:graphic>
      </p:graphicFrame>
      <p:graphicFrame>
        <p:nvGraphicFramePr>
          <p:cNvPr id="201732" name="Object 4"/>
          <p:cNvGraphicFramePr>
            <a:graphicFrameLocks noChangeAspect="1"/>
          </p:cNvGraphicFramePr>
          <p:nvPr/>
        </p:nvGraphicFramePr>
        <p:xfrm>
          <a:off x="2819400" y="0"/>
          <a:ext cx="2806700" cy="3263900"/>
        </p:xfrm>
        <a:graphic>
          <a:graphicData uri="http://schemas.openxmlformats.org/presentationml/2006/ole">
            <p:oleObj spid="_x0000_s201737" name="Image" r:id="rId5" imgW="2806349" imgH="3263492" progId="">
              <p:embed/>
            </p:oleObj>
          </a:graphicData>
        </a:graphic>
      </p:graphicFrame>
      <p:graphicFrame>
        <p:nvGraphicFramePr>
          <p:cNvPr id="201733" name="Object 5"/>
          <p:cNvGraphicFramePr>
            <a:graphicFrameLocks noChangeAspect="1"/>
          </p:cNvGraphicFramePr>
          <p:nvPr/>
        </p:nvGraphicFramePr>
        <p:xfrm>
          <a:off x="5791200" y="0"/>
          <a:ext cx="2806700" cy="3263900"/>
        </p:xfrm>
        <a:graphic>
          <a:graphicData uri="http://schemas.openxmlformats.org/presentationml/2006/ole">
            <p:oleObj spid="_x0000_s201738" name="Image" r:id="rId6" imgW="2806349" imgH="3263492" progId="">
              <p:embed/>
            </p:oleObj>
          </a:graphicData>
        </a:graphic>
      </p:graphicFrame>
      <p:graphicFrame>
        <p:nvGraphicFramePr>
          <p:cNvPr id="201734" name="Object 6"/>
          <p:cNvGraphicFramePr>
            <a:graphicFrameLocks noChangeAspect="1"/>
          </p:cNvGraphicFramePr>
          <p:nvPr/>
        </p:nvGraphicFramePr>
        <p:xfrm>
          <a:off x="5715000" y="3429000"/>
          <a:ext cx="2844800" cy="3276600"/>
        </p:xfrm>
        <a:graphic>
          <a:graphicData uri="http://schemas.openxmlformats.org/presentationml/2006/ole">
            <p:oleObj spid="_x0000_s201739" name="Image" r:id="rId7" imgW="2844444" imgH="327619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Fig2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0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23熱帯多雨林の林床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0513"/>
            <a:ext cx="9144000" cy="6276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23森林生態系の分解と循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6863"/>
            <a:ext cx="9144000" cy="6264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35村の道とサゴヤシ林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0"/>
            <a:ext cx="68405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018" name="Object 2"/>
          <p:cNvGraphicFramePr>
            <a:graphicFrameLocks noChangeAspect="1"/>
          </p:cNvGraphicFramePr>
          <p:nvPr/>
        </p:nvGraphicFramePr>
        <p:xfrm>
          <a:off x="2971800" y="4038600"/>
          <a:ext cx="2476500" cy="2984500"/>
        </p:xfrm>
        <a:graphic>
          <a:graphicData uri="http://schemas.openxmlformats.org/presentationml/2006/ole">
            <p:oleObj spid="_x0000_s214025" name="Image" r:id="rId3" imgW="2476190" imgH="2984127" progId="">
              <p:embed/>
            </p:oleObj>
          </a:graphicData>
        </a:graphic>
      </p:graphicFrame>
      <p:graphicFrame>
        <p:nvGraphicFramePr>
          <p:cNvPr id="214019" name="Object 3"/>
          <p:cNvGraphicFramePr>
            <a:graphicFrameLocks noChangeAspect="1"/>
          </p:cNvGraphicFramePr>
          <p:nvPr/>
        </p:nvGraphicFramePr>
        <p:xfrm>
          <a:off x="-152400" y="0"/>
          <a:ext cx="2940050" cy="4648200"/>
        </p:xfrm>
        <a:graphic>
          <a:graphicData uri="http://schemas.openxmlformats.org/presentationml/2006/ole">
            <p:oleObj spid="_x0000_s214026" name="Image" r:id="rId4" imgW="2730159" imgH="4317460" progId="">
              <p:embed/>
            </p:oleObj>
          </a:graphicData>
        </a:graphic>
      </p:graphicFrame>
      <p:graphicFrame>
        <p:nvGraphicFramePr>
          <p:cNvPr id="214020" name="Object 4"/>
          <p:cNvGraphicFramePr>
            <a:graphicFrameLocks noChangeAspect="1"/>
          </p:cNvGraphicFramePr>
          <p:nvPr/>
        </p:nvGraphicFramePr>
        <p:xfrm>
          <a:off x="0" y="4578350"/>
          <a:ext cx="2819400" cy="2279650"/>
        </p:xfrm>
        <a:graphic>
          <a:graphicData uri="http://schemas.openxmlformats.org/presentationml/2006/ole">
            <p:oleObj spid="_x0000_s214027" name="Image" r:id="rId5" imgW="2653968" imgH="2146032" progId="">
              <p:embed/>
            </p:oleObj>
          </a:graphicData>
        </a:graphic>
      </p:graphicFrame>
      <p:graphicFrame>
        <p:nvGraphicFramePr>
          <p:cNvPr id="214021" name="Object 5"/>
          <p:cNvGraphicFramePr>
            <a:graphicFrameLocks noChangeAspect="1"/>
          </p:cNvGraphicFramePr>
          <p:nvPr/>
        </p:nvGraphicFramePr>
        <p:xfrm>
          <a:off x="2895600" y="0"/>
          <a:ext cx="2603500" cy="2073275"/>
        </p:xfrm>
        <a:graphic>
          <a:graphicData uri="http://schemas.openxmlformats.org/presentationml/2006/ole">
            <p:oleObj spid="_x0000_s214028" name="Image" r:id="rId6" imgW="2679365" imgH="2133333" progId="">
              <p:embed/>
            </p:oleObj>
          </a:graphicData>
        </a:graphic>
      </p:graphicFrame>
      <p:graphicFrame>
        <p:nvGraphicFramePr>
          <p:cNvPr id="214022" name="Object 6"/>
          <p:cNvGraphicFramePr>
            <a:graphicFrameLocks noChangeAspect="1"/>
          </p:cNvGraphicFramePr>
          <p:nvPr/>
        </p:nvGraphicFramePr>
        <p:xfrm>
          <a:off x="2895600" y="2057400"/>
          <a:ext cx="2590800" cy="2073275"/>
        </p:xfrm>
        <a:graphic>
          <a:graphicData uri="http://schemas.openxmlformats.org/presentationml/2006/ole">
            <p:oleObj spid="_x0000_s214029" name="Image" r:id="rId7" imgW="2666667" imgH="2133333" progId="">
              <p:embed/>
            </p:oleObj>
          </a:graphicData>
        </a:graphic>
      </p:graphicFrame>
      <p:graphicFrame>
        <p:nvGraphicFramePr>
          <p:cNvPr id="214023" name="Object 7"/>
          <p:cNvGraphicFramePr>
            <a:graphicFrameLocks noChangeAspect="1"/>
          </p:cNvGraphicFramePr>
          <p:nvPr/>
        </p:nvGraphicFramePr>
        <p:xfrm>
          <a:off x="5765800" y="0"/>
          <a:ext cx="3149600" cy="4495800"/>
        </p:xfrm>
        <a:graphic>
          <a:graphicData uri="http://schemas.openxmlformats.org/presentationml/2006/ole">
            <p:oleObj spid="_x0000_s214030" name="Image" r:id="rId8" imgW="3504762" imgH="5003175" progId="">
              <p:embed/>
            </p:oleObj>
          </a:graphicData>
        </a:graphic>
      </p:graphicFrame>
      <p:graphicFrame>
        <p:nvGraphicFramePr>
          <p:cNvPr id="214024" name="Object 8"/>
          <p:cNvGraphicFramePr>
            <a:graphicFrameLocks noChangeAspect="1"/>
          </p:cNvGraphicFramePr>
          <p:nvPr/>
        </p:nvGraphicFramePr>
        <p:xfrm>
          <a:off x="5791200" y="4419600"/>
          <a:ext cx="3098800" cy="2408238"/>
        </p:xfrm>
        <a:graphic>
          <a:graphicData uri="http://schemas.openxmlformats.org/presentationml/2006/ole">
            <p:oleObj spid="_x0000_s214031" name="Image" r:id="rId9" imgW="2793651" imgH="217142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35サゴヤシの生育段階区分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9144000" cy="5827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35森の民の円形住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350"/>
            <a:ext cx="9144000" cy="6407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35山地民の焼き畑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0"/>
            <a:ext cx="5397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35ブルネイのマングロー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144000" cy="5745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35魚つき林としてのマングロー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1313"/>
            <a:ext cx="9144000" cy="6175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754" name="Object 2"/>
          <p:cNvGraphicFramePr>
            <a:graphicFrameLocks noChangeAspect="1"/>
          </p:cNvGraphicFramePr>
          <p:nvPr/>
        </p:nvGraphicFramePr>
        <p:xfrm>
          <a:off x="0" y="3556000"/>
          <a:ext cx="3581400" cy="2976563"/>
        </p:xfrm>
        <a:graphic>
          <a:graphicData uri="http://schemas.openxmlformats.org/presentationml/2006/ole">
            <p:oleObj spid="_x0000_s202760" name="Image" r:id="rId3" imgW="4292063" imgH="3568254" progId="">
              <p:embed/>
            </p:oleObj>
          </a:graphicData>
        </a:graphic>
      </p:graphicFrame>
      <p:graphicFrame>
        <p:nvGraphicFramePr>
          <p:cNvPr id="202755" name="Object 3"/>
          <p:cNvGraphicFramePr>
            <a:graphicFrameLocks noChangeAspect="1"/>
          </p:cNvGraphicFramePr>
          <p:nvPr/>
        </p:nvGraphicFramePr>
        <p:xfrm>
          <a:off x="0" y="0"/>
          <a:ext cx="2870200" cy="3314700"/>
        </p:xfrm>
        <a:graphic>
          <a:graphicData uri="http://schemas.openxmlformats.org/presentationml/2006/ole">
            <p:oleObj spid="_x0000_s202761" name="Image" r:id="rId4" imgW="2869841" imgH="3314286" progId="">
              <p:embed/>
            </p:oleObj>
          </a:graphicData>
        </a:graphic>
      </p:graphicFrame>
      <p:graphicFrame>
        <p:nvGraphicFramePr>
          <p:cNvPr id="202756" name="Object 4"/>
          <p:cNvGraphicFramePr>
            <a:graphicFrameLocks noChangeAspect="1"/>
          </p:cNvGraphicFramePr>
          <p:nvPr/>
        </p:nvGraphicFramePr>
        <p:xfrm>
          <a:off x="2971800" y="0"/>
          <a:ext cx="2870200" cy="3314700"/>
        </p:xfrm>
        <a:graphic>
          <a:graphicData uri="http://schemas.openxmlformats.org/presentationml/2006/ole">
            <p:oleObj spid="_x0000_s202762" name="Image" r:id="rId5" imgW="2869841" imgH="3314286" progId="">
              <p:embed/>
            </p:oleObj>
          </a:graphicData>
        </a:graphic>
      </p:graphicFrame>
      <p:graphicFrame>
        <p:nvGraphicFramePr>
          <p:cNvPr id="202757" name="Object 5"/>
          <p:cNvGraphicFramePr>
            <a:graphicFrameLocks noChangeAspect="1"/>
          </p:cNvGraphicFramePr>
          <p:nvPr/>
        </p:nvGraphicFramePr>
        <p:xfrm>
          <a:off x="6096000" y="0"/>
          <a:ext cx="2870200" cy="3314700"/>
        </p:xfrm>
        <a:graphic>
          <a:graphicData uri="http://schemas.openxmlformats.org/presentationml/2006/ole">
            <p:oleObj spid="_x0000_s202763" name="Image" r:id="rId6" imgW="2869841" imgH="3314286" progId="">
              <p:embed/>
            </p:oleObj>
          </a:graphicData>
        </a:graphic>
      </p:graphicFrame>
      <p:graphicFrame>
        <p:nvGraphicFramePr>
          <p:cNvPr id="202758" name="Object 6"/>
          <p:cNvGraphicFramePr>
            <a:graphicFrameLocks noChangeAspect="1"/>
          </p:cNvGraphicFramePr>
          <p:nvPr/>
        </p:nvGraphicFramePr>
        <p:xfrm>
          <a:off x="3505200" y="3429000"/>
          <a:ext cx="2870200" cy="3314700"/>
        </p:xfrm>
        <a:graphic>
          <a:graphicData uri="http://schemas.openxmlformats.org/presentationml/2006/ole">
            <p:oleObj spid="_x0000_s202764" name="Image" r:id="rId7" imgW="2869841" imgH="3314286" progId="">
              <p:embed/>
            </p:oleObj>
          </a:graphicData>
        </a:graphic>
      </p:graphicFrame>
      <p:graphicFrame>
        <p:nvGraphicFramePr>
          <p:cNvPr id="202759" name="Object 7"/>
          <p:cNvGraphicFramePr>
            <a:graphicFrameLocks noChangeAspect="1"/>
          </p:cNvGraphicFramePr>
          <p:nvPr/>
        </p:nvGraphicFramePr>
        <p:xfrm>
          <a:off x="6273800" y="3429000"/>
          <a:ext cx="2870200" cy="3314700"/>
        </p:xfrm>
        <a:graphic>
          <a:graphicData uri="http://schemas.openxmlformats.org/presentationml/2006/ole">
            <p:oleObj spid="_x0000_s202765" name="Image" r:id="rId8" imgW="2869841" imgH="331428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manglob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0088" y="2774950"/>
            <a:ext cx="4633912" cy="4648200"/>
          </a:xfrm>
          <a:prstGeom prst="rect">
            <a:avLst/>
          </a:prstGeom>
          <a:noFill/>
        </p:spPr>
      </p:pic>
      <p:pic>
        <p:nvPicPr>
          <p:cNvPr id="258051" name="Picture 3" descr="DSCN00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5938" y="0"/>
            <a:ext cx="4818062" cy="3832225"/>
          </a:xfrm>
          <a:prstGeom prst="rect">
            <a:avLst/>
          </a:prstGeom>
          <a:noFill/>
        </p:spPr>
      </p:pic>
      <p:pic>
        <p:nvPicPr>
          <p:cNvPr id="258052" name="Picture 4" descr="DSCN0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78200"/>
            <a:ext cx="4510088" cy="3589338"/>
          </a:xfrm>
          <a:prstGeom prst="rect">
            <a:avLst/>
          </a:prstGeom>
          <a:noFill/>
        </p:spPr>
      </p:pic>
      <p:pic>
        <p:nvPicPr>
          <p:cNvPr id="258053" name="Picture 5" descr="DSCN00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95800" cy="357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whistling_tho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7988" y="4735513"/>
            <a:ext cx="1335087" cy="2122487"/>
          </a:xfrm>
          <a:prstGeom prst="rect">
            <a:avLst/>
          </a:prstGeom>
          <a:noFill/>
        </p:spPr>
      </p:pic>
      <p:pic>
        <p:nvPicPr>
          <p:cNvPr id="244739" name="Picture 3" descr="emu_n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05400"/>
            <a:ext cx="1677988" cy="1752600"/>
          </a:xfrm>
          <a:prstGeom prst="rect">
            <a:avLst/>
          </a:prstGeom>
          <a:noFill/>
        </p:spPr>
      </p:pic>
      <p:pic>
        <p:nvPicPr>
          <p:cNvPr id="244740" name="Picture 4" descr="image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94238" cy="3368675"/>
          </a:xfrm>
          <a:prstGeom prst="rect">
            <a:avLst/>
          </a:prstGeom>
          <a:noFill/>
        </p:spPr>
      </p:pic>
      <p:sp>
        <p:nvSpPr>
          <p:cNvPr id="244741" name="Rectangle 5"/>
          <p:cNvSpPr>
            <a:spLocks noChangeArrowheads="1"/>
          </p:cNvSpPr>
          <p:nvPr/>
        </p:nvSpPr>
        <p:spPr bwMode="auto">
          <a:xfrm>
            <a:off x="0" y="3036888"/>
            <a:ext cx="3263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http://www.marine-iguana.com/kenya/kenya8.htm</a:t>
            </a:r>
          </a:p>
        </p:txBody>
      </p:sp>
      <p:sp>
        <p:nvSpPr>
          <p:cNvPr id="244742" name="Text Box 6"/>
          <p:cNvSpPr txBox="1">
            <a:spLocks noChangeArrowheads="1"/>
          </p:cNvSpPr>
          <p:nvPr/>
        </p:nvSpPr>
        <p:spPr bwMode="auto">
          <a:xfrm>
            <a:off x="0" y="0"/>
            <a:ext cx="1231900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65" tIns="40083" rIns="80165" bIns="40083">
            <a:spAutoFit/>
          </a:bodyPr>
          <a:lstStyle/>
          <a:p>
            <a:pPr defTabSz="801688" eaLnBrk="0" hangingPunct="0">
              <a:spcBef>
                <a:spcPct val="50000"/>
              </a:spcBef>
            </a:pPr>
            <a:r>
              <a:rPr kumimoji="0" lang="ja-JP" altLang="en-US" sz="2100">
                <a:solidFill>
                  <a:srgbClr val="000000"/>
                </a:solidFill>
                <a:latin typeface="Times New Roman" pitchFamily="18" charset="0"/>
              </a:rPr>
              <a:t>サバンナ</a:t>
            </a:r>
          </a:p>
        </p:txBody>
      </p:sp>
      <p:pic>
        <p:nvPicPr>
          <p:cNvPr id="244743" name="Picture 7" descr="african_wild_d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0225" y="3363913"/>
            <a:ext cx="1916113" cy="1393825"/>
          </a:xfrm>
          <a:prstGeom prst="rect">
            <a:avLst/>
          </a:prstGeom>
          <a:noFill/>
        </p:spPr>
      </p:pic>
      <p:pic>
        <p:nvPicPr>
          <p:cNvPr id="244744" name="Picture 8" descr="elephant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63913"/>
            <a:ext cx="1862138" cy="1831975"/>
          </a:xfrm>
          <a:prstGeom prst="rect">
            <a:avLst/>
          </a:prstGeom>
          <a:noFill/>
        </p:spPr>
      </p:pic>
      <p:pic>
        <p:nvPicPr>
          <p:cNvPr id="244745" name="Picture 9" descr="baobab_tre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8075" y="3297238"/>
            <a:ext cx="2389188" cy="2547937"/>
          </a:xfrm>
          <a:prstGeom prst="rect">
            <a:avLst/>
          </a:prstGeom>
          <a:noFill/>
        </p:spPr>
      </p:pic>
      <p:pic>
        <p:nvPicPr>
          <p:cNvPr id="244746" name="Picture 10" descr="UmbrellaThornAcac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2013" y="3297238"/>
            <a:ext cx="3201987" cy="2533650"/>
          </a:xfrm>
          <a:prstGeom prst="rect">
            <a:avLst/>
          </a:prstGeom>
          <a:noFill/>
        </p:spPr>
      </p:pic>
      <p:sp>
        <p:nvSpPr>
          <p:cNvPr id="244747" name="Rectangle 11"/>
          <p:cNvSpPr>
            <a:spLocks noChangeArrowheads="1"/>
          </p:cNvSpPr>
          <p:nvPr/>
        </p:nvSpPr>
        <p:spPr bwMode="auto">
          <a:xfrm>
            <a:off x="5556250" y="6581775"/>
            <a:ext cx="30114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http://www.blueplanetbiomes.org/savanna.htm</a:t>
            </a:r>
          </a:p>
        </p:txBody>
      </p:sp>
      <p:pic>
        <p:nvPicPr>
          <p:cNvPr id="244748" name="Picture 12" descr="savanna_location_ma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33913" y="0"/>
            <a:ext cx="4679950" cy="3022600"/>
          </a:xfrm>
          <a:prstGeom prst="rect">
            <a:avLst/>
          </a:prstGeom>
          <a:noFill/>
        </p:spPr>
      </p:pic>
      <p:sp>
        <p:nvSpPr>
          <p:cNvPr id="244749" name="Rectangle 13"/>
          <p:cNvSpPr>
            <a:spLocks noChangeArrowheads="1"/>
          </p:cNvSpPr>
          <p:nvPr/>
        </p:nvSpPr>
        <p:spPr bwMode="auto">
          <a:xfrm>
            <a:off x="5003800" y="3363913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Baobab</a:t>
            </a:r>
          </a:p>
        </p:txBody>
      </p:sp>
      <p:sp>
        <p:nvSpPr>
          <p:cNvPr id="244750" name="Rectangle 14"/>
          <p:cNvSpPr>
            <a:spLocks noChangeArrowheads="1"/>
          </p:cNvSpPr>
          <p:nvPr/>
        </p:nvSpPr>
        <p:spPr bwMode="auto">
          <a:xfrm>
            <a:off x="7096125" y="3363913"/>
            <a:ext cx="1601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Umbrella Thorn Acacia</a:t>
            </a:r>
          </a:p>
        </p:txBody>
      </p:sp>
      <p:sp>
        <p:nvSpPr>
          <p:cNvPr id="244751" name="Rectangle 15"/>
          <p:cNvSpPr>
            <a:spLocks noChangeArrowheads="1"/>
          </p:cNvSpPr>
          <p:nvPr/>
        </p:nvSpPr>
        <p:spPr bwMode="auto">
          <a:xfrm>
            <a:off x="0" y="4930775"/>
            <a:ext cx="1200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African Elephant</a:t>
            </a:r>
          </a:p>
        </p:txBody>
      </p:sp>
      <p:sp>
        <p:nvSpPr>
          <p:cNvPr id="244752" name="Rectangle 16"/>
          <p:cNvSpPr>
            <a:spLocks noChangeArrowheads="1"/>
          </p:cNvSpPr>
          <p:nvPr/>
        </p:nvSpPr>
        <p:spPr bwMode="auto">
          <a:xfrm>
            <a:off x="1122363" y="5257800"/>
            <a:ext cx="444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Emu</a:t>
            </a:r>
          </a:p>
        </p:txBody>
      </p:sp>
      <p:sp>
        <p:nvSpPr>
          <p:cNvPr id="244753" name="Rectangle 17"/>
          <p:cNvSpPr>
            <a:spLocks noChangeArrowheads="1"/>
          </p:cNvSpPr>
          <p:nvPr/>
        </p:nvSpPr>
        <p:spPr bwMode="auto">
          <a:xfrm>
            <a:off x="2355850" y="4475163"/>
            <a:ext cx="1263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African Wild Dog</a:t>
            </a:r>
          </a:p>
        </p:txBody>
      </p:sp>
      <p:sp>
        <p:nvSpPr>
          <p:cNvPr id="244754" name="Rectangle 18"/>
          <p:cNvSpPr>
            <a:spLocks noChangeArrowheads="1"/>
          </p:cNvSpPr>
          <p:nvPr/>
        </p:nvSpPr>
        <p:spPr bwMode="auto">
          <a:xfrm>
            <a:off x="1800225" y="6581775"/>
            <a:ext cx="11668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Whistling Thorn</a:t>
            </a:r>
          </a:p>
        </p:txBody>
      </p:sp>
      <p:pic>
        <p:nvPicPr>
          <p:cNvPr id="244755" name="Picture 19" descr="koal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6388" y="4735513"/>
            <a:ext cx="1473200" cy="2122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rhuba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75" y="4865688"/>
            <a:ext cx="1579563" cy="3292475"/>
          </a:xfrm>
          <a:prstGeom prst="rect">
            <a:avLst/>
          </a:prstGeom>
          <a:noFill/>
        </p:spPr>
      </p:pic>
      <p:pic>
        <p:nvPicPr>
          <p:cNvPr id="245763" name="Picture 3" descr="steppe_l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10088" cy="3322638"/>
          </a:xfrm>
          <a:prstGeom prst="rect">
            <a:avLst/>
          </a:prstGeom>
          <a:noFill/>
        </p:spPr>
      </p:pic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3278188" y="0"/>
            <a:ext cx="1231900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65" tIns="40083" rIns="80165" bIns="40083">
            <a:spAutoFit/>
          </a:bodyPr>
          <a:lstStyle/>
          <a:p>
            <a:pPr defTabSz="801688" eaLnBrk="0" hangingPunct="0">
              <a:spcBef>
                <a:spcPct val="50000"/>
              </a:spcBef>
            </a:pPr>
            <a:r>
              <a:rPr kumimoji="0" lang="ja-JP" altLang="en-US" sz="2100">
                <a:latin typeface="Times New Roman" pitchFamily="18" charset="0"/>
              </a:rPr>
              <a:t>ステップ</a:t>
            </a:r>
          </a:p>
        </p:txBody>
      </p:sp>
      <p:sp>
        <p:nvSpPr>
          <p:cNvPr id="245765" name="Rectangle 5"/>
          <p:cNvSpPr>
            <a:spLocks noChangeArrowheads="1"/>
          </p:cNvSpPr>
          <p:nvPr/>
        </p:nvSpPr>
        <p:spPr bwMode="auto">
          <a:xfrm>
            <a:off x="1616075" y="2971800"/>
            <a:ext cx="2859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100">
                <a:solidFill>
                  <a:srgbClr val="000000"/>
                </a:solidFill>
                <a:latin typeface="Times New Roman" pitchFamily="18" charset="0"/>
              </a:rPr>
              <a:t>http://</a:t>
            </a:r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www.blueplanetbiomes.org/steppe.htm</a:t>
            </a:r>
          </a:p>
        </p:txBody>
      </p:sp>
      <p:pic>
        <p:nvPicPr>
          <p:cNvPr id="245766" name="Picture 6" descr="corsac_fo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2113" y="3297238"/>
            <a:ext cx="2339975" cy="1614487"/>
          </a:xfrm>
          <a:prstGeom prst="rect">
            <a:avLst/>
          </a:prstGeom>
          <a:noFill/>
        </p:spPr>
      </p:pic>
      <p:pic>
        <p:nvPicPr>
          <p:cNvPr id="245767" name="Picture 7" descr="saig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2088" y="3168650"/>
            <a:ext cx="2909887" cy="3689350"/>
          </a:xfrm>
          <a:prstGeom prst="rect">
            <a:avLst/>
          </a:prstGeom>
          <a:noFill/>
        </p:spPr>
      </p:pic>
      <p:pic>
        <p:nvPicPr>
          <p:cNvPr id="245768" name="Picture 8" descr="mongolian_gerbi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438" y="3284538"/>
            <a:ext cx="1770062" cy="1960562"/>
          </a:xfrm>
          <a:prstGeom prst="rect">
            <a:avLst/>
          </a:prstGeom>
          <a:noFill/>
        </p:spPr>
      </p:pic>
      <p:pic>
        <p:nvPicPr>
          <p:cNvPr id="245769" name="Picture 9" descr="artemisia_frigid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3284538"/>
            <a:ext cx="2278063" cy="1992312"/>
          </a:xfrm>
          <a:prstGeom prst="rect">
            <a:avLst/>
          </a:prstGeom>
          <a:noFill/>
        </p:spPr>
      </p:pic>
      <p:pic>
        <p:nvPicPr>
          <p:cNvPr id="245770" name="Picture 10" descr="salsol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24250" y="4897438"/>
            <a:ext cx="1847850" cy="1960562"/>
          </a:xfrm>
          <a:prstGeom prst="rect">
            <a:avLst/>
          </a:prstGeom>
          <a:noFill/>
        </p:spPr>
      </p:pic>
      <p:pic>
        <p:nvPicPr>
          <p:cNvPr id="245771" name="Picture 11" descr="adonis_vernali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72100" y="4865688"/>
            <a:ext cx="1335088" cy="2220912"/>
          </a:xfrm>
          <a:prstGeom prst="rect">
            <a:avLst/>
          </a:prstGeom>
          <a:noFill/>
        </p:spPr>
      </p:pic>
      <p:pic>
        <p:nvPicPr>
          <p:cNvPr id="245772" name="Picture 12" descr="steppe_location_m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64050" y="0"/>
            <a:ext cx="4679950" cy="3043238"/>
          </a:xfrm>
          <a:prstGeom prst="rect">
            <a:avLst/>
          </a:prstGeom>
          <a:noFill/>
        </p:spPr>
      </p:pic>
      <p:sp>
        <p:nvSpPr>
          <p:cNvPr id="245773" name="Rectangle 13"/>
          <p:cNvSpPr>
            <a:spLocks noChangeArrowheads="1"/>
          </p:cNvSpPr>
          <p:nvPr/>
        </p:nvSpPr>
        <p:spPr bwMode="auto">
          <a:xfrm>
            <a:off x="5680075" y="3363913"/>
            <a:ext cx="855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Corsac Fox</a:t>
            </a:r>
          </a:p>
        </p:txBody>
      </p:sp>
      <p:sp>
        <p:nvSpPr>
          <p:cNvPr id="245774" name="Rectangle 14"/>
          <p:cNvSpPr>
            <a:spLocks noChangeArrowheads="1"/>
          </p:cNvSpPr>
          <p:nvPr/>
        </p:nvSpPr>
        <p:spPr bwMode="auto">
          <a:xfrm>
            <a:off x="2601913" y="4603750"/>
            <a:ext cx="12509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Mongolian Gerbil</a:t>
            </a:r>
          </a:p>
        </p:txBody>
      </p:sp>
      <p:sp>
        <p:nvSpPr>
          <p:cNvPr id="245775" name="Rectangle 15"/>
          <p:cNvSpPr>
            <a:spLocks noChangeArrowheads="1"/>
          </p:cNvSpPr>
          <p:nvPr/>
        </p:nvSpPr>
        <p:spPr bwMode="auto">
          <a:xfrm>
            <a:off x="8051800" y="3233738"/>
            <a:ext cx="109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Saiga Antelope</a:t>
            </a:r>
          </a:p>
        </p:txBody>
      </p:sp>
      <p:sp>
        <p:nvSpPr>
          <p:cNvPr id="245776" name="Rectangle 16"/>
          <p:cNvSpPr>
            <a:spLocks noChangeArrowheads="1"/>
          </p:cNvSpPr>
          <p:nvPr/>
        </p:nvSpPr>
        <p:spPr bwMode="auto">
          <a:xfrm>
            <a:off x="1185863" y="4865688"/>
            <a:ext cx="13017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Fringed Sagebrush</a:t>
            </a:r>
          </a:p>
        </p:txBody>
      </p:sp>
      <p:sp>
        <p:nvSpPr>
          <p:cNvPr id="245777" name="Rectangle 17"/>
          <p:cNvSpPr>
            <a:spLocks noChangeArrowheads="1"/>
          </p:cNvSpPr>
          <p:nvPr/>
        </p:nvSpPr>
        <p:spPr bwMode="auto">
          <a:xfrm>
            <a:off x="4325938" y="6581775"/>
            <a:ext cx="950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Tumbleweed</a:t>
            </a:r>
          </a:p>
        </p:txBody>
      </p:sp>
      <p:sp>
        <p:nvSpPr>
          <p:cNvPr id="245778" name="Rectangle 18"/>
          <p:cNvSpPr>
            <a:spLocks noChangeArrowheads="1"/>
          </p:cNvSpPr>
          <p:nvPr/>
        </p:nvSpPr>
        <p:spPr bwMode="auto">
          <a:xfrm>
            <a:off x="5680075" y="6581775"/>
            <a:ext cx="982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Sweet Vernal</a:t>
            </a:r>
          </a:p>
        </p:txBody>
      </p:sp>
      <p:pic>
        <p:nvPicPr>
          <p:cNvPr id="245779" name="Picture 19" descr="milk_vetc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8000" y="5192713"/>
            <a:ext cx="1539875" cy="2308225"/>
          </a:xfrm>
          <a:prstGeom prst="rect">
            <a:avLst/>
          </a:prstGeom>
          <a:noFill/>
        </p:spPr>
      </p:pic>
      <p:sp>
        <p:nvSpPr>
          <p:cNvPr id="245780" name="Rectangle 20"/>
          <p:cNvSpPr>
            <a:spLocks noChangeArrowheads="1"/>
          </p:cNvSpPr>
          <p:nvPr/>
        </p:nvSpPr>
        <p:spPr bwMode="auto">
          <a:xfrm>
            <a:off x="754063" y="6581775"/>
            <a:ext cx="854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Milk Vetch</a:t>
            </a:r>
          </a:p>
        </p:txBody>
      </p:sp>
      <p:sp>
        <p:nvSpPr>
          <p:cNvPr id="245781" name="Rectangle 21"/>
          <p:cNvSpPr>
            <a:spLocks noChangeArrowheads="1"/>
          </p:cNvSpPr>
          <p:nvPr/>
        </p:nvSpPr>
        <p:spPr bwMode="auto">
          <a:xfrm>
            <a:off x="2047875" y="6581775"/>
            <a:ext cx="6810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Rhubarb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pampas_location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6488" y="4948238"/>
            <a:ext cx="2957512" cy="1909762"/>
          </a:xfrm>
          <a:prstGeom prst="rect">
            <a:avLst/>
          </a:prstGeom>
          <a:noFill/>
        </p:spPr>
      </p:pic>
      <p:pic>
        <p:nvPicPr>
          <p:cNvPr id="246787" name="Picture 3" descr="fleaban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07000"/>
            <a:ext cx="1579563" cy="1651000"/>
          </a:xfrm>
          <a:prstGeom prst="rect">
            <a:avLst/>
          </a:prstGeom>
          <a:noFill/>
        </p:spPr>
      </p:pic>
      <p:pic>
        <p:nvPicPr>
          <p:cNvPr id="246788" name="Picture 4" descr="landscap3_sm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33913" cy="3222625"/>
          </a:xfrm>
          <a:prstGeom prst="rect">
            <a:avLst/>
          </a:prstGeom>
          <a:noFill/>
        </p:spPr>
      </p:pic>
      <p:pic>
        <p:nvPicPr>
          <p:cNvPr id="246789" name="Picture 5" descr="pampas_gauch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3913" y="-360363"/>
            <a:ext cx="4510087" cy="3565526"/>
          </a:xfrm>
          <a:prstGeom prst="rect">
            <a:avLst/>
          </a:prstGeom>
          <a:noFill/>
        </p:spPr>
      </p:pic>
      <p:sp>
        <p:nvSpPr>
          <p:cNvPr id="246790" name="Text Box 6"/>
          <p:cNvSpPr txBox="1">
            <a:spLocks noChangeArrowheads="1"/>
          </p:cNvSpPr>
          <p:nvPr/>
        </p:nvSpPr>
        <p:spPr bwMode="auto">
          <a:xfrm>
            <a:off x="0" y="0"/>
            <a:ext cx="1416050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65" tIns="40083" rIns="80165" bIns="40083">
            <a:spAutoFit/>
          </a:bodyPr>
          <a:lstStyle/>
          <a:p>
            <a:pPr defTabSz="801688" eaLnBrk="0" hangingPunct="0">
              <a:spcBef>
                <a:spcPct val="50000"/>
              </a:spcBef>
            </a:pPr>
            <a:r>
              <a:rPr kumimoji="0" lang="ja-JP" altLang="en-US" sz="2100">
                <a:solidFill>
                  <a:srgbClr val="000000"/>
                </a:solidFill>
                <a:latin typeface="Times New Roman" pitchFamily="18" charset="0"/>
              </a:rPr>
              <a:t>プレーリー</a:t>
            </a:r>
          </a:p>
        </p:txBody>
      </p:sp>
      <p:sp>
        <p:nvSpPr>
          <p:cNvPr id="246791" name="Text Box 7"/>
          <p:cNvSpPr txBox="1">
            <a:spLocks noChangeArrowheads="1"/>
          </p:cNvSpPr>
          <p:nvPr/>
        </p:nvSpPr>
        <p:spPr bwMode="auto">
          <a:xfrm>
            <a:off x="7727950" y="0"/>
            <a:ext cx="1416050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165" tIns="40083" rIns="80165" bIns="40083">
            <a:spAutoFit/>
          </a:bodyPr>
          <a:lstStyle/>
          <a:p>
            <a:pPr defTabSz="801688" eaLnBrk="0" hangingPunct="0">
              <a:spcBef>
                <a:spcPct val="50000"/>
              </a:spcBef>
            </a:pPr>
            <a:r>
              <a:rPr kumimoji="0" lang="ja-JP" altLang="en-US" sz="2100">
                <a:solidFill>
                  <a:srgbClr val="000000"/>
                </a:solidFill>
                <a:latin typeface="Times New Roman" pitchFamily="18" charset="0"/>
              </a:rPr>
              <a:t>パンパス</a:t>
            </a:r>
          </a:p>
        </p:txBody>
      </p:sp>
      <p:sp>
        <p:nvSpPr>
          <p:cNvPr id="246792" name="Rectangle 8"/>
          <p:cNvSpPr>
            <a:spLocks noChangeArrowheads="1"/>
          </p:cNvSpPr>
          <p:nvPr/>
        </p:nvSpPr>
        <p:spPr bwMode="auto">
          <a:xfrm>
            <a:off x="4633913" y="0"/>
            <a:ext cx="2984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http://www.blueplanetbiomes.org/pampas.htm</a:t>
            </a:r>
          </a:p>
        </p:txBody>
      </p:sp>
      <p:pic>
        <p:nvPicPr>
          <p:cNvPr id="246793" name="Picture 9" descr="baldeag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68650"/>
            <a:ext cx="1466850" cy="2203450"/>
          </a:xfrm>
          <a:prstGeom prst="rect">
            <a:avLst/>
          </a:prstGeom>
          <a:noFill/>
        </p:spPr>
      </p:pic>
      <p:pic>
        <p:nvPicPr>
          <p:cNvPr id="246794" name="Picture 10" descr="blue_grama_grass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0013" y="3954463"/>
            <a:ext cx="1563687" cy="2903537"/>
          </a:xfrm>
          <a:prstGeom prst="rect">
            <a:avLst/>
          </a:prstGeom>
          <a:noFill/>
        </p:spPr>
      </p:pic>
      <p:pic>
        <p:nvPicPr>
          <p:cNvPr id="246795" name="Picture 11" descr="badg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8100" y="3168650"/>
            <a:ext cx="1703388" cy="1565275"/>
          </a:xfrm>
          <a:prstGeom prst="rect">
            <a:avLst/>
          </a:prstGeom>
          <a:noFill/>
        </p:spPr>
      </p:pic>
      <p:pic>
        <p:nvPicPr>
          <p:cNvPr id="246796" name="Picture 12" descr="prairie_do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0213" y="3168650"/>
            <a:ext cx="1663700" cy="1182688"/>
          </a:xfrm>
          <a:prstGeom prst="rect">
            <a:avLst/>
          </a:prstGeom>
          <a:noFill/>
        </p:spPr>
      </p:pic>
      <p:pic>
        <p:nvPicPr>
          <p:cNvPr id="246797" name="Picture 13" descr="coyote_grassland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09888" y="4278313"/>
            <a:ext cx="1703387" cy="1416050"/>
          </a:xfrm>
          <a:prstGeom prst="rect">
            <a:avLst/>
          </a:prstGeom>
          <a:noFill/>
        </p:spPr>
      </p:pic>
      <p:pic>
        <p:nvPicPr>
          <p:cNvPr id="246798" name="Picture 14" descr="milkweed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09888" y="5192713"/>
            <a:ext cx="1700212" cy="2547937"/>
          </a:xfrm>
          <a:prstGeom prst="rect">
            <a:avLst/>
          </a:prstGeom>
          <a:noFill/>
        </p:spPr>
      </p:pic>
      <p:pic>
        <p:nvPicPr>
          <p:cNvPr id="246799" name="Picture 15" descr="geoffroyi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3168650"/>
            <a:ext cx="1695450" cy="2351088"/>
          </a:xfrm>
          <a:prstGeom prst="rect">
            <a:avLst/>
          </a:prstGeom>
          <a:noFill/>
        </p:spPr>
      </p:pic>
      <p:pic>
        <p:nvPicPr>
          <p:cNvPr id="246800" name="Picture 16" descr="greater_rhe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34113" y="3168650"/>
            <a:ext cx="2909887" cy="2349500"/>
          </a:xfrm>
          <a:prstGeom prst="rect">
            <a:avLst/>
          </a:prstGeom>
          <a:noFill/>
        </p:spPr>
      </p:pic>
      <p:pic>
        <p:nvPicPr>
          <p:cNvPr id="246801" name="Picture 17" descr="pampas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5372100"/>
            <a:ext cx="1760538" cy="1485900"/>
          </a:xfrm>
          <a:prstGeom prst="rect">
            <a:avLst/>
          </a:prstGeom>
          <a:noFill/>
        </p:spPr>
      </p:pic>
      <p:sp>
        <p:nvSpPr>
          <p:cNvPr id="246802" name="Rectangle 18"/>
          <p:cNvSpPr>
            <a:spLocks noChangeArrowheads="1"/>
          </p:cNvSpPr>
          <p:nvPr/>
        </p:nvSpPr>
        <p:spPr bwMode="auto">
          <a:xfrm>
            <a:off x="1430338" y="6581775"/>
            <a:ext cx="1284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en-US" sz="1200">
                <a:latin typeface="Times New Roman" pitchFamily="18" charset="0"/>
              </a:rPr>
              <a:t>Blue Grama Grass</a:t>
            </a:r>
            <a:endParaRPr kumimoji="0" lang="en-US" altLang="ja-JP" sz="1200">
              <a:latin typeface="Times New Roman" pitchFamily="18" charset="0"/>
            </a:endParaRPr>
          </a:p>
        </p:txBody>
      </p:sp>
      <p:sp>
        <p:nvSpPr>
          <p:cNvPr id="246803" name="Rectangle 19"/>
          <p:cNvSpPr>
            <a:spLocks noChangeArrowheads="1"/>
          </p:cNvSpPr>
          <p:nvPr/>
        </p:nvSpPr>
        <p:spPr bwMode="auto">
          <a:xfrm>
            <a:off x="3708400" y="5257800"/>
            <a:ext cx="7762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Milkweed</a:t>
            </a:r>
          </a:p>
        </p:txBody>
      </p:sp>
      <p:sp>
        <p:nvSpPr>
          <p:cNvPr id="246804" name="Rectangle 20"/>
          <p:cNvSpPr>
            <a:spLocks noChangeArrowheads="1"/>
          </p:cNvSpPr>
          <p:nvPr/>
        </p:nvSpPr>
        <p:spPr bwMode="auto">
          <a:xfrm>
            <a:off x="631825" y="5453063"/>
            <a:ext cx="7064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Fleabane</a:t>
            </a:r>
          </a:p>
        </p:txBody>
      </p:sp>
      <p:sp>
        <p:nvSpPr>
          <p:cNvPr id="246805" name="Rectangle 21"/>
          <p:cNvSpPr>
            <a:spLocks noChangeArrowheads="1"/>
          </p:cNvSpPr>
          <p:nvPr/>
        </p:nvSpPr>
        <p:spPr bwMode="auto">
          <a:xfrm>
            <a:off x="0" y="4997450"/>
            <a:ext cx="830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Bald Eagle</a:t>
            </a:r>
          </a:p>
        </p:txBody>
      </p:sp>
      <p:sp>
        <p:nvSpPr>
          <p:cNvPr id="246806" name="Rectangle 22"/>
          <p:cNvSpPr>
            <a:spLocks noChangeArrowheads="1"/>
          </p:cNvSpPr>
          <p:nvPr/>
        </p:nvSpPr>
        <p:spPr bwMode="auto">
          <a:xfrm>
            <a:off x="1493838" y="4408488"/>
            <a:ext cx="596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Badger</a:t>
            </a:r>
          </a:p>
        </p:txBody>
      </p:sp>
      <p:sp>
        <p:nvSpPr>
          <p:cNvPr id="246807" name="Rectangle 23"/>
          <p:cNvSpPr>
            <a:spLocks noChangeArrowheads="1"/>
          </p:cNvSpPr>
          <p:nvPr/>
        </p:nvSpPr>
        <p:spPr bwMode="auto">
          <a:xfrm>
            <a:off x="3708400" y="3951288"/>
            <a:ext cx="86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Prairie Dog</a:t>
            </a:r>
          </a:p>
        </p:txBody>
      </p:sp>
      <p:sp>
        <p:nvSpPr>
          <p:cNvPr id="246808" name="Rectangle 24"/>
          <p:cNvSpPr>
            <a:spLocks noChangeArrowheads="1"/>
          </p:cNvSpPr>
          <p:nvPr/>
        </p:nvSpPr>
        <p:spPr bwMode="auto">
          <a:xfrm>
            <a:off x="3895725" y="4343400"/>
            <a:ext cx="596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Coyote</a:t>
            </a:r>
          </a:p>
        </p:txBody>
      </p:sp>
      <p:sp>
        <p:nvSpPr>
          <p:cNvPr id="246809" name="Rectangle 25"/>
          <p:cNvSpPr>
            <a:spLocks noChangeArrowheads="1"/>
          </p:cNvSpPr>
          <p:nvPr/>
        </p:nvSpPr>
        <p:spPr bwMode="auto">
          <a:xfrm>
            <a:off x="5248275" y="6581775"/>
            <a:ext cx="1017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Pampas Grass</a:t>
            </a:r>
          </a:p>
        </p:txBody>
      </p:sp>
      <p:sp>
        <p:nvSpPr>
          <p:cNvPr id="246810" name="Rectangle 26"/>
          <p:cNvSpPr>
            <a:spLocks noChangeArrowheads="1"/>
          </p:cNvSpPr>
          <p:nvPr/>
        </p:nvSpPr>
        <p:spPr bwMode="auto">
          <a:xfrm>
            <a:off x="5187950" y="4997450"/>
            <a:ext cx="1050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Geoffroy's Cat</a:t>
            </a:r>
          </a:p>
        </p:txBody>
      </p:sp>
      <p:sp>
        <p:nvSpPr>
          <p:cNvPr id="246811" name="Rectangle 27"/>
          <p:cNvSpPr>
            <a:spLocks noChangeArrowheads="1"/>
          </p:cNvSpPr>
          <p:nvPr/>
        </p:nvSpPr>
        <p:spPr bwMode="auto">
          <a:xfrm>
            <a:off x="8178800" y="5127625"/>
            <a:ext cx="965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Greater Rhea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sonorant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5725" y="4838700"/>
            <a:ext cx="1908175" cy="2014538"/>
          </a:xfrm>
          <a:prstGeom prst="rect">
            <a:avLst/>
          </a:prstGeom>
          <a:noFill/>
        </p:spPr>
      </p:pic>
      <p:pic>
        <p:nvPicPr>
          <p:cNvPr id="256003" name="Picture 3" descr="dry_dese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78188" cy="2378075"/>
          </a:xfrm>
          <a:prstGeom prst="rect">
            <a:avLst/>
          </a:prstGeom>
          <a:noFill/>
        </p:spPr>
      </p:pic>
      <p:pic>
        <p:nvPicPr>
          <p:cNvPr id="256004" name="Picture 4" descr="desert_tortoi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0" y="5624513"/>
            <a:ext cx="1539875" cy="1233487"/>
          </a:xfrm>
          <a:prstGeom prst="rect">
            <a:avLst/>
          </a:prstGeom>
          <a:noFill/>
        </p:spPr>
      </p:pic>
      <p:pic>
        <p:nvPicPr>
          <p:cNvPr id="256005" name="Picture 5" descr="desert_location_map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2013" y="0"/>
            <a:ext cx="3511550" cy="2266950"/>
          </a:xfrm>
          <a:prstGeom prst="rect">
            <a:avLst/>
          </a:prstGeom>
          <a:noFill/>
        </p:spPr>
      </p:pic>
      <p:pic>
        <p:nvPicPr>
          <p:cNvPr id="256006" name="Picture 6" descr="barrelcactu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2500" y="0"/>
            <a:ext cx="1841500" cy="1931988"/>
          </a:xfrm>
          <a:prstGeom prst="rect">
            <a:avLst/>
          </a:prstGeom>
          <a:noFill/>
        </p:spPr>
      </p:pic>
      <p:sp>
        <p:nvSpPr>
          <p:cNvPr id="256007" name="Rectangle 7"/>
          <p:cNvSpPr>
            <a:spLocks noChangeArrowheads="1"/>
          </p:cNvSpPr>
          <p:nvPr/>
        </p:nvSpPr>
        <p:spPr bwMode="auto">
          <a:xfrm>
            <a:off x="8153400" y="0"/>
            <a:ext cx="990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Barrel Cactus</a:t>
            </a:r>
          </a:p>
        </p:txBody>
      </p:sp>
      <p:pic>
        <p:nvPicPr>
          <p:cNvPr id="256008" name="Picture 8" descr="joshua_tre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3100" y="1927225"/>
            <a:ext cx="2105025" cy="2468563"/>
          </a:xfrm>
          <a:prstGeom prst="rect">
            <a:avLst/>
          </a:prstGeom>
          <a:noFill/>
        </p:spPr>
      </p:pic>
      <p:sp>
        <p:nvSpPr>
          <p:cNvPr id="256009" name="Rectangle 9"/>
          <p:cNvSpPr>
            <a:spLocks noChangeArrowheads="1"/>
          </p:cNvSpPr>
          <p:nvPr/>
        </p:nvSpPr>
        <p:spPr bwMode="auto">
          <a:xfrm>
            <a:off x="8255000" y="2055813"/>
            <a:ext cx="889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Joshua Tree</a:t>
            </a:r>
          </a:p>
        </p:txBody>
      </p:sp>
      <p:pic>
        <p:nvPicPr>
          <p:cNvPr id="256010" name="Picture 10" descr="armadillo_lizard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319338"/>
            <a:ext cx="2786063" cy="2606675"/>
          </a:xfrm>
          <a:prstGeom prst="rect">
            <a:avLst/>
          </a:prstGeom>
          <a:noFill/>
        </p:spPr>
      </p:pic>
      <p:sp>
        <p:nvSpPr>
          <p:cNvPr id="256011" name="Rectangle 11"/>
          <p:cNvSpPr>
            <a:spLocks noChangeArrowheads="1"/>
          </p:cNvSpPr>
          <p:nvPr/>
        </p:nvSpPr>
        <p:spPr bwMode="auto">
          <a:xfrm>
            <a:off x="0" y="2254250"/>
            <a:ext cx="12160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Armadillo Lizard</a:t>
            </a:r>
          </a:p>
        </p:txBody>
      </p:sp>
      <p:pic>
        <p:nvPicPr>
          <p:cNvPr id="256012" name="Picture 12" descr="bobca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4688" y="4337050"/>
            <a:ext cx="2193925" cy="2547938"/>
          </a:xfrm>
          <a:prstGeom prst="rect">
            <a:avLst/>
          </a:prstGeom>
          <a:noFill/>
        </p:spPr>
      </p:pic>
      <p:sp>
        <p:nvSpPr>
          <p:cNvPr id="256013" name="Rectangle 13"/>
          <p:cNvSpPr>
            <a:spLocks noChangeArrowheads="1"/>
          </p:cNvSpPr>
          <p:nvPr/>
        </p:nvSpPr>
        <p:spPr bwMode="auto">
          <a:xfrm>
            <a:off x="8555038" y="4475163"/>
            <a:ext cx="5889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Bobcat</a:t>
            </a:r>
          </a:p>
        </p:txBody>
      </p:sp>
      <p:pic>
        <p:nvPicPr>
          <p:cNvPr id="256014" name="Picture 14" descr="cactus_wren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51063" y="4916488"/>
            <a:ext cx="2032000" cy="1941512"/>
          </a:xfrm>
          <a:prstGeom prst="rect">
            <a:avLst/>
          </a:prstGeom>
          <a:noFill/>
        </p:spPr>
      </p:pic>
      <p:sp>
        <p:nvSpPr>
          <p:cNvPr id="256015" name="Rectangle 15"/>
          <p:cNvSpPr>
            <a:spLocks noChangeArrowheads="1"/>
          </p:cNvSpPr>
          <p:nvPr/>
        </p:nvSpPr>
        <p:spPr bwMode="auto">
          <a:xfrm>
            <a:off x="2960688" y="5046663"/>
            <a:ext cx="94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Cactus Wren</a:t>
            </a:r>
          </a:p>
        </p:txBody>
      </p:sp>
      <p:pic>
        <p:nvPicPr>
          <p:cNvPr id="256016" name="Picture 16" descr="desert_kangaroo_ra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231775" y="4930775"/>
            <a:ext cx="2600325" cy="2101850"/>
          </a:xfrm>
          <a:prstGeom prst="rect">
            <a:avLst/>
          </a:prstGeom>
          <a:noFill/>
        </p:spPr>
      </p:pic>
      <p:sp>
        <p:nvSpPr>
          <p:cNvPr id="256017" name="Rectangle 17"/>
          <p:cNvSpPr>
            <a:spLocks noChangeArrowheads="1"/>
          </p:cNvSpPr>
          <p:nvPr/>
        </p:nvSpPr>
        <p:spPr bwMode="auto">
          <a:xfrm>
            <a:off x="-130175" y="4976813"/>
            <a:ext cx="14430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FFFF00"/>
                </a:solidFill>
                <a:latin typeface="Times New Roman" pitchFamily="18" charset="0"/>
              </a:rPr>
              <a:t>Desert Kangaroo Rat</a:t>
            </a:r>
          </a:p>
        </p:txBody>
      </p:sp>
      <p:sp>
        <p:nvSpPr>
          <p:cNvPr id="256018" name="Rectangle 18"/>
          <p:cNvSpPr>
            <a:spLocks noChangeArrowheads="1"/>
          </p:cNvSpPr>
          <p:nvPr/>
        </p:nvSpPr>
        <p:spPr bwMode="auto">
          <a:xfrm>
            <a:off x="4140200" y="5062538"/>
            <a:ext cx="1450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Sonoran Desert Toad</a:t>
            </a:r>
          </a:p>
        </p:txBody>
      </p:sp>
      <p:pic>
        <p:nvPicPr>
          <p:cNvPr id="256019" name="Picture 19" descr="thorny_devi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4150" y="2319338"/>
            <a:ext cx="2832100" cy="2655887"/>
          </a:xfrm>
          <a:prstGeom prst="rect">
            <a:avLst/>
          </a:prstGeom>
          <a:noFill/>
        </p:spPr>
      </p:pic>
      <p:sp>
        <p:nvSpPr>
          <p:cNvPr id="256020" name="Rectangle 20"/>
          <p:cNvSpPr>
            <a:spLocks noChangeArrowheads="1"/>
          </p:cNvSpPr>
          <p:nvPr/>
        </p:nvSpPr>
        <p:spPr bwMode="auto">
          <a:xfrm>
            <a:off x="4230688" y="2709863"/>
            <a:ext cx="9794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chemeClr val="bg1"/>
                </a:solidFill>
                <a:latin typeface="Times New Roman" pitchFamily="18" charset="0"/>
              </a:rPr>
              <a:t>Thorny Devil</a:t>
            </a:r>
          </a:p>
        </p:txBody>
      </p:sp>
      <p:sp>
        <p:nvSpPr>
          <p:cNvPr id="256021" name="Rectangle 21"/>
          <p:cNvSpPr>
            <a:spLocks noChangeArrowheads="1"/>
          </p:cNvSpPr>
          <p:nvPr/>
        </p:nvSpPr>
        <p:spPr bwMode="auto">
          <a:xfrm>
            <a:off x="5556250" y="5683250"/>
            <a:ext cx="1100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Desert Tortoise</a:t>
            </a:r>
          </a:p>
        </p:txBody>
      </p:sp>
      <p:pic>
        <p:nvPicPr>
          <p:cNvPr id="256022" name="Picture 22" descr="saguar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56250" y="2319338"/>
            <a:ext cx="1490663" cy="3397250"/>
          </a:xfrm>
          <a:prstGeom prst="rect">
            <a:avLst/>
          </a:prstGeom>
          <a:noFill/>
        </p:spPr>
      </p:pic>
      <p:sp>
        <p:nvSpPr>
          <p:cNvPr id="256023" name="Rectangle 23"/>
          <p:cNvSpPr>
            <a:spLocks noChangeArrowheads="1"/>
          </p:cNvSpPr>
          <p:nvPr/>
        </p:nvSpPr>
        <p:spPr bwMode="auto">
          <a:xfrm>
            <a:off x="5556250" y="2382838"/>
            <a:ext cx="11096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1200">
                <a:solidFill>
                  <a:srgbClr val="000000"/>
                </a:solidFill>
                <a:latin typeface="Times New Roman" pitchFamily="18" charset="0"/>
              </a:rPr>
              <a:t>Saguaro Cactus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10" name="Group 2"/>
          <p:cNvGrpSpPr>
            <a:grpSpLocks/>
          </p:cNvGrpSpPr>
          <p:nvPr/>
        </p:nvGrpSpPr>
        <p:grpSpPr bwMode="auto">
          <a:xfrm>
            <a:off x="0" y="0"/>
            <a:ext cx="6973888" cy="4802188"/>
            <a:chOff x="0" y="0"/>
            <a:chExt cx="3413" cy="2341"/>
          </a:xfrm>
        </p:grpSpPr>
        <p:pic>
          <p:nvPicPr>
            <p:cNvPr id="247811" name="Picture 3" descr="anaktuvuk_scene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413" cy="2341"/>
            </a:xfrm>
            <a:prstGeom prst="rect">
              <a:avLst/>
            </a:prstGeom>
            <a:noFill/>
          </p:spPr>
        </p:pic>
        <p:sp>
          <p:nvSpPr>
            <p:cNvPr id="247812" name="Rectangle 4"/>
            <p:cNvSpPr>
              <a:spLocks noChangeArrowheads="1"/>
            </p:cNvSpPr>
            <p:nvPr/>
          </p:nvSpPr>
          <p:spPr bwMode="auto">
            <a:xfrm>
              <a:off x="0" y="42"/>
              <a:ext cx="1321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0165" tIns="40083" rIns="80165" bIns="40083" anchor="ctr">
              <a:spAutoFit/>
            </a:bodyPr>
            <a:lstStyle/>
            <a:p>
              <a:pPr defTabSz="801688" eaLnBrk="0" hangingPunct="0"/>
              <a:r>
                <a:rPr kumimoji="0" lang="en-GB" altLang="ja-JP" sz="2100">
                  <a:solidFill>
                    <a:srgbClr val="000000"/>
                  </a:solidFill>
                  <a:latin typeface="Times New Roman" pitchFamily="18" charset="0"/>
                </a:rPr>
                <a:t>Anaktuvuk Pass, Alaska</a:t>
              </a:r>
            </a:p>
          </p:txBody>
        </p:sp>
        <p:sp>
          <p:nvSpPr>
            <p:cNvPr id="247813" name="Rectangle 5"/>
            <p:cNvSpPr>
              <a:spLocks noChangeArrowheads="1"/>
            </p:cNvSpPr>
            <p:nvPr/>
          </p:nvSpPr>
          <p:spPr bwMode="auto">
            <a:xfrm>
              <a:off x="0" y="249"/>
              <a:ext cx="142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0165" tIns="40083" rIns="80165" bIns="40083">
              <a:spAutoFit/>
            </a:bodyPr>
            <a:lstStyle/>
            <a:p>
              <a:pPr defTabSz="801688" eaLnBrk="0" hangingPunct="0"/>
              <a:r>
                <a:rPr kumimoji="0" lang="en-US" altLang="ja-JP" sz="1200">
                  <a:solidFill>
                    <a:srgbClr val="000000"/>
                  </a:solidFill>
                  <a:latin typeface="Times New Roman" pitchFamily="18" charset="0"/>
                </a:rPr>
                <a:t>http://www.blueplanetbiomes.org/tundra.htm</a:t>
              </a:r>
            </a:p>
          </p:txBody>
        </p:sp>
      </p:grpSp>
      <p:grpSp>
        <p:nvGrpSpPr>
          <p:cNvPr id="247814" name="Group 6"/>
          <p:cNvGrpSpPr>
            <a:grpSpLocks/>
          </p:cNvGrpSpPr>
          <p:nvPr/>
        </p:nvGrpSpPr>
        <p:grpSpPr bwMode="auto">
          <a:xfrm>
            <a:off x="6851650" y="3297238"/>
            <a:ext cx="2292350" cy="1825625"/>
            <a:chOff x="5046" y="0"/>
            <a:chExt cx="1689" cy="1267"/>
          </a:xfrm>
        </p:grpSpPr>
        <p:pic>
          <p:nvPicPr>
            <p:cNvPr id="247815" name="Picture 7" descr="polar_bea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46" y="0"/>
              <a:ext cx="1689" cy="1267"/>
            </a:xfrm>
            <a:prstGeom prst="rect">
              <a:avLst/>
            </a:prstGeom>
            <a:noFill/>
          </p:spPr>
        </p:pic>
        <p:sp>
          <p:nvSpPr>
            <p:cNvPr id="247816" name="Rectangle 8"/>
            <p:cNvSpPr>
              <a:spLocks noChangeArrowheads="1"/>
            </p:cNvSpPr>
            <p:nvPr/>
          </p:nvSpPr>
          <p:spPr bwMode="auto">
            <a:xfrm>
              <a:off x="5804" y="975"/>
              <a:ext cx="93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0165" tIns="40083" rIns="80165" bIns="40083">
              <a:spAutoFit/>
            </a:bodyPr>
            <a:lstStyle/>
            <a:p>
              <a:pPr defTabSz="801688" eaLnBrk="0" hangingPunct="0"/>
              <a:r>
                <a:rPr kumimoji="0" lang="en-US" altLang="ja-JP" sz="2100">
                  <a:solidFill>
                    <a:srgbClr val="000000"/>
                  </a:solidFill>
                  <a:latin typeface="Times New Roman" pitchFamily="18" charset="0"/>
                </a:rPr>
                <a:t>Polar Bear</a:t>
              </a:r>
            </a:p>
          </p:txBody>
        </p:sp>
      </p:grpSp>
      <p:pic>
        <p:nvPicPr>
          <p:cNvPr id="247817" name="Picture 9" descr="caribou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1650" y="1535113"/>
            <a:ext cx="2292350" cy="2073275"/>
          </a:xfrm>
          <a:prstGeom prst="rect">
            <a:avLst/>
          </a:prstGeom>
          <a:noFill/>
        </p:spPr>
      </p:pic>
      <p:sp>
        <p:nvSpPr>
          <p:cNvPr id="247818" name="Rectangle 10"/>
          <p:cNvSpPr>
            <a:spLocks noChangeArrowheads="1"/>
          </p:cNvSpPr>
          <p:nvPr/>
        </p:nvSpPr>
        <p:spPr bwMode="auto">
          <a:xfrm>
            <a:off x="6911975" y="1927225"/>
            <a:ext cx="1062038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 anchor="ctr">
            <a:spAutoFit/>
          </a:bodyPr>
          <a:lstStyle/>
          <a:p>
            <a:pPr defTabSz="801688" eaLnBrk="0" hangingPunct="0"/>
            <a:r>
              <a:rPr kumimoji="0" lang="en-GB" altLang="ja-JP" sz="2100">
                <a:solidFill>
                  <a:srgbClr val="000000"/>
                </a:solidFill>
                <a:latin typeface="Times New Roman" pitchFamily="18" charset="0"/>
              </a:rPr>
              <a:t>Caribou </a:t>
            </a:r>
          </a:p>
        </p:txBody>
      </p:sp>
      <p:grpSp>
        <p:nvGrpSpPr>
          <p:cNvPr id="247819" name="Group 11"/>
          <p:cNvGrpSpPr>
            <a:grpSpLocks/>
          </p:cNvGrpSpPr>
          <p:nvPr/>
        </p:nvGrpSpPr>
        <p:grpSpPr bwMode="auto">
          <a:xfrm>
            <a:off x="6827838" y="0"/>
            <a:ext cx="2316162" cy="1795463"/>
            <a:chOff x="3368" y="1428"/>
            <a:chExt cx="1706" cy="1286"/>
          </a:xfrm>
        </p:grpSpPr>
        <p:pic>
          <p:nvPicPr>
            <p:cNvPr id="247820" name="Picture 12" descr="grizzly_bea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8" y="1428"/>
              <a:ext cx="1678" cy="1286"/>
            </a:xfrm>
            <a:prstGeom prst="rect">
              <a:avLst/>
            </a:prstGeom>
            <a:noFill/>
          </p:spPr>
        </p:pic>
        <p:sp>
          <p:nvSpPr>
            <p:cNvPr id="247821" name="Rectangle 13"/>
            <p:cNvSpPr>
              <a:spLocks noChangeArrowheads="1"/>
            </p:cNvSpPr>
            <p:nvPr/>
          </p:nvSpPr>
          <p:spPr bwMode="auto">
            <a:xfrm>
              <a:off x="3957" y="1470"/>
              <a:ext cx="1117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0165" tIns="40083" rIns="80165" bIns="40083" anchor="ctr">
              <a:spAutoFit/>
            </a:bodyPr>
            <a:lstStyle/>
            <a:p>
              <a:pPr defTabSz="801688" eaLnBrk="0" hangingPunct="0"/>
              <a:r>
                <a:rPr kumimoji="0" lang="en-GB" altLang="ja-JP" sz="2100">
                  <a:solidFill>
                    <a:srgbClr val="000000"/>
                  </a:solidFill>
                  <a:latin typeface="Times New Roman" pitchFamily="18" charset="0"/>
                </a:rPr>
                <a:t>Grizzly bear </a:t>
              </a:r>
            </a:p>
          </p:txBody>
        </p:sp>
      </p:grpSp>
      <p:grpSp>
        <p:nvGrpSpPr>
          <p:cNvPr id="247822" name="Group 14"/>
          <p:cNvGrpSpPr>
            <a:grpSpLocks/>
          </p:cNvGrpSpPr>
          <p:nvPr/>
        </p:nvGrpSpPr>
        <p:grpSpPr bwMode="auto">
          <a:xfrm>
            <a:off x="6851650" y="5102225"/>
            <a:ext cx="2292350" cy="1755775"/>
            <a:chOff x="5046" y="3543"/>
            <a:chExt cx="1689" cy="1219"/>
          </a:xfrm>
        </p:grpSpPr>
        <p:pic>
          <p:nvPicPr>
            <p:cNvPr id="247823" name="Picture 15" descr="snowy_owl_chick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46" y="3543"/>
              <a:ext cx="1689" cy="1219"/>
            </a:xfrm>
            <a:prstGeom prst="rect">
              <a:avLst/>
            </a:prstGeom>
            <a:noFill/>
          </p:spPr>
        </p:pic>
        <p:sp>
          <p:nvSpPr>
            <p:cNvPr id="247824" name="Rectangle 16"/>
            <p:cNvSpPr>
              <a:spLocks noChangeArrowheads="1"/>
            </p:cNvSpPr>
            <p:nvPr/>
          </p:nvSpPr>
          <p:spPr bwMode="auto">
            <a:xfrm>
              <a:off x="5706" y="4474"/>
              <a:ext cx="102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0165" tIns="40083" rIns="80165" bIns="40083">
              <a:spAutoFit/>
            </a:bodyPr>
            <a:lstStyle/>
            <a:p>
              <a:pPr defTabSz="801688" eaLnBrk="0" hangingPunct="0"/>
              <a:r>
                <a:rPr kumimoji="0" lang="en-US" altLang="ja-JP" sz="2100">
                  <a:solidFill>
                    <a:schemeClr val="bg1"/>
                  </a:solidFill>
                  <a:latin typeface="Times New Roman" pitchFamily="18" charset="0"/>
                </a:rPr>
                <a:t>Snowy Owl</a:t>
              </a:r>
            </a:p>
          </p:txBody>
        </p:sp>
      </p:grpSp>
      <p:pic>
        <p:nvPicPr>
          <p:cNvPr id="247825" name="Picture 17" descr="bearberry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244975"/>
            <a:ext cx="2295525" cy="2613025"/>
          </a:xfrm>
          <a:prstGeom prst="rect">
            <a:avLst/>
          </a:prstGeom>
          <a:noFill/>
        </p:spPr>
      </p:pic>
      <p:sp>
        <p:nvSpPr>
          <p:cNvPr id="247826" name="Rectangle 18"/>
          <p:cNvSpPr>
            <a:spLocks noChangeArrowheads="1"/>
          </p:cNvSpPr>
          <p:nvPr/>
        </p:nvSpPr>
        <p:spPr bwMode="auto">
          <a:xfrm>
            <a:off x="0" y="4278313"/>
            <a:ext cx="11985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2100">
                <a:solidFill>
                  <a:srgbClr val="000000"/>
                </a:solidFill>
                <a:latin typeface="Times New Roman" pitchFamily="18" charset="0"/>
              </a:rPr>
              <a:t>Bearberry</a:t>
            </a:r>
          </a:p>
        </p:txBody>
      </p:sp>
      <p:pic>
        <p:nvPicPr>
          <p:cNvPr id="247827" name="Picture 19" descr="arctic_moss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92350" y="4670425"/>
            <a:ext cx="2771775" cy="2217738"/>
          </a:xfrm>
          <a:prstGeom prst="rect">
            <a:avLst/>
          </a:prstGeom>
          <a:noFill/>
        </p:spPr>
      </p:pic>
      <p:sp>
        <p:nvSpPr>
          <p:cNvPr id="247828" name="Rectangle 20"/>
          <p:cNvSpPr>
            <a:spLocks noChangeArrowheads="1"/>
          </p:cNvSpPr>
          <p:nvPr/>
        </p:nvSpPr>
        <p:spPr bwMode="auto">
          <a:xfrm>
            <a:off x="2355850" y="4670425"/>
            <a:ext cx="1438275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2100">
                <a:solidFill>
                  <a:srgbClr val="000000"/>
                </a:solidFill>
                <a:latin typeface="Times New Roman" pitchFamily="18" charset="0"/>
              </a:rPr>
              <a:t>Arctic Moss</a:t>
            </a:r>
          </a:p>
        </p:txBody>
      </p:sp>
      <p:pic>
        <p:nvPicPr>
          <p:cNvPr id="247829" name="Picture 21" descr="tufted_saxifra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3800" y="4603750"/>
            <a:ext cx="1912938" cy="2254250"/>
          </a:xfrm>
          <a:prstGeom prst="rect">
            <a:avLst/>
          </a:prstGeom>
          <a:noFill/>
        </p:spPr>
      </p:pic>
      <p:sp>
        <p:nvSpPr>
          <p:cNvPr id="247830" name="Rectangle 22"/>
          <p:cNvSpPr>
            <a:spLocks noChangeArrowheads="1"/>
          </p:cNvSpPr>
          <p:nvPr/>
        </p:nvSpPr>
        <p:spPr bwMode="auto">
          <a:xfrm>
            <a:off x="5003800" y="6443663"/>
            <a:ext cx="1912938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5" tIns="40083" rIns="80165" bIns="40083">
            <a:spAutoFit/>
          </a:bodyPr>
          <a:lstStyle/>
          <a:p>
            <a:pPr defTabSz="801688" eaLnBrk="0" hangingPunct="0"/>
            <a:r>
              <a:rPr kumimoji="0" lang="en-US" altLang="ja-JP" sz="2100">
                <a:solidFill>
                  <a:schemeClr val="bg1"/>
                </a:solidFill>
                <a:latin typeface="Times New Roman" pitchFamily="18" charset="0"/>
              </a:rPr>
              <a:t>Tufted Saxifrage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7079" name="Group 55"/>
          <p:cNvGraphicFramePr>
            <a:graphicFrameLocks noGrp="1"/>
          </p:cNvGraphicFramePr>
          <p:nvPr/>
        </p:nvGraphicFramePr>
        <p:xfrm>
          <a:off x="107950" y="1125538"/>
          <a:ext cx="2087563" cy="5575301"/>
        </p:xfrm>
        <a:graphic>
          <a:graphicData uri="http://schemas.openxmlformats.org/drawingml/2006/table">
            <a:tbl>
              <a:tblPr/>
              <a:tblGrid>
                <a:gridCol w="430213"/>
                <a:gridCol w="1657350"/>
              </a:tblGrid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地域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3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北方針葉樹林</a:t>
                      </a:r>
                    </a:p>
                  </a:txBody>
                  <a:tcPr vert="eaVert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北米北部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ヨーロッパ北部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アジア北部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低緯度地域では標高の高い場所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4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温帯林</a:t>
                      </a:r>
                    </a:p>
                  </a:txBody>
                  <a:tcPr vert="eaVert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ヨーロッパ西部と</a:t>
                      </a:r>
                      <a:b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　　　　　中央部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東アジア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北米東部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熱帯林</a:t>
                      </a:r>
                    </a:p>
                  </a:txBody>
                  <a:tcPr vert="eaVert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南米北部，中米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熱帯アフリカの西部と中央部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東南アジア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57099" name="Group 75"/>
          <p:cNvGraphicFramePr>
            <a:graphicFrameLocks noGrp="1"/>
          </p:cNvGraphicFramePr>
          <p:nvPr/>
        </p:nvGraphicFramePr>
        <p:xfrm>
          <a:off x="2195513" y="1125538"/>
          <a:ext cx="1944687" cy="5575301"/>
        </p:xfrm>
        <a:graphic>
          <a:graphicData uri="http://schemas.openxmlformats.org/drawingml/2006/table">
            <a:tbl>
              <a:tblPr/>
              <a:tblGrid>
                <a:gridCol w="1944687"/>
              </a:tblGrid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気候と土壌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長くて寒い冬（小雨）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永久凍土層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ポドソル土壌（酸性）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厚い有機物の堆積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4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季節性が顕著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土壌が発達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高温多雨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有機物の回転大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土壌有機物小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57139" name="Group 115"/>
          <p:cNvGraphicFramePr>
            <a:graphicFrameLocks noGrp="1"/>
          </p:cNvGraphicFramePr>
          <p:nvPr/>
        </p:nvGraphicFramePr>
        <p:xfrm>
          <a:off x="4140200" y="1125538"/>
          <a:ext cx="2087563" cy="5575301"/>
        </p:xfrm>
        <a:graphic>
          <a:graphicData uri="http://schemas.openxmlformats.org/drawingml/2006/table">
            <a:tbl>
              <a:tblPr/>
              <a:tblGrid>
                <a:gridCol w="2087563"/>
              </a:tblGrid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植生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針葉樹</a:t>
                      </a:r>
                      <a:b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（トウヒ，モミ，カラマツ，マツ）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落葉広葉樹</a:t>
                      </a:r>
                      <a:b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（カバノキ，ドロノキ）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地上部の有機物小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4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落葉広葉樹</a:t>
                      </a:r>
                      <a:b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（ナラ，カエデ，ブナ）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針葉樹</a:t>
                      </a:r>
                      <a:b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（マツ）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他種類の植物</a:t>
                      </a:r>
                      <a:b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（多様性大）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現存量大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階層構造発達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有機物のほとんど</a:t>
                      </a:r>
                      <a:b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は地上部に存在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57159" name="Group 135"/>
          <p:cNvGraphicFramePr>
            <a:graphicFrameLocks noGrp="1"/>
          </p:cNvGraphicFramePr>
          <p:nvPr/>
        </p:nvGraphicFramePr>
        <p:xfrm>
          <a:off x="6227763" y="1125538"/>
          <a:ext cx="1296987" cy="5575301"/>
        </p:xfrm>
        <a:graphic>
          <a:graphicData uri="http://schemas.openxmlformats.org/drawingml/2006/table">
            <a:tbl>
              <a:tblPr/>
              <a:tblGrid>
                <a:gridCol w="1296987"/>
              </a:tblGrid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動物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ヘラジカ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ノウサギ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イタチ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ムシクイ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ツグミ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4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リス，タヌキ，クマ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キツツキ，カラ類，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多様な昆虫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多様な動物相（昆虫類，両生類，爬虫類，鳥類）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林冠での生活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57184" name="Group 160"/>
          <p:cNvGraphicFramePr>
            <a:graphicFrameLocks noGrp="1"/>
          </p:cNvGraphicFramePr>
          <p:nvPr/>
        </p:nvGraphicFramePr>
        <p:xfrm>
          <a:off x="7524750" y="1125538"/>
          <a:ext cx="1511300" cy="5575301"/>
        </p:xfrm>
        <a:graphic>
          <a:graphicData uri="http://schemas.openxmlformats.org/drawingml/2006/table">
            <a:tbl>
              <a:tblPr/>
              <a:tblGrid>
                <a:gridCol w="1511300"/>
              </a:tblGrid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環境問題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9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過度の伐採，森林火災</a:t>
                      </a:r>
                      <a:b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→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</a:t>
                      </a:r>
                      <a:r>
                        <a:rPr kumimoji="1" lang="en-US" altLang="ja-JP" sz="1600" b="0" i="0" u="none" strike="noStrike" cap="none" normalizeH="0" baseline="-2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</a:t>
                      </a: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放出，土壌浸食，永久凍土の融解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4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酸性雨被害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濫伐</a:t>
                      </a:r>
                      <a:b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→土壌浸食，洪水，砂漠化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不適切な焼き畑</a:t>
                      </a:r>
                      <a:b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→森林消失</a:t>
                      </a:r>
                      <a:b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→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</a:t>
                      </a:r>
                      <a:r>
                        <a:rPr kumimoji="1" lang="en-US" altLang="ja-JP" sz="1600" b="0" i="0" u="none" strike="noStrike" cap="none" normalizeH="0" baseline="-2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</a:t>
                      </a: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放出</a:t>
                      </a:r>
                      <a:b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　土壌浸食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7185" name="Rectangle 161"/>
          <p:cNvSpPr>
            <a:spLocks noChangeArrowheads="1"/>
          </p:cNvSpPr>
          <p:nvPr/>
        </p:nvSpPr>
        <p:spPr bwMode="auto">
          <a:xfrm>
            <a:off x="3635375" y="476250"/>
            <a:ext cx="1728788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ja-JP" altLang="en-GB" sz="4400">
                <a:solidFill>
                  <a:schemeClr val="tx2"/>
                </a:solidFill>
              </a:rPr>
              <a:t>森林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3658</TotalTime>
  <Words>404</Words>
  <Application>Microsoft Office PowerPoint</Application>
  <PresentationFormat>画面に合わせる (4:3)</PresentationFormat>
  <Paragraphs>163</Paragraphs>
  <Slides>30</Slides>
  <Notes>2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2" baseType="lpstr">
      <vt:lpstr>標準デザイン</vt:lpstr>
      <vt:lpstr>Image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White Birch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</vt:vector>
  </TitlesOfParts>
  <Company>Ryukoku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森林と人の関わり （歴史と現状）</dc:title>
  <dc:creator>MIYAURA Tomiyasu</dc:creator>
  <cp:lastModifiedBy>miyaura</cp:lastModifiedBy>
  <cp:revision>51</cp:revision>
  <dcterms:created xsi:type="dcterms:W3CDTF">2003-05-02T05:16:13Z</dcterms:created>
  <dcterms:modified xsi:type="dcterms:W3CDTF">2013-05-23T01:35:22Z</dcterms:modified>
</cp:coreProperties>
</file>