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4" r:id="rId2"/>
    <p:sldId id="263" r:id="rId3"/>
    <p:sldId id="412" r:id="rId4"/>
    <p:sldId id="265" r:id="rId5"/>
    <p:sldId id="264" r:id="rId6"/>
    <p:sldId id="286" r:id="rId7"/>
    <p:sldId id="278" r:id="rId8"/>
    <p:sldId id="287" r:id="rId9"/>
    <p:sldId id="285" r:id="rId10"/>
    <p:sldId id="288" r:id="rId11"/>
    <p:sldId id="333" r:id="rId12"/>
    <p:sldId id="325" r:id="rId13"/>
    <p:sldId id="324" r:id="rId14"/>
    <p:sldId id="323" r:id="rId15"/>
    <p:sldId id="332" r:id="rId16"/>
    <p:sldId id="337" r:id="rId17"/>
    <p:sldId id="338" r:id="rId18"/>
    <p:sldId id="326" r:id="rId19"/>
  </p:sldIdLst>
  <p:sldSz cx="9144000" cy="6858000" type="screen4x3"/>
  <p:notesSz cx="9926638" cy="67976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99FF"/>
    <a:srgbClr val="66FFFF"/>
    <a:srgbClr val="FF3300"/>
    <a:srgbClr val="993300"/>
    <a:srgbClr val="99FF66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6" autoAdjust="0"/>
    <p:restoredTop sz="87923" autoAdjust="0"/>
  </p:normalViewPr>
  <p:slideViewPr>
    <p:cSldViewPr>
      <p:cViewPr varScale="1">
        <p:scale>
          <a:sx n="117" d="100"/>
          <a:sy n="117" d="100"/>
        </p:scale>
        <p:origin x="138" y="13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16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2013/5/25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0D1F5-C8EF-4808-BE0B-03162E44E7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6669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ja-JP" smtClean="0"/>
              <a:t>2013/5/25</a:t>
            </a:r>
            <a:endParaRPr lang="en-US" altLang="ja-JP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4B51CF-1490-4B3B-87AB-7960C939BE2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1235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B51CF-1490-4B3B-87AB-7960C939BE25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2013/5/25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107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DC6C6-97BB-4670-98A5-14908B1F6139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朝日百科「世界の歴史」</a:t>
            </a:r>
          </a:p>
          <a:p>
            <a:r>
              <a:rPr lang="ja-JP" altLang="en-US"/>
              <a:t>紀元前の世界１　生活　森に生きる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2013/5/25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352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00373-6935-46E6-BA7F-067CA829343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D73D8-3F46-468B-8073-B20CAEF0AE2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9D31C-EC4D-46D6-8E77-99F9B6108FF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A4B8D-0746-49B8-B019-A9C34FC5348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337B5-143D-4C56-836D-DEE15682973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74B57-7C41-4AFF-8C6B-B265B8A6BAA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65334-0C9A-4861-955E-E4B055DD620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A066-31EF-45D6-A000-85BB02F8BB2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CE7D4-0F2E-4F4E-9B2A-B358FCE2892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D2B3F-5495-41AD-A3A7-1CD40158FF7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2D76-A287-48FC-B438-CB6B9939690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62179B-AEC6-497F-95A5-66CE73FF67A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420938"/>
            <a:ext cx="8229600" cy="1143000"/>
          </a:xfrm>
        </p:spPr>
        <p:txBody>
          <a:bodyPr/>
          <a:lstStyle/>
          <a:p>
            <a:r>
              <a:rPr lang="ja-JP" altLang="en-US" dirty="0"/>
              <a:t>３．人による自然の利用（世界）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98438" y="1250950"/>
          <a:ext cx="8748712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Image" r:id="rId3" imgW="8749206" imgH="4355556" progId="">
                  <p:embed/>
                </p:oleObj>
              </mc:Choice>
              <mc:Fallback>
                <p:oleObj name="Image" r:id="rId3" imgW="8749206" imgH="4355556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250950"/>
                        <a:ext cx="8748712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4343400" y="1219200"/>
          <a:ext cx="4241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Image" r:id="rId5" imgW="4241270" imgH="3123810" progId="">
                  <p:embed/>
                </p:oleObj>
              </mc:Choice>
              <mc:Fallback>
                <p:oleObj name="Image" r:id="rId5" imgW="4241270" imgH="312381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4241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330200" y="2590800"/>
          <a:ext cx="848201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Image" r:id="rId3" imgW="8482540" imgH="4266667" progId="">
                  <p:embed/>
                </p:oleObj>
              </mc:Choice>
              <mc:Fallback>
                <p:oleObj name="Image" r:id="rId3" imgW="8482540" imgH="426666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590800"/>
                        <a:ext cx="8482013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6" descr="http://www.stat.go.jp/kids/datastore/shinki/miniwin/01/img/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4" y="1"/>
            <a:ext cx="3214685" cy="3214686"/>
          </a:xfrm>
          <a:prstGeom prst="rect">
            <a:avLst/>
          </a:prstGeom>
          <a:noFill/>
        </p:spPr>
      </p:pic>
      <p:pic>
        <p:nvPicPr>
          <p:cNvPr id="91144" name="Picture 8" descr="世界の森林面積変化のグラフ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5971006" cy="2500305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3143240" y="0"/>
            <a:ext cx="2857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/>
              <a:t>資料：</a:t>
            </a:r>
            <a:r>
              <a:rPr lang="en-US" altLang="ja-JP" sz="800" dirty="0" smtClean="0"/>
              <a:t>FAO, Global Forest Resources Assessment 2005</a:t>
            </a:r>
            <a:r>
              <a:rPr lang="ja-JP" altLang="en-US" sz="800" dirty="0" smtClean="0"/>
              <a:t>より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85720" y="2428868"/>
            <a:ext cx="55721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http://www.mofa.go.jp/mofaj/gaiko/oda/sanka/kyouiku/kaihatsu/chikyu/statistics/environment/graph_01.html</a:t>
            </a:r>
            <a:endParaRPr lang="ja-JP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6985000" cy="6892925"/>
          </a:xfrm>
          <a:prstGeom prst="rect">
            <a:avLst/>
          </a:prstGeom>
          <a:noFill/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0" y="0"/>
            <a:ext cx="2051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rgbClr val="CC3300"/>
                </a:solidFill>
              </a:rPr>
              <a:t>花粉から知る森林の歴史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" y="3717032"/>
            <a:ext cx="2115263" cy="19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889000" y="6223000"/>
          <a:ext cx="73644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1" name="Image" r:id="rId3" imgW="7365079" imgH="634697" progId="">
                  <p:embed/>
                </p:oleObj>
              </mc:Choice>
              <mc:Fallback>
                <p:oleObj name="Image" r:id="rId3" imgW="7365079" imgH="634697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6223000"/>
                        <a:ext cx="73644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7124700" y="1600200"/>
          <a:ext cx="20193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2" name="Image" r:id="rId5" imgW="2019048" imgH="4342857" progId="">
                  <p:embed/>
                </p:oleObj>
              </mc:Choice>
              <mc:Fallback>
                <p:oleObj name="Image" r:id="rId5" imgW="2019048" imgH="4342857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1600200"/>
                        <a:ext cx="20193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152400" y="755650"/>
          <a:ext cx="220980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3" name="Image" r:id="rId7" imgW="2209524" imgH="5346032" progId="">
                  <p:embed/>
                </p:oleObj>
              </mc:Choice>
              <mc:Fallback>
                <p:oleObj name="Image" r:id="rId7" imgW="2209524" imgH="5346032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55650"/>
                        <a:ext cx="2209800" cy="534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2362200" y="755650"/>
          <a:ext cx="220980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name="Image" r:id="rId9" imgW="2209524" imgH="5346032" progId="">
                  <p:embed/>
                </p:oleObj>
              </mc:Choice>
              <mc:Fallback>
                <p:oleObj name="Image" r:id="rId9" imgW="2209524" imgH="5346032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755650"/>
                        <a:ext cx="2209800" cy="534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4572000" y="736600"/>
          <a:ext cx="24765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5" name="Image" r:id="rId11" imgW="2476190" imgH="5384127" progId="">
                  <p:embed/>
                </p:oleObj>
              </mc:Choice>
              <mc:Fallback>
                <p:oleObj name="Image" r:id="rId11" imgW="2476190" imgH="5384127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36600"/>
                        <a:ext cx="247650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Fig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1925" y="323850"/>
            <a:ext cx="9305925" cy="610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花粉ダイアグラ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84138"/>
            <a:ext cx="8534400" cy="702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_花粉分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b_中近東の初期農耕遺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Fig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88"/>
            <a:ext cx="9144000" cy="666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b="1"/>
              <a:t>農耕の始まり，産業革命～現代</a:t>
            </a:r>
            <a:r>
              <a:rPr lang="ja-JP" altLang="en-US"/>
              <a:t>　　　（</a:t>
            </a:r>
            <a:r>
              <a:rPr lang="ja-JP" altLang="en-US" sz="1200"/>
              <a:t>引用：生物生産学のプロローグ，角田ほか編著，共立出版，</a:t>
            </a:r>
            <a:r>
              <a:rPr lang="en-US" altLang="ja-JP" sz="1200"/>
              <a:t>1993</a:t>
            </a:r>
            <a:r>
              <a:rPr lang="ja-JP" altLang="en-US"/>
              <a:t>）</a:t>
            </a:r>
            <a:endParaRPr lang="ja-JP" altLang="en-US" sz="12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0825" y="609600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/>
              <a:t>　　　ヒトの出現　→　農耕の開始　→　地球環境の変化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50825" y="1143000"/>
            <a:ext cx="842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/>
              <a:t>　人類の誕生　：　４００万年前</a:t>
            </a:r>
          </a:p>
          <a:p>
            <a:r>
              <a:rPr lang="ja-JP" altLang="en-US"/>
              <a:t>　　　　　　　　　　　　　　　狩猟と採集</a:t>
            </a:r>
          </a:p>
        </p:txBody>
      </p: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381000" y="1447800"/>
            <a:ext cx="8402638" cy="823913"/>
            <a:chOff x="240" y="912"/>
            <a:chExt cx="5293" cy="519"/>
          </a:xfrm>
        </p:grpSpPr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240" y="1200"/>
              <a:ext cx="5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/>
                <a:t>地球温暖化　：　１万年余り前（洪積世の末期）</a:t>
              </a:r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58775" y="2362200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/>
              <a:t>　　　森林の衰退　→草地　→砂漠</a:t>
            </a:r>
          </a:p>
        </p:txBody>
      </p: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358775" y="2667000"/>
            <a:ext cx="8424863" cy="671513"/>
            <a:chOff x="226" y="1680"/>
            <a:chExt cx="5307" cy="423"/>
          </a:xfrm>
        </p:grpSpPr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226" y="1872"/>
              <a:ext cx="53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/>
                <a:t>　　　生活の場がなくなった</a:t>
              </a:r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912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358775" y="3276600"/>
            <a:ext cx="8424863" cy="671513"/>
            <a:chOff x="226" y="2064"/>
            <a:chExt cx="5307" cy="423"/>
          </a:xfrm>
        </p:grpSpPr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226" y="2256"/>
              <a:ext cx="53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/>
                <a:t>　　　農耕の開始　＝　作物と家畜の成立</a:t>
              </a:r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912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057400" y="3962400"/>
            <a:ext cx="670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/>
              <a:t>人間による他の生物や自然環境への積極的な干渉</a:t>
            </a:r>
          </a:p>
          <a:p>
            <a:r>
              <a:rPr lang="ja-JP" altLang="en-US"/>
              <a:t>植物や動物の選抜</a:t>
            </a:r>
          </a:p>
          <a:p>
            <a:r>
              <a:rPr lang="ja-JP" altLang="en-US"/>
              <a:t>栽培環境，飼育環境の改善</a:t>
            </a:r>
          </a:p>
        </p:txBody>
      </p:sp>
      <p:grpSp>
        <p:nvGrpSpPr>
          <p:cNvPr id="11287" name="Group 23"/>
          <p:cNvGrpSpPr>
            <a:grpSpLocks/>
          </p:cNvGrpSpPr>
          <p:nvPr/>
        </p:nvGrpSpPr>
        <p:grpSpPr bwMode="auto">
          <a:xfrm>
            <a:off x="838200" y="3962400"/>
            <a:ext cx="7391400" cy="3021013"/>
            <a:chOff x="528" y="2496"/>
            <a:chExt cx="4656" cy="1903"/>
          </a:xfrm>
        </p:grpSpPr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912" y="249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528" y="3216"/>
              <a:ext cx="4656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/>
                <a:t>文明の誕生　　　　　　　４大文明地域</a:t>
              </a:r>
            </a:p>
            <a:p>
              <a:r>
                <a:rPr lang="ja-JP" altLang="en-US"/>
                <a:t>　　　　　　　　　　　　　　　　　　　ナイル川流域，チグリス・ユーフラテス川流域，</a:t>
              </a:r>
            </a:p>
            <a:p>
              <a:r>
                <a:rPr lang="ja-JP" altLang="en-US"/>
                <a:t>　　　　　　　　　　　　　　　　　　　インダス川流域，黄河流域</a:t>
              </a:r>
            </a:p>
            <a:p>
              <a:r>
                <a:rPr lang="ja-JP" altLang="en-US"/>
                <a:t>　　　　　　　土壌肥沃な土壌　→　人々の生活を支える以上の食糧</a:t>
              </a:r>
            </a:p>
            <a:p>
              <a:r>
                <a:rPr lang="ja-JP" altLang="en-US"/>
                <a:t>　　　　　　　　　　　　　　　　　　→　余暇の創出　→　文明の誕生</a:t>
              </a:r>
            </a:p>
            <a:p>
              <a:pPr>
                <a:spcBef>
                  <a:spcPct val="50000"/>
                </a:spcBef>
              </a:pPr>
              <a:endParaRPr lang="en-US" altLang="ja-JP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179388" y="147638"/>
            <a:ext cx="8785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b="1" dirty="0"/>
              <a:t>人口と人間の活動量の指数関数的増加</a:t>
            </a:r>
            <a:r>
              <a:rPr lang="ja-JP" altLang="en-US" dirty="0"/>
              <a:t>　</a:t>
            </a:r>
          </a:p>
          <a:p>
            <a:r>
              <a:rPr lang="ja-JP" altLang="en-US" dirty="0"/>
              <a:t>　　　　　　　　　　　　　　　　　　　　　　（</a:t>
            </a:r>
            <a:r>
              <a:rPr lang="ja-JP" altLang="en-US" sz="1200" dirty="0"/>
              <a:t>引用：生物生産学のプロローグ，角田ほか編著，共立出版，</a:t>
            </a:r>
            <a:r>
              <a:rPr lang="en-US" altLang="ja-JP" sz="1200" dirty="0" smtClean="0"/>
              <a:t>1993</a:t>
            </a:r>
            <a:r>
              <a:rPr lang="ja-JP" altLang="en-US" sz="1200" dirty="0" smtClean="0"/>
              <a:t>　その他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179388" y="838200"/>
            <a:ext cx="84248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dirty="0"/>
              <a:t>　　農業技術の進歩と耕地の拡大に伴って人口は着実に増加し始めた。</a:t>
            </a:r>
          </a:p>
          <a:p>
            <a:endParaRPr lang="ja-JP" altLang="en-US" dirty="0"/>
          </a:p>
          <a:p>
            <a:r>
              <a:rPr lang="ja-JP" altLang="en-US" dirty="0"/>
              <a:t>　　　　　　　農業の始まりの頃　　　数十万～数百万人</a:t>
            </a:r>
          </a:p>
          <a:p>
            <a:r>
              <a:rPr lang="ja-JP" altLang="en-US" dirty="0"/>
              <a:t>　　　　　　　約</a:t>
            </a:r>
            <a:r>
              <a:rPr lang="en-US" altLang="ja-JP" dirty="0"/>
              <a:t>6000</a:t>
            </a:r>
            <a:r>
              <a:rPr lang="ja-JP" altLang="en-US" dirty="0"/>
              <a:t>年前　　　　　　</a:t>
            </a:r>
            <a:r>
              <a:rPr lang="en-US" altLang="ja-JP" dirty="0"/>
              <a:t>2</a:t>
            </a:r>
            <a:r>
              <a:rPr lang="ja-JP" altLang="en-US" dirty="0"/>
              <a:t>～</a:t>
            </a:r>
            <a:r>
              <a:rPr lang="en-US" altLang="ja-JP" dirty="0"/>
              <a:t>3</a:t>
            </a:r>
            <a:r>
              <a:rPr lang="ja-JP" altLang="en-US" dirty="0"/>
              <a:t>千万人</a:t>
            </a:r>
          </a:p>
          <a:p>
            <a:r>
              <a:rPr lang="ja-JP" altLang="en-US" dirty="0"/>
              <a:t>　　　　　　　</a:t>
            </a:r>
            <a:r>
              <a:rPr lang="en-US" altLang="ja-JP" dirty="0"/>
              <a:t>17</a:t>
            </a:r>
            <a:r>
              <a:rPr lang="ja-JP" altLang="en-US" dirty="0"/>
              <a:t>世紀　　　　　　　　　数億人</a:t>
            </a:r>
          </a:p>
          <a:p>
            <a:r>
              <a:rPr lang="ja-JP" altLang="en-US" dirty="0"/>
              <a:t>　　　　　　　</a:t>
            </a:r>
            <a:r>
              <a:rPr lang="en-US" altLang="ja-JP" dirty="0"/>
              <a:t>1850</a:t>
            </a:r>
            <a:r>
              <a:rPr lang="ja-JP" altLang="en-US" dirty="0"/>
              <a:t>年　　　　　　　　　</a:t>
            </a:r>
            <a:r>
              <a:rPr lang="en-US" altLang="ja-JP" dirty="0"/>
              <a:t>10</a:t>
            </a:r>
            <a:r>
              <a:rPr lang="ja-JP" altLang="en-US" dirty="0"/>
              <a:t>億人</a:t>
            </a:r>
          </a:p>
          <a:p>
            <a:r>
              <a:rPr lang="ja-JP" altLang="en-US" dirty="0"/>
              <a:t>　　　　　　　</a:t>
            </a:r>
            <a:r>
              <a:rPr lang="en-US" altLang="ja-JP" dirty="0"/>
              <a:t>1930</a:t>
            </a:r>
            <a:r>
              <a:rPr lang="ja-JP" altLang="en-US" dirty="0"/>
              <a:t>年　　　　　　　　　</a:t>
            </a:r>
            <a:r>
              <a:rPr lang="en-US" altLang="ja-JP" dirty="0"/>
              <a:t>20</a:t>
            </a:r>
            <a:r>
              <a:rPr lang="ja-JP" altLang="en-US" dirty="0"/>
              <a:t>億人</a:t>
            </a:r>
          </a:p>
          <a:p>
            <a:r>
              <a:rPr lang="ja-JP" altLang="en-US" dirty="0"/>
              <a:t>　　　　　　　</a:t>
            </a:r>
            <a:r>
              <a:rPr lang="en-US" altLang="ja-JP" dirty="0"/>
              <a:t>1976</a:t>
            </a:r>
            <a:r>
              <a:rPr lang="ja-JP" altLang="en-US" dirty="0"/>
              <a:t>年　　　　　　　　　</a:t>
            </a:r>
            <a:r>
              <a:rPr lang="en-US" altLang="ja-JP" dirty="0"/>
              <a:t>40</a:t>
            </a:r>
            <a:r>
              <a:rPr lang="ja-JP" altLang="en-US" dirty="0"/>
              <a:t>億人</a:t>
            </a:r>
          </a:p>
          <a:p>
            <a:r>
              <a:rPr lang="ja-JP" altLang="en-US" dirty="0"/>
              <a:t>　　　　　　　</a:t>
            </a:r>
            <a:r>
              <a:rPr lang="en-US" altLang="ja-JP" dirty="0"/>
              <a:t>1992</a:t>
            </a:r>
            <a:r>
              <a:rPr lang="ja-JP" altLang="en-US" dirty="0"/>
              <a:t>年　　　　　　　　　</a:t>
            </a:r>
            <a:r>
              <a:rPr lang="en-US" altLang="ja-JP" dirty="0"/>
              <a:t>55</a:t>
            </a:r>
            <a:r>
              <a:rPr lang="ja-JP" altLang="en-US" dirty="0" smtClean="0"/>
              <a:t>億人</a:t>
            </a:r>
            <a:endParaRPr lang="en-US" altLang="ja-JP" dirty="0" smtClean="0"/>
          </a:p>
          <a:p>
            <a:r>
              <a:rPr lang="en-US" altLang="ja-JP" dirty="0" smtClean="0"/>
              <a:t>	  2010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		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69</a:t>
            </a:r>
            <a:r>
              <a:rPr lang="ja-JP" altLang="en-US" dirty="0" smtClean="0"/>
              <a:t>億人</a:t>
            </a:r>
            <a:endParaRPr lang="ja-JP" altLang="en-US" dirty="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79388" y="3581400"/>
            <a:ext cx="8424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dirty="0"/>
              <a:t>　　</a:t>
            </a:r>
            <a:r>
              <a:rPr lang="en-US" altLang="ja-JP" dirty="0" smtClean="0"/>
              <a:t>				</a:t>
            </a:r>
            <a:r>
              <a:rPr lang="ja-JP" altLang="en-US" dirty="0"/>
              <a:t>　→　</a:t>
            </a:r>
            <a:r>
              <a:rPr lang="en-US" altLang="ja-JP" dirty="0" smtClean="0"/>
              <a:t>2050</a:t>
            </a:r>
            <a:r>
              <a:rPr lang="ja-JP" altLang="en-US" dirty="0" smtClean="0"/>
              <a:t>年頃約</a:t>
            </a:r>
            <a:r>
              <a:rPr lang="en-US" altLang="ja-JP" dirty="0" smtClean="0"/>
              <a:t>92</a:t>
            </a:r>
            <a:r>
              <a:rPr lang="ja-JP" altLang="en-US" dirty="0" smtClean="0"/>
              <a:t>億人？</a:t>
            </a:r>
            <a:endParaRPr lang="ja-JP" altLang="en-US" dirty="0"/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179388" y="4587850"/>
            <a:ext cx="8424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dirty="0" smtClean="0"/>
              <a:t>1990</a:t>
            </a:r>
            <a:r>
              <a:rPr lang="ja-JP" altLang="en-US" dirty="0"/>
              <a:t>年に人類が使用した一次エネルギー量　　</a:t>
            </a:r>
            <a:r>
              <a:rPr lang="en-US" altLang="ja-JP" dirty="0"/>
              <a:t>9.7×10</a:t>
            </a:r>
            <a:r>
              <a:rPr lang="en-US" altLang="ja-JP" baseline="30000" dirty="0"/>
              <a:t>19</a:t>
            </a:r>
            <a:r>
              <a:rPr lang="en-US" altLang="ja-JP" dirty="0"/>
              <a:t> cal</a:t>
            </a:r>
          </a:p>
          <a:p>
            <a:pPr marL="1439863" indent="-273050"/>
            <a:r>
              <a:rPr lang="ja-JP" altLang="en-US" sz="1400" dirty="0" smtClean="0"/>
              <a:t>広島型</a:t>
            </a:r>
            <a:r>
              <a:rPr lang="ja-JP" altLang="en-US" sz="1400" dirty="0"/>
              <a:t>原爆の発生熱量が約　</a:t>
            </a:r>
            <a:r>
              <a:rPr lang="en-US" altLang="ja-JP" sz="1400" dirty="0"/>
              <a:t>2×10</a:t>
            </a:r>
            <a:r>
              <a:rPr lang="en-US" altLang="ja-JP" sz="1400" baseline="30000" dirty="0"/>
              <a:t>13</a:t>
            </a:r>
            <a:r>
              <a:rPr lang="en-US" altLang="ja-JP" sz="1400" dirty="0"/>
              <a:t> cal</a:t>
            </a:r>
            <a:r>
              <a:rPr lang="ja-JP" altLang="en-US" sz="1400" dirty="0"/>
              <a:t>なので，原爆</a:t>
            </a:r>
            <a:r>
              <a:rPr lang="en-US" altLang="ja-JP" sz="1400" dirty="0"/>
              <a:t>500</a:t>
            </a:r>
            <a:r>
              <a:rPr lang="ja-JP" altLang="en-US" sz="1400" dirty="0" smtClean="0"/>
              <a:t>万発分</a:t>
            </a:r>
            <a:endParaRPr lang="en-US" altLang="ja-JP" sz="1400" dirty="0" smtClean="0"/>
          </a:p>
          <a:p>
            <a:pPr marL="1439863" indent="-273050"/>
            <a:r>
              <a:rPr lang="ja-JP" altLang="en-US" sz="1400" dirty="0" smtClean="0"/>
              <a:t>地球上の植物が固定する太陽エネルギーの量は約</a:t>
            </a:r>
            <a:r>
              <a:rPr lang="en-US" altLang="ja-JP" sz="1400" dirty="0" smtClean="0"/>
              <a:t>68×10</a:t>
            </a:r>
            <a:r>
              <a:rPr lang="en-US" altLang="ja-JP" sz="1400" baseline="30000" dirty="0" smtClean="0"/>
              <a:t>19</a:t>
            </a:r>
            <a:r>
              <a:rPr lang="en-US" altLang="ja-JP" sz="1400" dirty="0" smtClean="0"/>
              <a:t>cal</a:t>
            </a:r>
            <a:r>
              <a:rPr lang="ja-JP" altLang="en-US" sz="1400" dirty="0" smtClean="0"/>
              <a:t>なので、人類が消費したエネルギー量は約</a:t>
            </a:r>
            <a:r>
              <a:rPr lang="en-US" altLang="ja-JP" sz="1400" dirty="0" smtClean="0"/>
              <a:t>7</a:t>
            </a:r>
            <a:r>
              <a:rPr lang="ja-JP" altLang="en-US" sz="1400" dirty="0" smtClean="0"/>
              <a:t>分の</a:t>
            </a:r>
            <a:r>
              <a:rPr lang="en-US" altLang="ja-JP" sz="1400" dirty="0" smtClean="0"/>
              <a:t>1</a:t>
            </a:r>
            <a:r>
              <a:rPr lang="ja-JP" altLang="en-US" sz="1400" dirty="0" err="1" smtClean="0"/>
              <a:t>。</a:t>
            </a:r>
            <a:endParaRPr lang="ja-JP" altLang="en-US" sz="1400" dirty="0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179512" y="5805264"/>
            <a:ext cx="8424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dirty="0" smtClean="0"/>
              <a:t>排出</a:t>
            </a:r>
            <a:r>
              <a:rPr lang="ja-JP" altLang="en-US" dirty="0"/>
              <a:t>した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en-US" dirty="0"/>
              <a:t>量　</a:t>
            </a:r>
            <a:r>
              <a:rPr lang="en-US" altLang="ja-JP" dirty="0"/>
              <a:t>60</a:t>
            </a:r>
            <a:r>
              <a:rPr lang="ja-JP" altLang="en-US" dirty="0"/>
              <a:t>億トン（炭素換算）</a:t>
            </a:r>
          </a:p>
          <a:p>
            <a:r>
              <a:rPr lang="ja-JP" altLang="en-US" dirty="0"/>
              <a:t>　　　　　　　　　　　　　　　　　　　　</a:t>
            </a:r>
            <a:r>
              <a:rPr lang="en-US" altLang="ja-JP" sz="1400" dirty="0"/>
              <a:t>55</a:t>
            </a:r>
            <a:r>
              <a:rPr lang="ja-JP" altLang="en-US" sz="1400" dirty="0"/>
              <a:t>億人の人類一人一人が１トン余りの石炭を使用したのと同程度</a:t>
            </a:r>
          </a:p>
          <a:p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5214942" cy="410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図3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928670"/>
            <a:ext cx="39735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876800" y="762000"/>
          <a:ext cx="426720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Image" r:id="rId3" imgW="5485714" imgH="2907937" progId="">
                  <p:embed/>
                </p:oleObj>
              </mc:Choice>
              <mc:Fallback>
                <p:oleObj name="Image" r:id="rId3" imgW="5485714" imgH="2907937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4267200" cy="226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953000" y="3733800"/>
          <a:ext cx="41910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Image" r:id="rId5" imgW="5625397" imgH="1777778" progId="">
                  <p:embed/>
                </p:oleObj>
              </mc:Choice>
              <mc:Fallback>
                <p:oleObj name="Image" r:id="rId5" imgW="5625397" imgH="1777778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733800"/>
                        <a:ext cx="41910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04800" y="838200"/>
          <a:ext cx="4724400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Image" r:id="rId7" imgW="5574603" imgH="2819048" progId="">
                  <p:embed/>
                </p:oleObj>
              </mc:Choice>
              <mc:Fallback>
                <p:oleObj name="Image" r:id="rId7" imgW="5574603" imgH="2819048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4724400" cy="238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0" y="3224213"/>
          <a:ext cx="4953000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Image" r:id="rId9" imgW="5803175" imgH="3276190" progId="">
                  <p:embed/>
                </p:oleObj>
              </mc:Choice>
              <mc:Fallback>
                <p:oleObj name="Image" r:id="rId9" imgW="5803175" imgH="327619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24213"/>
                        <a:ext cx="4953000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187450" y="1300163"/>
            <a:ext cx="4895850" cy="3429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/>
              <a:t>乾燥化により周囲の人口が河川の周辺に集中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1906588" y="260350"/>
            <a:ext cx="4176712" cy="65722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2400" b="1"/>
              <a:t>古代文明の滅亡のパターン</a:t>
            </a:r>
          </a:p>
          <a:p>
            <a:r>
              <a:rPr lang="en-US" altLang="ja-JP" sz="2400" b="1"/>
              <a:t>(</a:t>
            </a:r>
            <a:r>
              <a:rPr lang="ja-JP" altLang="en-US" sz="2400" b="1"/>
              <a:t>シュメール，クレタ，ギリシャ）</a:t>
            </a:r>
          </a:p>
        </p:txBody>
      </p: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2606675" y="1628775"/>
            <a:ext cx="2057400" cy="695325"/>
            <a:chOff x="1642" y="1026"/>
            <a:chExt cx="1296" cy="438"/>
          </a:xfrm>
        </p:grpSpPr>
        <p:sp>
          <p:nvSpPr>
            <p:cNvPr id="40966" name="AutoShape 6"/>
            <p:cNvSpPr>
              <a:spLocks noChangeArrowheads="1"/>
            </p:cNvSpPr>
            <p:nvPr/>
          </p:nvSpPr>
          <p:spPr bwMode="auto">
            <a:xfrm>
              <a:off x="1642" y="1248"/>
              <a:ext cx="1296" cy="216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ja-JP" altLang="en-US"/>
                <a:t>文明が生まれる</a:t>
              </a:r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2290" y="102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1053" name="Group 93"/>
          <p:cNvGrpSpPr>
            <a:grpSpLocks/>
          </p:cNvGrpSpPr>
          <p:nvPr/>
        </p:nvGrpSpPr>
        <p:grpSpPr bwMode="auto">
          <a:xfrm>
            <a:off x="2949575" y="2349500"/>
            <a:ext cx="1371600" cy="665163"/>
            <a:chOff x="1858" y="1480"/>
            <a:chExt cx="864" cy="419"/>
          </a:xfrm>
        </p:grpSpPr>
        <p:sp>
          <p:nvSpPr>
            <p:cNvPr id="40967" name="AutoShape 7"/>
            <p:cNvSpPr>
              <a:spLocks noChangeArrowheads="1"/>
            </p:cNvSpPr>
            <p:nvPr/>
          </p:nvSpPr>
          <p:spPr bwMode="auto">
            <a:xfrm>
              <a:off x="1858" y="1683"/>
              <a:ext cx="864" cy="216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ja-JP" altLang="en-US"/>
                <a:t>人口増加</a:t>
              </a:r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2290" y="148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1054" name="Group 94"/>
          <p:cNvGrpSpPr>
            <a:grpSpLocks/>
          </p:cNvGrpSpPr>
          <p:nvPr/>
        </p:nvGrpSpPr>
        <p:grpSpPr bwMode="auto">
          <a:xfrm>
            <a:off x="1403350" y="2997200"/>
            <a:ext cx="4464050" cy="703263"/>
            <a:chOff x="884" y="1888"/>
            <a:chExt cx="2812" cy="443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>
              <a:off x="884" y="2115"/>
              <a:ext cx="2812" cy="216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ja-JP" altLang="en-US"/>
                <a:t>森林破壊（農地拡大･建築資材･燃料の炭）</a:t>
              </a:r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>
              <a:off x="2290" y="188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1055" name="Group 95"/>
          <p:cNvGrpSpPr>
            <a:grpSpLocks/>
          </p:cNvGrpSpPr>
          <p:nvPr/>
        </p:nvGrpSpPr>
        <p:grpSpPr bwMode="auto">
          <a:xfrm>
            <a:off x="1584325" y="3716338"/>
            <a:ext cx="4103688" cy="1012825"/>
            <a:chOff x="998" y="2341"/>
            <a:chExt cx="2585" cy="638"/>
          </a:xfrm>
        </p:grpSpPr>
        <p:sp>
          <p:nvSpPr>
            <p:cNvPr id="40969" name="AutoShape 9"/>
            <p:cNvSpPr>
              <a:spLocks noChangeArrowheads="1"/>
            </p:cNvSpPr>
            <p:nvPr/>
          </p:nvSpPr>
          <p:spPr bwMode="auto">
            <a:xfrm>
              <a:off x="998" y="2547"/>
              <a:ext cx="2585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ja-JP" altLang="en-US"/>
                <a:t>気候の乾燥（降水量減少・塩類の蓄積）</a:t>
              </a:r>
            </a:p>
            <a:p>
              <a:r>
                <a:rPr lang="ja-JP" altLang="en-US"/>
                <a:t>土砂流出（潅漑用水や港を埋める）</a:t>
              </a:r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2290" y="234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1056" name="Group 96"/>
          <p:cNvGrpSpPr>
            <a:grpSpLocks/>
          </p:cNvGrpSpPr>
          <p:nvPr/>
        </p:nvGrpSpPr>
        <p:grpSpPr bwMode="auto">
          <a:xfrm>
            <a:off x="1619250" y="4724400"/>
            <a:ext cx="4032250" cy="1033463"/>
            <a:chOff x="1020" y="2976"/>
            <a:chExt cx="2540" cy="651"/>
          </a:xfrm>
        </p:grpSpPr>
        <p:sp>
          <p:nvSpPr>
            <p:cNvPr id="40970" name="AutoShape 10"/>
            <p:cNvSpPr>
              <a:spLocks noChangeArrowheads="1"/>
            </p:cNvSpPr>
            <p:nvPr/>
          </p:nvSpPr>
          <p:spPr bwMode="auto">
            <a:xfrm>
              <a:off x="1020" y="3195"/>
              <a:ext cx="254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ja-JP" altLang="en-US"/>
                <a:t>食料不足</a:t>
              </a:r>
            </a:p>
            <a:p>
              <a:r>
                <a:rPr lang="ja-JP" altLang="en-US"/>
                <a:t>木材資源不足（建築資材・燃料不足）</a:t>
              </a:r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>
              <a:off x="2290" y="297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1057" name="Group 97"/>
          <p:cNvGrpSpPr>
            <a:grpSpLocks/>
          </p:cNvGrpSpPr>
          <p:nvPr/>
        </p:nvGrpSpPr>
        <p:grpSpPr bwMode="auto">
          <a:xfrm>
            <a:off x="2949575" y="5734050"/>
            <a:ext cx="1371600" cy="709613"/>
            <a:chOff x="1858" y="3612"/>
            <a:chExt cx="864" cy="447"/>
          </a:xfrm>
        </p:grpSpPr>
        <p:sp>
          <p:nvSpPr>
            <p:cNvPr id="40971" name="AutoShape 11"/>
            <p:cNvSpPr>
              <a:spLocks noChangeArrowheads="1"/>
            </p:cNvSpPr>
            <p:nvPr/>
          </p:nvSpPr>
          <p:spPr bwMode="auto">
            <a:xfrm>
              <a:off x="1858" y="3843"/>
              <a:ext cx="864" cy="216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ja-JP" altLang="en-US"/>
                <a:t>文明の滅亡</a:t>
              </a:r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2290" y="3612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1051" name="Rectangle 91"/>
          <p:cNvSpPr>
            <a:spLocks noChangeArrowheads="1"/>
          </p:cNvSpPr>
          <p:nvPr/>
        </p:nvSpPr>
        <p:spPr bwMode="auto">
          <a:xfrm>
            <a:off x="6516688" y="3933825"/>
            <a:ext cx="2376487" cy="26543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1400"/>
              <a:t>環境破壊を拡散して文明の</a:t>
            </a:r>
          </a:p>
          <a:p>
            <a:r>
              <a:rPr lang="ja-JP" altLang="en-US" sz="1400"/>
              <a:t>延命を図ったもの</a:t>
            </a:r>
          </a:p>
          <a:p>
            <a:r>
              <a:rPr lang="ja-JP" altLang="en-US" sz="1400"/>
              <a:t>	ローマ文明</a:t>
            </a:r>
          </a:p>
          <a:p>
            <a:endParaRPr lang="ja-JP" altLang="en-US" sz="1400"/>
          </a:p>
          <a:p>
            <a:r>
              <a:rPr lang="ja-JP" altLang="en-US" sz="1400"/>
              <a:t>石像建築により森林が崩壊し</a:t>
            </a:r>
          </a:p>
          <a:p>
            <a:r>
              <a:rPr lang="ja-JP" altLang="en-US" sz="1400"/>
              <a:t>文明が衰退したもの</a:t>
            </a:r>
          </a:p>
          <a:p>
            <a:r>
              <a:rPr lang="ja-JP" altLang="en-US" sz="1400"/>
              <a:t>	イースター文明</a:t>
            </a:r>
          </a:p>
          <a:p>
            <a:endParaRPr lang="ja-JP" altLang="en-US" sz="1400"/>
          </a:p>
          <a:p>
            <a:r>
              <a:rPr lang="ja-JP" altLang="en-US" sz="1400"/>
              <a:t>地球の温暖化により農業が</a:t>
            </a:r>
          </a:p>
          <a:p>
            <a:r>
              <a:rPr lang="ja-JP" altLang="en-US" sz="1400"/>
              <a:t>できなくなったもの</a:t>
            </a:r>
          </a:p>
          <a:p>
            <a:r>
              <a:rPr lang="ja-JP" altLang="en-US" sz="1400"/>
              <a:t>	インダス文明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北部ドイツにおける森林の変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9144000" cy="622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1038" y="193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539750" y="188913"/>
            <a:ext cx="7783513" cy="6192837"/>
            <a:chOff x="0" y="0"/>
            <a:chExt cx="3677" cy="2506"/>
          </a:xfrm>
        </p:grpSpPr>
        <p:grpSp>
          <p:nvGrpSpPr>
            <p:cNvPr id="41988" name="Group 4"/>
            <p:cNvGrpSpPr>
              <a:grpSpLocks/>
            </p:cNvGrpSpPr>
            <p:nvPr/>
          </p:nvGrpSpPr>
          <p:grpSpPr bwMode="auto">
            <a:xfrm>
              <a:off x="0" y="0"/>
              <a:ext cx="1958" cy="288"/>
              <a:chOff x="0" y="0"/>
              <a:chExt cx="1958" cy="288"/>
            </a:xfrm>
          </p:grpSpPr>
          <p:sp>
            <p:nvSpPr>
              <p:cNvPr id="4198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altLang="ja-JP" sz="2400">
                    <a:latin typeface="Times New Roman" pitchFamily="18" charset="0"/>
                  </a:rPr>
                  <a:t>                        </a:t>
                </a:r>
              </a:p>
            </p:txBody>
          </p:sp>
          <p:sp>
            <p:nvSpPr>
              <p:cNvPr id="4199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58" cy="28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1958" y="0"/>
              <a:ext cx="1719" cy="288"/>
              <a:chOff x="1958" y="0"/>
              <a:chExt cx="1719" cy="288"/>
            </a:xfrm>
          </p:grpSpPr>
          <p:sp>
            <p:nvSpPr>
              <p:cNvPr id="41992" name="Rectangle 8"/>
              <p:cNvSpPr>
                <a:spLocks noChangeArrowheads="1"/>
              </p:cNvSpPr>
              <p:nvPr/>
            </p:nvSpPr>
            <p:spPr bwMode="auto">
              <a:xfrm>
                <a:off x="1958" y="0"/>
                <a:ext cx="1719" cy="28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41993" name="Group 9"/>
              <p:cNvGrpSpPr>
                <a:grpSpLocks/>
              </p:cNvGrpSpPr>
              <p:nvPr/>
            </p:nvGrpSpPr>
            <p:grpSpPr bwMode="auto">
              <a:xfrm>
                <a:off x="1958" y="0"/>
                <a:ext cx="1719" cy="288"/>
                <a:chOff x="1958" y="0"/>
                <a:chExt cx="1719" cy="288"/>
              </a:xfrm>
            </p:grpSpPr>
            <p:sp>
              <p:nvSpPr>
                <p:cNvPr id="41994" name="Rectangle 10"/>
                <p:cNvSpPr>
                  <a:spLocks noChangeArrowheads="1"/>
                </p:cNvSpPr>
                <p:nvPr/>
              </p:nvSpPr>
              <p:spPr bwMode="auto">
                <a:xfrm>
                  <a:off x="1958" y="0"/>
                  <a:ext cx="1719" cy="28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n-US" altLang="ja-JP" sz="2400" b="1">
                      <a:solidFill>
                        <a:srgbClr val="336600"/>
                      </a:solidFill>
                      <a:latin typeface="Times New Roman" pitchFamily="18" charset="0"/>
                    </a:rPr>
                    <a:t>F</a:t>
                  </a:r>
                  <a:r>
                    <a:rPr lang="en-US" altLang="ja-JP" sz="600" b="1">
                      <a:solidFill>
                        <a:srgbClr val="336600"/>
                      </a:solidFill>
                      <a:latin typeface="Times New Roman" pitchFamily="18" charset="0"/>
                    </a:rPr>
                    <a:t>RONTIER</a:t>
                  </a:r>
                  <a:r>
                    <a:rPr lang="en-US" altLang="ja-JP" sz="800" b="1">
                      <a:solidFill>
                        <a:srgbClr val="336600"/>
                      </a:solidFill>
                      <a:latin typeface="Times New Roman" pitchFamily="18" charset="0"/>
                    </a:rPr>
                    <a:t> F</a:t>
                  </a:r>
                  <a:r>
                    <a:rPr lang="en-US" altLang="ja-JP" sz="600" b="1">
                      <a:solidFill>
                        <a:srgbClr val="336600"/>
                      </a:solidFill>
                      <a:latin typeface="Times New Roman" pitchFamily="18" charset="0"/>
                    </a:rPr>
                    <a:t>ORESTS OF THE</a:t>
                  </a:r>
                  <a:r>
                    <a:rPr lang="en-US" altLang="ja-JP" sz="800" b="1">
                      <a:solidFill>
                        <a:srgbClr val="336600"/>
                      </a:solidFill>
                      <a:latin typeface="Times New Roman" pitchFamily="18" charset="0"/>
                    </a:rPr>
                    <a:t> W</a:t>
                  </a:r>
                  <a:r>
                    <a:rPr lang="en-US" altLang="ja-JP" sz="600" b="1">
                      <a:solidFill>
                        <a:srgbClr val="336600"/>
                      </a:solidFill>
                      <a:latin typeface="Times New Roman" pitchFamily="18" charset="0"/>
                    </a:rPr>
                    <a:t>ORLD</a:t>
                  </a:r>
                  <a:endParaRPr lang="en-US" altLang="ja-JP" sz="2400">
                    <a:latin typeface="Times New Roman" pitchFamily="18" charset="0"/>
                  </a:endParaRPr>
                </a:p>
              </p:txBody>
            </p:sp>
            <p:sp>
              <p:nvSpPr>
                <p:cNvPr id="41995" name="Rectangle 11"/>
                <p:cNvSpPr>
                  <a:spLocks noChangeArrowheads="1"/>
                </p:cNvSpPr>
                <p:nvPr/>
              </p:nvSpPr>
              <p:spPr bwMode="auto">
                <a:xfrm>
                  <a:off x="1958" y="0"/>
                  <a:ext cx="1719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41996" name="Group 12"/>
            <p:cNvGrpSpPr>
              <a:grpSpLocks/>
            </p:cNvGrpSpPr>
            <p:nvPr/>
          </p:nvGrpSpPr>
          <p:grpSpPr bwMode="auto">
            <a:xfrm>
              <a:off x="0" y="288"/>
              <a:ext cx="3677" cy="1642"/>
              <a:chOff x="0" y="288"/>
              <a:chExt cx="3677" cy="1642"/>
            </a:xfrm>
          </p:grpSpPr>
          <p:sp>
            <p:nvSpPr>
              <p:cNvPr id="41997" name="Rectangle 13"/>
              <p:cNvSpPr>
                <a:spLocks noChangeArrowheads="1"/>
              </p:cNvSpPr>
              <p:nvPr/>
            </p:nvSpPr>
            <p:spPr bwMode="auto">
              <a:xfrm>
                <a:off x="0" y="288"/>
                <a:ext cx="3677" cy="1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altLang="ja-JP" sz="800">
                    <a:latin typeface="Times New Roman" pitchFamily="18" charset="0"/>
                  </a:rPr>
                  <a:t>  </a:t>
                </a:r>
                <a:r>
                  <a:rPr lang="en-US" altLang="ja-JP" sz="16500">
                    <a:latin typeface="Times New Roman" pitchFamily="18" charset="0"/>
                  </a:rPr>
                  <a:t> </a:t>
                </a:r>
                <a:r>
                  <a:rPr lang="en-US" altLang="ja-JP" sz="800">
                    <a:latin typeface="Times New Roman" pitchFamily="18" charset="0"/>
                  </a:rPr>
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</a:r>
                <a:endParaRPr lang="en-US" altLang="ja-JP" sz="2400">
                  <a:latin typeface="Times New Roman" pitchFamily="18" charset="0"/>
                </a:endParaRPr>
              </a:p>
            </p:txBody>
          </p:sp>
          <p:sp>
            <p:nvSpPr>
              <p:cNvPr id="41998" name="Rectangle 14"/>
              <p:cNvSpPr>
                <a:spLocks noChangeArrowheads="1"/>
              </p:cNvSpPr>
              <p:nvPr/>
            </p:nvSpPr>
            <p:spPr bwMode="auto">
              <a:xfrm>
                <a:off x="0" y="288"/>
                <a:ext cx="3677" cy="16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1999" name="Group 15"/>
            <p:cNvGrpSpPr>
              <a:grpSpLocks/>
            </p:cNvGrpSpPr>
            <p:nvPr/>
          </p:nvGrpSpPr>
          <p:grpSpPr bwMode="auto">
            <a:xfrm>
              <a:off x="0" y="1930"/>
              <a:ext cx="3677" cy="576"/>
              <a:chOff x="0" y="1930"/>
              <a:chExt cx="3677" cy="576"/>
            </a:xfrm>
          </p:grpSpPr>
          <p:sp>
            <p:nvSpPr>
              <p:cNvPr id="42000" name="Rectangle 16"/>
              <p:cNvSpPr>
                <a:spLocks noChangeArrowheads="1"/>
              </p:cNvSpPr>
              <p:nvPr/>
            </p:nvSpPr>
            <p:spPr bwMode="auto">
              <a:xfrm>
                <a:off x="0" y="1930"/>
                <a:ext cx="3677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ja-JP" sz="2400">
                    <a:latin typeface="Times New Roman" pitchFamily="18" charset="0"/>
                  </a:rPr>
                  <a:t>  </a:t>
                </a:r>
                <a:r>
                  <a:rPr lang="en-US" altLang="ja-JP" sz="2100">
                    <a:latin typeface="Times New Roman" pitchFamily="18" charset="0"/>
                  </a:rPr>
                  <a:t> </a:t>
                </a:r>
                <a:r>
                  <a:rPr lang="en-US" altLang="ja-JP" sz="2400">
                    <a:latin typeface="Times New Roman" pitchFamily="18" charset="0"/>
                  </a:rPr>
                  <a:t>                                          </a:t>
                </a:r>
              </a:p>
              <a:p>
                <a:pPr algn="ctr" eaLnBrk="0" hangingPunct="0"/>
                <a:endParaRPr lang="en-US" altLang="ja-JP" sz="1200">
                  <a:latin typeface="Times New Roman" pitchFamily="18" charset="0"/>
                </a:endParaRPr>
              </a:p>
              <a:p>
                <a:pPr algn="ctr" eaLnBrk="0" hangingPunct="0"/>
                <a:endParaRPr lang="en-US" altLang="ja-JP" sz="2400">
                  <a:latin typeface="Times New Roman" pitchFamily="18" charset="0"/>
                </a:endParaRPr>
              </a:p>
            </p:txBody>
          </p:sp>
          <p:sp>
            <p:nvSpPr>
              <p:cNvPr id="42001" name="Rectangle 17"/>
              <p:cNvSpPr>
                <a:spLocks noChangeArrowheads="1"/>
              </p:cNvSpPr>
              <p:nvPr/>
            </p:nvSpPr>
            <p:spPr bwMode="auto">
              <a:xfrm>
                <a:off x="0" y="1930"/>
                <a:ext cx="367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pic>
        <p:nvPicPr>
          <p:cNvPr id="42002" name="Picture 18" descr="m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57175"/>
            <a:ext cx="2663825" cy="579438"/>
          </a:xfrm>
          <a:prstGeom prst="rect">
            <a:avLst/>
          </a:prstGeom>
          <a:noFill/>
        </p:spPr>
      </p:pic>
      <p:pic>
        <p:nvPicPr>
          <p:cNvPr id="42003" name="Picture 19" descr="ffores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052513"/>
            <a:ext cx="7200900" cy="3889375"/>
          </a:xfrm>
          <a:prstGeom prst="rect">
            <a:avLst/>
          </a:prstGeom>
          <a:noFill/>
        </p:spPr>
      </p:pic>
      <p:pic>
        <p:nvPicPr>
          <p:cNvPr id="42004" name="Picture 20" descr="key-glb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084763"/>
            <a:ext cx="7416800" cy="1081087"/>
          </a:xfrm>
          <a:prstGeom prst="rect">
            <a:avLst/>
          </a:prstGeom>
          <a:noFill/>
        </p:spPr>
      </p:pic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205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2844800" y="6457950"/>
            <a:ext cx="55292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 New Roman" pitchFamily="18" charset="0"/>
              </a:rPr>
              <a:t>Copyright © 1987 World Resources Institute.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1038" y="193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585788" y="188913"/>
            <a:ext cx="7783512" cy="6408737"/>
            <a:chOff x="0" y="0"/>
            <a:chExt cx="3677" cy="2506"/>
          </a:xfrm>
        </p:grpSpPr>
        <p:grpSp>
          <p:nvGrpSpPr>
            <p:cNvPr id="39940" name="Group 4"/>
            <p:cNvGrpSpPr>
              <a:grpSpLocks/>
            </p:cNvGrpSpPr>
            <p:nvPr/>
          </p:nvGrpSpPr>
          <p:grpSpPr bwMode="auto">
            <a:xfrm>
              <a:off x="0" y="0"/>
              <a:ext cx="1958" cy="288"/>
              <a:chOff x="0" y="0"/>
              <a:chExt cx="1958" cy="288"/>
            </a:xfrm>
          </p:grpSpPr>
          <p:sp>
            <p:nvSpPr>
              <p:cNvPr id="3994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altLang="ja-JP" sz="2400">
                    <a:latin typeface="Times New Roman" pitchFamily="18" charset="0"/>
                  </a:rPr>
                  <a:t>                        </a:t>
                </a:r>
              </a:p>
            </p:txBody>
          </p:sp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58" cy="28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1958" y="0"/>
              <a:ext cx="1719" cy="288"/>
              <a:chOff x="1958" y="0"/>
              <a:chExt cx="1719" cy="288"/>
            </a:xfrm>
          </p:grpSpPr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1958" y="0"/>
                <a:ext cx="1719" cy="28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39945" name="Group 9"/>
              <p:cNvGrpSpPr>
                <a:grpSpLocks/>
              </p:cNvGrpSpPr>
              <p:nvPr/>
            </p:nvGrpSpPr>
            <p:grpSpPr bwMode="auto">
              <a:xfrm>
                <a:off x="1958" y="0"/>
                <a:ext cx="1719" cy="288"/>
                <a:chOff x="1958" y="0"/>
                <a:chExt cx="1719" cy="288"/>
              </a:xfrm>
            </p:grpSpPr>
            <p:sp>
              <p:nvSpPr>
                <p:cNvPr id="39946" name="Rectangle 10"/>
                <p:cNvSpPr>
                  <a:spLocks noChangeArrowheads="1"/>
                </p:cNvSpPr>
                <p:nvPr/>
              </p:nvSpPr>
              <p:spPr bwMode="auto">
                <a:xfrm>
                  <a:off x="1958" y="0"/>
                  <a:ext cx="1719" cy="28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n-US" altLang="ja-JP" sz="2400" b="1">
                      <a:solidFill>
                        <a:srgbClr val="336600"/>
                      </a:solidFill>
                      <a:latin typeface="Times New Roman" pitchFamily="18" charset="0"/>
                    </a:rPr>
                    <a:t>F</a:t>
                  </a:r>
                  <a:r>
                    <a:rPr lang="en-US" altLang="ja-JP" sz="600" b="1">
                      <a:solidFill>
                        <a:srgbClr val="336600"/>
                      </a:solidFill>
                      <a:latin typeface="Times New Roman" pitchFamily="18" charset="0"/>
                    </a:rPr>
                    <a:t>RONTIER</a:t>
                  </a:r>
                  <a:r>
                    <a:rPr lang="en-US" altLang="ja-JP" sz="800" b="1">
                      <a:solidFill>
                        <a:srgbClr val="336600"/>
                      </a:solidFill>
                      <a:latin typeface="Times New Roman" pitchFamily="18" charset="0"/>
                    </a:rPr>
                    <a:t> F</a:t>
                  </a:r>
                  <a:r>
                    <a:rPr lang="en-US" altLang="ja-JP" sz="600" b="1">
                      <a:solidFill>
                        <a:srgbClr val="336600"/>
                      </a:solidFill>
                      <a:latin typeface="Times New Roman" pitchFamily="18" charset="0"/>
                    </a:rPr>
                    <a:t>ORESTS OF THE</a:t>
                  </a:r>
                  <a:r>
                    <a:rPr lang="en-US" altLang="ja-JP" sz="800" b="1">
                      <a:solidFill>
                        <a:srgbClr val="336600"/>
                      </a:solidFill>
                      <a:latin typeface="Times New Roman" pitchFamily="18" charset="0"/>
                    </a:rPr>
                    <a:t> W</a:t>
                  </a:r>
                  <a:r>
                    <a:rPr lang="en-US" altLang="ja-JP" sz="600" b="1">
                      <a:solidFill>
                        <a:srgbClr val="336600"/>
                      </a:solidFill>
                      <a:latin typeface="Times New Roman" pitchFamily="18" charset="0"/>
                    </a:rPr>
                    <a:t>ORLD</a:t>
                  </a:r>
                  <a:endParaRPr lang="en-US" altLang="ja-JP" sz="2400">
                    <a:latin typeface="Times New Roman" pitchFamily="18" charset="0"/>
                  </a:endParaRPr>
                </a:p>
              </p:txBody>
            </p:sp>
            <p:sp>
              <p:nvSpPr>
                <p:cNvPr id="39947" name="Rectangle 11"/>
                <p:cNvSpPr>
                  <a:spLocks noChangeArrowheads="1"/>
                </p:cNvSpPr>
                <p:nvPr/>
              </p:nvSpPr>
              <p:spPr bwMode="auto">
                <a:xfrm>
                  <a:off x="1958" y="0"/>
                  <a:ext cx="1719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9948" name="Group 12"/>
            <p:cNvGrpSpPr>
              <a:grpSpLocks/>
            </p:cNvGrpSpPr>
            <p:nvPr/>
          </p:nvGrpSpPr>
          <p:grpSpPr bwMode="auto">
            <a:xfrm>
              <a:off x="0" y="288"/>
              <a:ext cx="3677" cy="1642"/>
              <a:chOff x="0" y="288"/>
              <a:chExt cx="3677" cy="1642"/>
            </a:xfrm>
          </p:grpSpPr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0" y="288"/>
                <a:ext cx="3677" cy="1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altLang="ja-JP" sz="800">
                    <a:latin typeface="Times New Roman" pitchFamily="18" charset="0"/>
                  </a:rPr>
                  <a:t>  </a:t>
                </a:r>
                <a:r>
                  <a:rPr lang="en-US" altLang="ja-JP" sz="16500">
                    <a:latin typeface="Times New Roman" pitchFamily="18" charset="0"/>
                  </a:rPr>
                  <a:t> </a:t>
                </a:r>
                <a:r>
                  <a:rPr lang="en-US" altLang="ja-JP" sz="800">
                    <a:latin typeface="Times New Roman" pitchFamily="18" charset="0"/>
                  </a:rPr>
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</a:r>
                <a:endParaRPr lang="en-US" altLang="ja-JP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0" y="288"/>
                <a:ext cx="3677" cy="16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9951" name="Group 15"/>
            <p:cNvGrpSpPr>
              <a:grpSpLocks/>
            </p:cNvGrpSpPr>
            <p:nvPr/>
          </p:nvGrpSpPr>
          <p:grpSpPr bwMode="auto">
            <a:xfrm>
              <a:off x="0" y="1930"/>
              <a:ext cx="3677" cy="576"/>
              <a:chOff x="0" y="1930"/>
              <a:chExt cx="3677" cy="576"/>
            </a:xfrm>
          </p:grpSpPr>
          <p:sp>
            <p:nvSpPr>
              <p:cNvPr id="39952" name="Rectangle 16"/>
              <p:cNvSpPr>
                <a:spLocks noChangeArrowheads="1"/>
              </p:cNvSpPr>
              <p:nvPr/>
            </p:nvSpPr>
            <p:spPr bwMode="auto">
              <a:xfrm>
                <a:off x="0" y="1930"/>
                <a:ext cx="3677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ja-JP" sz="2400">
                    <a:latin typeface="Times New Roman" pitchFamily="18" charset="0"/>
                  </a:rPr>
                  <a:t>  </a:t>
                </a:r>
                <a:r>
                  <a:rPr lang="en-US" altLang="ja-JP" sz="2100">
                    <a:latin typeface="Times New Roman" pitchFamily="18" charset="0"/>
                  </a:rPr>
                  <a:t> </a:t>
                </a:r>
                <a:r>
                  <a:rPr lang="en-US" altLang="ja-JP" sz="2400">
                    <a:latin typeface="Times New Roman" pitchFamily="18" charset="0"/>
                  </a:rPr>
                  <a:t>                                          </a:t>
                </a:r>
              </a:p>
              <a:p>
                <a:pPr algn="ctr" eaLnBrk="0" hangingPunct="0"/>
                <a:endParaRPr lang="en-US" altLang="ja-JP" sz="1200">
                  <a:latin typeface="Times New Roman" pitchFamily="18" charset="0"/>
                </a:endParaRPr>
              </a:p>
              <a:p>
                <a:pPr algn="ctr" eaLnBrk="0" hangingPunct="0"/>
                <a:endParaRPr lang="en-US" altLang="ja-JP" sz="2400">
                  <a:latin typeface="Times New Roman" pitchFamily="18" charset="0"/>
                </a:endParaRPr>
              </a:p>
            </p:txBody>
          </p:sp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0" y="1930"/>
                <a:ext cx="367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pic>
        <p:nvPicPr>
          <p:cNvPr id="39954" name="Picture 18" descr="m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2951162" cy="482600"/>
          </a:xfrm>
          <a:prstGeom prst="rect">
            <a:avLst/>
          </a:prstGeom>
          <a:noFill/>
        </p:spPr>
      </p:pic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205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39965" name="Picture 29" descr="Map of A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7632700" cy="4103688"/>
          </a:xfrm>
          <a:prstGeom prst="rect">
            <a:avLst/>
          </a:prstGeom>
          <a:noFill/>
        </p:spPr>
      </p:pic>
      <p:pic>
        <p:nvPicPr>
          <p:cNvPr id="39966" name="Picture 30" descr="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300663"/>
            <a:ext cx="7488238" cy="1023937"/>
          </a:xfrm>
          <a:prstGeom prst="rect">
            <a:avLst/>
          </a:prstGeom>
          <a:noFill/>
        </p:spPr>
      </p:pic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2843213" y="6583363"/>
            <a:ext cx="414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 New Roman" pitchFamily="18" charset="0"/>
              </a:rPr>
              <a:t>Copyright © 1987 World Resources Institute.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232</Words>
  <Application>Microsoft Office PowerPoint</Application>
  <PresentationFormat>画面に合わせる (4:3)</PresentationFormat>
  <Paragraphs>76</Paragraphs>
  <Slides>18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ＭＳ Ｐゴシック</vt:lpstr>
      <vt:lpstr>ＭＳ Ｐ明朝</vt:lpstr>
      <vt:lpstr>Arial</vt:lpstr>
      <vt:lpstr>Times New Roman</vt:lpstr>
      <vt:lpstr>標準デザイン</vt:lpstr>
      <vt:lpstr>Image</vt:lpstr>
      <vt:lpstr>３．人による自然の利用（世界）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Ryukoku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森林と人の関わり （歴史と現状）</dc:title>
  <dc:creator>MIYAURA Tomiyasu</dc:creator>
  <cp:lastModifiedBy>Microsoft アカウント</cp:lastModifiedBy>
  <cp:revision>87</cp:revision>
  <dcterms:created xsi:type="dcterms:W3CDTF">2003-05-02T05:16:13Z</dcterms:created>
  <dcterms:modified xsi:type="dcterms:W3CDTF">2015-05-22T03:56:17Z</dcterms:modified>
</cp:coreProperties>
</file>