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435" r:id="rId2"/>
    <p:sldId id="483" r:id="rId3"/>
    <p:sldId id="546" r:id="rId4"/>
    <p:sldId id="485" r:id="rId5"/>
    <p:sldId id="486" r:id="rId6"/>
    <p:sldId id="487" r:id="rId7"/>
    <p:sldId id="488" r:id="rId8"/>
    <p:sldId id="489" r:id="rId9"/>
    <p:sldId id="490" r:id="rId10"/>
    <p:sldId id="547" r:id="rId11"/>
    <p:sldId id="492" r:id="rId12"/>
    <p:sldId id="493" r:id="rId13"/>
    <p:sldId id="494" r:id="rId14"/>
    <p:sldId id="495" r:id="rId15"/>
    <p:sldId id="496" r:id="rId16"/>
    <p:sldId id="497" r:id="rId17"/>
    <p:sldId id="498" r:id="rId18"/>
    <p:sldId id="499" r:id="rId19"/>
    <p:sldId id="500" r:id="rId20"/>
    <p:sldId id="501" r:id="rId21"/>
    <p:sldId id="548" r:id="rId22"/>
    <p:sldId id="503" r:id="rId23"/>
    <p:sldId id="436" r:id="rId24"/>
    <p:sldId id="437" r:id="rId25"/>
    <p:sldId id="438" r:id="rId26"/>
    <p:sldId id="439" r:id="rId27"/>
    <p:sldId id="440" r:id="rId28"/>
    <p:sldId id="441" r:id="rId29"/>
    <p:sldId id="442" r:id="rId30"/>
    <p:sldId id="443" r:id="rId31"/>
    <p:sldId id="444" r:id="rId32"/>
    <p:sldId id="504" r:id="rId33"/>
    <p:sldId id="505" r:id="rId34"/>
    <p:sldId id="506" r:id="rId35"/>
    <p:sldId id="507" r:id="rId36"/>
    <p:sldId id="508" r:id="rId37"/>
    <p:sldId id="509" r:id="rId38"/>
    <p:sldId id="510" r:id="rId39"/>
    <p:sldId id="511" r:id="rId40"/>
    <p:sldId id="512" r:id="rId41"/>
    <p:sldId id="513" r:id="rId42"/>
    <p:sldId id="542" r:id="rId43"/>
    <p:sldId id="543" r:id="rId44"/>
    <p:sldId id="514" r:id="rId45"/>
    <p:sldId id="515" r:id="rId46"/>
    <p:sldId id="544" r:id="rId47"/>
    <p:sldId id="517" r:id="rId48"/>
    <p:sldId id="454" r:id="rId49"/>
    <p:sldId id="455" r:id="rId50"/>
    <p:sldId id="460" r:id="rId51"/>
    <p:sldId id="518" r:id="rId52"/>
    <p:sldId id="519" r:id="rId53"/>
    <p:sldId id="520" r:id="rId54"/>
    <p:sldId id="521" r:id="rId55"/>
    <p:sldId id="525" r:id="rId56"/>
    <p:sldId id="526" r:id="rId57"/>
    <p:sldId id="473" r:id="rId58"/>
    <p:sldId id="528" r:id="rId59"/>
    <p:sldId id="529" r:id="rId60"/>
    <p:sldId id="530" r:id="rId61"/>
    <p:sldId id="531" r:id="rId62"/>
    <p:sldId id="532" r:id="rId63"/>
    <p:sldId id="533" r:id="rId64"/>
    <p:sldId id="534" r:id="rId65"/>
    <p:sldId id="535" r:id="rId66"/>
    <p:sldId id="536" r:id="rId67"/>
    <p:sldId id="468" r:id="rId68"/>
    <p:sldId id="537" r:id="rId69"/>
    <p:sldId id="538" r:id="rId70"/>
    <p:sldId id="539" r:id="rId71"/>
    <p:sldId id="470" r:id="rId72"/>
    <p:sldId id="540" r:id="rId73"/>
    <p:sldId id="545" r:id="rId74"/>
    <p:sldId id="541" r:id="rId75"/>
    <p:sldId id="471" r:id="rId76"/>
  </p:sldIdLst>
  <p:sldSz cx="9144000" cy="6858000" type="screen4x3"/>
  <p:notesSz cx="9869488" cy="673576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CC99FF"/>
    <a:srgbClr val="66FFFF"/>
    <a:srgbClr val="FF3300"/>
    <a:srgbClr val="993300"/>
    <a:srgbClr val="99FF66"/>
    <a:srgbClr val="CC3300"/>
    <a:srgbClr val="FF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86" autoAdjust="0"/>
    <p:restoredTop sz="87923" autoAdjust="0"/>
  </p:normalViewPr>
  <p:slideViewPr>
    <p:cSldViewPr>
      <p:cViewPr>
        <p:scale>
          <a:sx n="91" d="100"/>
          <a:sy n="91" d="100"/>
        </p:scale>
        <p:origin x="-516" y="-390"/>
      </p:cViewPr>
      <p:guideLst>
        <p:guide orient="horz" pos="2160"/>
        <p:guide pos="2880"/>
      </p:guideLst>
    </p:cSldViewPr>
  </p:slideViewPr>
  <p:outlineViewPr>
    <p:cViewPr>
      <p:scale>
        <a:sx n="66" d="100"/>
        <a:sy n="66" d="100"/>
      </p:scale>
      <p:origin x="0" y="16284"/>
    </p:cViewPr>
  </p:outlineViewPr>
  <p:notesTextViewPr>
    <p:cViewPr>
      <p:scale>
        <a:sx n="100" d="100"/>
        <a:sy n="100" d="100"/>
      </p:scale>
      <p:origin x="0" y="0"/>
    </p:cViewPr>
  </p:notesTextViewPr>
  <p:sorterViewPr>
    <p:cViewPr>
      <p:scale>
        <a:sx n="90" d="100"/>
        <a:sy n="9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276778" cy="336788"/>
          </a:xfrm>
          <a:prstGeom prst="rect">
            <a:avLst/>
          </a:prstGeom>
        </p:spPr>
        <p:txBody>
          <a:bodyPr vert="horz" lIns="90782" tIns="45391" rIns="90782" bIns="45391"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90427" y="0"/>
            <a:ext cx="4276778" cy="336788"/>
          </a:xfrm>
          <a:prstGeom prst="rect">
            <a:avLst/>
          </a:prstGeom>
        </p:spPr>
        <p:txBody>
          <a:bodyPr vert="horz" lIns="90782" tIns="45391" rIns="90782" bIns="45391" rtlCol="0"/>
          <a:lstStyle>
            <a:lvl1pPr algn="r">
              <a:defRPr sz="1200"/>
            </a:lvl1pPr>
          </a:lstStyle>
          <a:p>
            <a:r>
              <a:rPr kumimoji="1" lang="en-US" altLang="ja-JP" smtClean="0"/>
              <a:t>2005/5/25</a:t>
            </a:r>
            <a:endParaRPr kumimoji="1" lang="ja-JP" altLang="en-US"/>
          </a:p>
        </p:txBody>
      </p:sp>
      <p:sp>
        <p:nvSpPr>
          <p:cNvPr id="4" name="フッター プレースホルダ 3"/>
          <p:cNvSpPr>
            <a:spLocks noGrp="1"/>
          </p:cNvSpPr>
          <p:nvPr>
            <p:ph type="ftr" sz="quarter" idx="2"/>
          </p:nvPr>
        </p:nvSpPr>
        <p:spPr>
          <a:xfrm>
            <a:off x="0" y="6397807"/>
            <a:ext cx="4276778" cy="336788"/>
          </a:xfrm>
          <a:prstGeom prst="rect">
            <a:avLst/>
          </a:prstGeom>
        </p:spPr>
        <p:txBody>
          <a:bodyPr vert="horz" lIns="90782" tIns="45391" rIns="90782" bIns="45391"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5590427" y="6397807"/>
            <a:ext cx="4276778" cy="336788"/>
          </a:xfrm>
          <a:prstGeom prst="rect">
            <a:avLst/>
          </a:prstGeom>
        </p:spPr>
        <p:txBody>
          <a:bodyPr vert="horz" lIns="90782" tIns="45391" rIns="90782" bIns="45391" rtlCol="0" anchor="b"/>
          <a:lstStyle>
            <a:lvl1pPr algn="r">
              <a:defRPr sz="1200"/>
            </a:lvl1pPr>
          </a:lstStyle>
          <a:p>
            <a:fld id="{562968FB-092A-43F6-B229-20775D19A489}" type="slidenum">
              <a:rPr kumimoji="1" lang="ja-JP" altLang="en-US" smtClean="0"/>
              <a:pPr/>
              <a:t>&lt;#&gt;</a:t>
            </a:fld>
            <a:endParaRPr kumimoji="1" lang="ja-JP" altLang="en-US"/>
          </a:p>
        </p:txBody>
      </p:sp>
    </p:spTree>
    <p:extLst>
      <p:ext uri="{BB962C8B-B14F-4D97-AF65-F5344CB8AC3E}">
        <p14:creationId xmlns="" xmlns:p14="http://schemas.microsoft.com/office/powerpoint/2010/main" val="336144099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4276778" cy="336788"/>
          </a:xfrm>
          <a:prstGeom prst="rect">
            <a:avLst/>
          </a:prstGeom>
          <a:noFill/>
          <a:ln w="9525">
            <a:noFill/>
            <a:miter lim="800000"/>
            <a:headEnd/>
            <a:tailEnd/>
          </a:ln>
          <a:effectLst/>
        </p:spPr>
        <p:txBody>
          <a:bodyPr vert="horz" wrap="square" lIns="90782" tIns="45391" rIns="90782" bIns="45391" numCol="1" anchor="t" anchorCtr="0" compatLnSpc="1">
            <a:prstTxWarp prst="textNoShape">
              <a:avLst/>
            </a:prstTxWarp>
          </a:bodyPr>
          <a:lstStyle>
            <a:lvl1pPr>
              <a:defRPr sz="1200"/>
            </a:lvl1pPr>
          </a:lstStyle>
          <a:p>
            <a:endParaRPr lang="en-US" altLang="ja-JP"/>
          </a:p>
        </p:txBody>
      </p:sp>
      <p:sp>
        <p:nvSpPr>
          <p:cNvPr id="31747" name="Rectangle 3"/>
          <p:cNvSpPr>
            <a:spLocks noGrp="1" noChangeArrowheads="1"/>
          </p:cNvSpPr>
          <p:nvPr>
            <p:ph type="dt" idx="1"/>
          </p:nvPr>
        </p:nvSpPr>
        <p:spPr bwMode="auto">
          <a:xfrm>
            <a:off x="5590427" y="0"/>
            <a:ext cx="4276778" cy="336788"/>
          </a:xfrm>
          <a:prstGeom prst="rect">
            <a:avLst/>
          </a:prstGeom>
          <a:noFill/>
          <a:ln w="9525">
            <a:noFill/>
            <a:miter lim="800000"/>
            <a:headEnd/>
            <a:tailEnd/>
          </a:ln>
          <a:effectLst/>
        </p:spPr>
        <p:txBody>
          <a:bodyPr vert="horz" wrap="square" lIns="90782" tIns="45391" rIns="90782" bIns="45391" numCol="1" anchor="t" anchorCtr="0" compatLnSpc="1">
            <a:prstTxWarp prst="textNoShape">
              <a:avLst/>
            </a:prstTxWarp>
          </a:bodyPr>
          <a:lstStyle>
            <a:lvl1pPr algn="r">
              <a:defRPr sz="1200"/>
            </a:lvl1pPr>
          </a:lstStyle>
          <a:p>
            <a:r>
              <a:rPr lang="en-US" altLang="ja-JP" smtClean="0"/>
              <a:t>2005/5/25</a:t>
            </a:r>
            <a:endParaRPr lang="en-US" altLang="ja-JP"/>
          </a:p>
        </p:txBody>
      </p:sp>
      <p:sp>
        <p:nvSpPr>
          <p:cNvPr id="31748" name="Rectangle 4"/>
          <p:cNvSpPr>
            <a:spLocks noGrp="1" noRot="1" noChangeAspect="1" noChangeArrowheads="1" noTextEdit="1"/>
          </p:cNvSpPr>
          <p:nvPr>
            <p:ph type="sldImg" idx="2"/>
          </p:nvPr>
        </p:nvSpPr>
        <p:spPr bwMode="auto">
          <a:xfrm>
            <a:off x="3251200" y="504825"/>
            <a:ext cx="3367088" cy="2525713"/>
          </a:xfrm>
          <a:prstGeom prst="rect">
            <a:avLst/>
          </a:prstGeom>
          <a:noFill/>
          <a:ln w="9525">
            <a:solidFill>
              <a:srgbClr val="000000"/>
            </a:solidFill>
            <a:miter lim="800000"/>
            <a:headEnd/>
            <a:tailEnd/>
          </a:ln>
          <a:effectLst/>
        </p:spPr>
      </p:sp>
      <p:sp>
        <p:nvSpPr>
          <p:cNvPr id="31749" name="Rectangle 5"/>
          <p:cNvSpPr>
            <a:spLocks noGrp="1" noChangeArrowheads="1"/>
          </p:cNvSpPr>
          <p:nvPr>
            <p:ph type="body" sz="quarter" idx="3"/>
          </p:nvPr>
        </p:nvSpPr>
        <p:spPr bwMode="auto">
          <a:xfrm>
            <a:off x="986949" y="3199488"/>
            <a:ext cx="7895590" cy="3031094"/>
          </a:xfrm>
          <a:prstGeom prst="rect">
            <a:avLst/>
          </a:prstGeom>
          <a:noFill/>
          <a:ln w="9525">
            <a:noFill/>
            <a:miter lim="800000"/>
            <a:headEnd/>
            <a:tailEnd/>
          </a:ln>
          <a:effectLst/>
        </p:spPr>
        <p:txBody>
          <a:bodyPr vert="horz" wrap="square" lIns="90782" tIns="45391" rIns="90782" bIns="45391"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1750" name="Rectangle 6"/>
          <p:cNvSpPr>
            <a:spLocks noGrp="1" noChangeArrowheads="1"/>
          </p:cNvSpPr>
          <p:nvPr>
            <p:ph type="ftr" sz="quarter" idx="4"/>
          </p:nvPr>
        </p:nvSpPr>
        <p:spPr bwMode="auto">
          <a:xfrm>
            <a:off x="0" y="6397807"/>
            <a:ext cx="4276778" cy="336788"/>
          </a:xfrm>
          <a:prstGeom prst="rect">
            <a:avLst/>
          </a:prstGeom>
          <a:noFill/>
          <a:ln w="9525">
            <a:noFill/>
            <a:miter lim="800000"/>
            <a:headEnd/>
            <a:tailEnd/>
          </a:ln>
          <a:effectLst/>
        </p:spPr>
        <p:txBody>
          <a:bodyPr vert="horz" wrap="square" lIns="90782" tIns="45391" rIns="90782" bIns="45391" numCol="1" anchor="b" anchorCtr="0" compatLnSpc="1">
            <a:prstTxWarp prst="textNoShape">
              <a:avLst/>
            </a:prstTxWarp>
          </a:bodyPr>
          <a:lstStyle>
            <a:lvl1pPr>
              <a:defRPr sz="1200"/>
            </a:lvl1pPr>
          </a:lstStyle>
          <a:p>
            <a:endParaRPr lang="en-US" altLang="ja-JP"/>
          </a:p>
        </p:txBody>
      </p:sp>
      <p:sp>
        <p:nvSpPr>
          <p:cNvPr id="31751" name="Rectangle 7"/>
          <p:cNvSpPr>
            <a:spLocks noGrp="1" noChangeArrowheads="1"/>
          </p:cNvSpPr>
          <p:nvPr>
            <p:ph type="sldNum" sz="quarter" idx="5"/>
          </p:nvPr>
        </p:nvSpPr>
        <p:spPr bwMode="auto">
          <a:xfrm>
            <a:off x="5590427" y="6397807"/>
            <a:ext cx="4276778" cy="336788"/>
          </a:xfrm>
          <a:prstGeom prst="rect">
            <a:avLst/>
          </a:prstGeom>
          <a:noFill/>
          <a:ln w="9525">
            <a:noFill/>
            <a:miter lim="800000"/>
            <a:headEnd/>
            <a:tailEnd/>
          </a:ln>
          <a:effectLst/>
        </p:spPr>
        <p:txBody>
          <a:bodyPr vert="horz" wrap="square" lIns="90782" tIns="45391" rIns="90782" bIns="45391" numCol="1" anchor="b" anchorCtr="0" compatLnSpc="1">
            <a:prstTxWarp prst="textNoShape">
              <a:avLst/>
            </a:prstTxWarp>
          </a:bodyPr>
          <a:lstStyle>
            <a:lvl1pPr algn="r">
              <a:defRPr sz="1200"/>
            </a:lvl1pPr>
          </a:lstStyle>
          <a:p>
            <a:fld id="{CA4B51CF-1490-4B3B-87AB-7960C939BE25}" type="slidenum">
              <a:rPr lang="en-US" altLang="ja-JP"/>
              <a:pPr/>
              <a:t>&lt;#&gt;</a:t>
            </a:fld>
            <a:endParaRPr lang="en-US" altLang="ja-JP"/>
          </a:p>
        </p:txBody>
      </p:sp>
    </p:spTree>
    <p:extLst>
      <p:ext uri="{BB962C8B-B14F-4D97-AF65-F5344CB8AC3E}">
        <p14:creationId xmlns="" xmlns:p14="http://schemas.microsoft.com/office/powerpoint/2010/main" val="3188622909"/>
      </p:ext>
    </p:extLst>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A4B51CF-1490-4B3B-87AB-7960C939BE25}" type="slidenum">
              <a:rPr lang="en-US" altLang="ja-JP" smtClean="0"/>
              <a:pPr/>
              <a:t>1</a:t>
            </a:fld>
            <a:endParaRPr lang="en-US" altLang="ja-JP"/>
          </a:p>
        </p:txBody>
      </p:sp>
      <p:sp>
        <p:nvSpPr>
          <p:cNvPr id="5" name="日付プレースホルダ 4"/>
          <p:cNvSpPr>
            <a:spLocks noGrp="1"/>
          </p:cNvSpPr>
          <p:nvPr>
            <p:ph type="dt" idx="11"/>
          </p:nvPr>
        </p:nvSpPr>
        <p:spPr/>
        <p:txBody>
          <a:bodyPr/>
          <a:lstStyle/>
          <a:p>
            <a:r>
              <a:rPr lang="en-US" altLang="ja-JP" smtClean="0"/>
              <a:t>2005/5/25</a:t>
            </a:r>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91FB3-F0D6-4CC2-946D-91BA217E6ECF}" type="slidenum">
              <a:rPr lang="en-US" altLang="ja-JP"/>
              <a:pPr/>
              <a:t>38</a:t>
            </a:fld>
            <a:endParaRPr lang="en-US" altLang="ja-JP"/>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BC697E-2686-450C-ABA3-D90636ED65F4}" type="slidenum">
              <a:rPr lang="en-US" altLang="ja-JP"/>
              <a:pPr/>
              <a:t>39</a:t>
            </a:fld>
            <a:endParaRPr lang="en-US" altLang="ja-JP"/>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9E4E79-0B22-4F60-83B2-151392A86898}" type="slidenum">
              <a:rPr lang="en-US" altLang="ja-JP"/>
              <a:pPr/>
              <a:t>40</a:t>
            </a:fld>
            <a:endParaRPr lang="en-US" altLang="ja-JP"/>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CD52D3-DCFF-4FE3-B3CA-B2C6656C59C2}" type="slidenum">
              <a:rPr lang="en-US" altLang="ja-JP"/>
              <a:pPr/>
              <a:t>41</a:t>
            </a:fld>
            <a:endParaRPr lang="en-US" altLang="ja-JP"/>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5DBF3006-DC9C-49E2-8587-EFA60E0E40E6}" type="slidenum">
              <a:rPr lang="en-US" altLang="ja-JP" smtClean="0"/>
              <a:pPr/>
              <a:t>42</a:t>
            </a:fld>
            <a:endParaRPr lang="en-US" altLang="ja-JP"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ja-JP" altLang="ja-JP" smtClean="0"/>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1BD34CB7-1E9A-4B8E-A090-1ED6A0132C37}" type="slidenum">
              <a:rPr lang="en-US" altLang="ja-JP" smtClean="0"/>
              <a:pPr/>
              <a:t>43</a:t>
            </a:fld>
            <a:endParaRPr lang="en-US" altLang="ja-JP"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ja-JP" altLang="ja-JP" smtClean="0"/>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E69E0B-3E2C-483A-AEC7-CDA3087C517B}" type="slidenum">
              <a:rPr lang="en-US" altLang="ja-JP"/>
              <a:pPr/>
              <a:t>44</a:t>
            </a:fld>
            <a:endParaRPr lang="en-US" altLang="ja-JP"/>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ja-JP" altLang="en-US"/>
              <a:t>・作物の生育　←肥料が不可欠</a:t>
            </a:r>
          </a:p>
          <a:p>
            <a:r>
              <a:rPr lang="ja-JP" altLang="en-US"/>
              <a:t>　→　現代は，合成肥料</a:t>
            </a:r>
          </a:p>
          <a:p>
            <a:r>
              <a:rPr lang="ja-JP" altLang="en-US"/>
              <a:t>　→　昔は，落ち葉や下草など，糞尿，炊事の水，風呂の残り湯</a:t>
            </a:r>
          </a:p>
          <a:p>
            <a:r>
              <a:rPr lang="ja-JP" altLang="en-US"/>
              <a:t>			江戸時代には，町の便所のくみ取りが有料（くみ取る人がお金を払っていた）</a:t>
            </a:r>
          </a:p>
          <a:p>
            <a:r>
              <a:rPr lang="ja-JP" altLang="en-US"/>
              <a:t>・刈敷き　木々の若葉が出る頃，枝や低木を切り取って田んぼにすき込む作業</a:t>
            </a:r>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AB7065-C376-4CA0-96AF-2A80D85AA6B1}" type="slidenum">
              <a:rPr lang="en-US" altLang="ja-JP"/>
              <a:pPr/>
              <a:t>45</a:t>
            </a:fld>
            <a:endParaRPr lang="en-US" altLang="ja-JP"/>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8585658-95A7-4803-A1E9-462CEDCCA73E}" type="slidenum">
              <a:rPr lang="en-US" altLang="ja-JP" smtClean="0"/>
              <a:pPr/>
              <a:t>46</a:t>
            </a:fld>
            <a:endParaRPr lang="en-US" altLang="ja-JP" smtClean="0"/>
          </a:p>
        </p:txBody>
      </p:sp>
      <p:sp>
        <p:nvSpPr>
          <p:cNvPr id="99331" name="Rectangle 2"/>
          <p:cNvSpPr>
            <a:spLocks noGrp="1" noRot="1" noChangeAspect="1" noChangeArrowheads="1" noTextEdit="1"/>
          </p:cNvSpPr>
          <p:nvPr>
            <p:ph type="sldImg"/>
          </p:nvPr>
        </p:nvSpPr>
        <p:spPr>
          <a:xfrm>
            <a:off x="3248025" y="503238"/>
            <a:ext cx="3373438" cy="2528887"/>
          </a:xfrm>
          <a:ln/>
        </p:spPr>
      </p:sp>
      <p:sp>
        <p:nvSpPr>
          <p:cNvPr id="99332" name="Rectangle 3"/>
          <p:cNvSpPr>
            <a:spLocks noGrp="1" noChangeArrowheads="1"/>
          </p:cNvSpPr>
          <p:nvPr>
            <p:ph type="body" idx="1"/>
          </p:nvPr>
        </p:nvSpPr>
        <p:spPr>
          <a:noFill/>
          <a:ln/>
        </p:spPr>
        <p:txBody>
          <a:bodyPr/>
          <a:lstStyle/>
          <a:p>
            <a:pPr eaLnBrk="1" hangingPunct="1"/>
            <a:endParaRPr lang="ja-JP" altLang="ja-JP" smtClean="0"/>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C5333-5D5C-465A-B798-F1B46BFF14B5}" type="slidenum">
              <a:rPr lang="en-US" altLang="ja-JP"/>
              <a:pPr/>
              <a:t>47</a:t>
            </a:fld>
            <a:endParaRPr lang="en-US" altLang="ja-JP"/>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45C6A00-1B48-4E05-A7B9-4E76B82D513E}" type="slidenum">
              <a:rPr lang="en-US" altLang="ja-JP" smtClean="0">
                <a:ea typeface="ＭＳ Ｐゴシック" charset="-128"/>
              </a:rPr>
              <a:pPr/>
              <a:t>3</a:t>
            </a:fld>
            <a:endParaRPr lang="en-US" altLang="ja-JP" smtClean="0">
              <a:ea typeface="ＭＳ Ｐゴシック"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ja-JP" altLang="en-US" smtClean="0">
                <a:ea typeface="ＭＳ Ｐ明朝" charset="-128"/>
              </a:rPr>
              <a:t>登呂遺跡の出土木材</a:t>
            </a:r>
            <a:endParaRPr lang="ja-JP" altLang="ja-JP" smtClean="0">
              <a:ea typeface="ＭＳ Ｐ明朝" charset="-128"/>
            </a:endParaRPr>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89BCB3-E283-4FC1-9D01-3678A7FEF2DD}" type="slidenum">
              <a:rPr lang="en-US" altLang="ja-JP"/>
              <a:pPr/>
              <a:t>51</a:t>
            </a:fld>
            <a:endParaRPr lang="en-US" altLang="ja-JP"/>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2138F5-7407-4D28-8BAE-4B2FFE9D5CCE}" type="slidenum">
              <a:rPr lang="en-US" altLang="ja-JP"/>
              <a:pPr/>
              <a:t>52</a:t>
            </a:fld>
            <a:endParaRPr lang="en-US" altLang="ja-JP"/>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46C0E-EDFB-4D8A-BB20-57338D2DD4C3}" type="slidenum">
              <a:rPr lang="en-US" altLang="ja-JP"/>
              <a:pPr/>
              <a:t>55</a:t>
            </a:fld>
            <a:endParaRPr lang="en-US" altLang="ja-JP"/>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EFAEC0-16B6-4B2B-94A0-4209EAC4AD8E}" type="slidenum">
              <a:rPr lang="en-US" altLang="ja-JP"/>
              <a:pPr/>
              <a:t>56</a:t>
            </a:fld>
            <a:endParaRPr lang="en-US" altLang="ja-JP"/>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5A99E3-65A8-4134-9BDA-B9980C2F2109}" type="slidenum">
              <a:rPr lang="en-US" altLang="ja-JP"/>
              <a:pPr/>
              <a:t>58</a:t>
            </a:fld>
            <a:endParaRPr lang="en-US" altLang="ja-JP"/>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D6EE-5266-460D-83FE-CB2F27DAA74C}" type="slidenum">
              <a:rPr lang="en-US" altLang="ja-JP"/>
              <a:pPr/>
              <a:t>59</a:t>
            </a:fld>
            <a:endParaRPr lang="en-US" altLang="ja-JP"/>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3F74FB-7642-4747-AB73-1409723B8520}" type="slidenum">
              <a:rPr lang="en-US" altLang="ja-JP"/>
              <a:pPr/>
              <a:t>60</a:t>
            </a:fld>
            <a:endParaRPr lang="en-US" altLang="ja-JP"/>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492271-C07B-4BB5-B388-87968B82EB75}" type="slidenum">
              <a:rPr lang="en-US" altLang="ja-JP"/>
              <a:pPr/>
              <a:t>61</a:t>
            </a:fld>
            <a:endParaRPr lang="en-US" altLang="ja-JP"/>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FE22E-ADCC-4F54-831E-8258520A28EA}" type="slidenum">
              <a:rPr lang="en-US" altLang="ja-JP"/>
              <a:pPr/>
              <a:t>62</a:t>
            </a:fld>
            <a:endParaRPr lang="en-US" altLang="ja-JP"/>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94A73-5A7E-4DC8-876D-AA5E42C4AFDA}" type="slidenum">
              <a:rPr lang="en-US" altLang="ja-JP"/>
              <a:pPr/>
              <a:t>63</a:t>
            </a:fld>
            <a:endParaRPr lang="en-US" altLang="ja-JP"/>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52EC043-78A3-45AE-AFB8-97745FA8E3D2}" type="slidenum">
              <a:rPr lang="en-US" altLang="ja-JP" smtClean="0">
                <a:ea typeface="ＭＳ Ｐゴシック" charset="-128"/>
              </a:rPr>
              <a:pPr/>
              <a:t>10</a:t>
            </a:fld>
            <a:endParaRPr lang="en-US" altLang="ja-JP" smtClean="0">
              <a:ea typeface="ＭＳ Ｐゴシック" charset="-128"/>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ja-JP" altLang="en-US" smtClean="0">
                <a:ea typeface="ＭＳ Ｐ明朝" charset="-128"/>
              </a:rPr>
              <a:t>風土記におけるマツの記述</a:t>
            </a:r>
            <a:endParaRPr lang="ja-JP" altLang="ja-JP" smtClean="0">
              <a:ea typeface="ＭＳ Ｐ明朝" charset="-128"/>
            </a:endParaRPr>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6AB192-9C34-4B25-A1BB-81D509E40BC5}" type="slidenum">
              <a:rPr lang="en-US" altLang="ja-JP"/>
              <a:pPr/>
              <a:t>64</a:t>
            </a:fld>
            <a:endParaRPr lang="en-US" altLang="ja-JP"/>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8EAA86-6040-416C-83DA-487CA6B44E56}" type="slidenum">
              <a:rPr lang="en-US" altLang="ja-JP"/>
              <a:pPr/>
              <a:t>65</a:t>
            </a:fld>
            <a:endParaRPr lang="en-US" altLang="ja-JP"/>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CA472C-B34C-4505-B15B-582206E4F3BB}" type="slidenum">
              <a:rPr lang="en-US" altLang="ja-JP"/>
              <a:pPr/>
              <a:t>66</a:t>
            </a:fld>
            <a:endParaRPr lang="en-US" altLang="ja-JP"/>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AB2900-2EC7-441F-965B-26C213FC5D91}" type="slidenum">
              <a:rPr lang="en-US" altLang="ja-JP"/>
              <a:pPr/>
              <a:t>68</a:t>
            </a:fld>
            <a:endParaRPr lang="en-US" altLang="ja-JP"/>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15A48-EF8A-4102-907F-876418D7C9E8}" type="slidenum">
              <a:rPr lang="en-US" altLang="ja-JP"/>
              <a:pPr/>
              <a:t>69</a:t>
            </a:fld>
            <a:endParaRPr lang="en-US" altLang="ja-JP"/>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4CFDAF-E3A3-4C94-83DF-AADD2D20FE5E}" type="slidenum">
              <a:rPr lang="en-US" altLang="ja-JP"/>
              <a:pPr/>
              <a:t>70</a:t>
            </a:fld>
            <a:endParaRPr lang="en-US" altLang="ja-JP"/>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D817297-7682-4719-8CB3-1DD24649F994}" type="slidenum">
              <a:rPr lang="en-US" altLang="ja-JP" smtClean="0"/>
              <a:pPr/>
              <a:t>73</a:t>
            </a:fld>
            <a:endParaRPr lang="en-US" altLang="ja-JP" smtClean="0"/>
          </a:p>
        </p:txBody>
      </p:sp>
      <p:sp>
        <p:nvSpPr>
          <p:cNvPr id="111619" name="Rectangle 2"/>
          <p:cNvSpPr>
            <a:spLocks noGrp="1" noRot="1" noChangeAspect="1" noChangeArrowheads="1" noTextEdit="1"/>
          </p:cNvSpPr>
          <p:nvPr>
            <p:ph type="sldImg"/>
          </p:nvPr>
        </p:nvSpPr>
        <p:spPr>
          <a:xfrm>
            <a:off x="3248025" y="503238"/>
            <a:ext cx="3373438" cy="2528887"/>
          </a:xfrm>
          <a:ln/>
        </p:spPr>
      </p:sp>
      <p:sp>
        <p:nvSpPr>
          <p:cNvPr id="111620" name="Rectangle 3"/>
          <p:cNvSpPr>
            <a:spLocks noGrp="1" noChangeArrowheads="1"/>
          </p:cNvSpPr>
          <p:nvPr>
            <p:ph type="body" idx="1"/>
          </p:nvPr>
        </p:nvSpPr>
        <p:spPr>
          <a:noFill/>
          <a:ln/>
        </p:spPr>
        <p:txBody>
          <a:bodyPr/>
          <a:lstStyle/>
          <a:p>
            <a:pPr eaLnBrk="1" hangingPunct="1"/>
            <a:endParaRPr lang="ja-JP" altLang="ja-JP" smtClean="0"/>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75DD2C-1681-4006-905D-FF89F3E04AB7}" type="slidenum">
              <a:rPr lang="en-US" altLang="ja-JP"/>
              <a:pPr/>
              <a:t>74</a:t>
            </a:fld>
            <a:endParaRPr lang="en-US" altLang="ja-JP"/>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用材はナラ、クヌギなどの雑木で、完全に炭化しない生焼け程度の炭が良いとされました。１回のたたら操業に必要な炭の量は約</a:t>
            </a:r>
            <a:r>
              <a:rPr lang="en-US" altLang="ja-JP" dirty="0" smtClean="0"/>
              <a:t>10</a:t>
            </a:r>
            <a:r>
              <a:rPr lang="ja-JP" altLang="en-US" dirty="0" smtClean="0"/>
              <a:t>～</a:t>
            </a:r>
            <a:r>
              <a:rPr lang="en-US" altLang="ja-JP" dirty="0" smtClean="0"/>
              <a:t>13</a:t>
            </a:r>
            <a:r>
              <a:rPr lang="ja-JP" altLang="en-US" dirty="0" smtClean="0"/>
              <a:t>トンで、これは森林面積にすると１ヘクタールとされます。たたらが盛んであった江戸時代後半には、年間約</a:t>
            </a:r>
            <a:r>
              <a:rPr lang="en-US" altLang="ja-JP" dirty="0" smtClean="0"/>
              <a:t>60</a:t>
            </a:r>
            <a:r>
              <a:rPr lang="ja-JP" altLang="en-US" dirty="0" smtClean="0"/>
              <a:t>回程度の操業が行われました。また、たたら炭を焼くにふさわしい樹齢は</a:t>
            </a:r>
            <a:r>
              <a:rPr lang="en-US" altLang="ja-JP" dirty="0" smtClean="0"/>
              <a:t>30</a:t>
            </a:r>
            <a:r>
              <a:rPr lang="ja-JP" altLang="en-US" dirty="0" smtClean="0"/>
              <a:t>～</a:t>
            </a:r>
            <a:r>
              <a:rPr lang="en-US" altLang="ja-JP" dirty="0" smtClean="0"/>
              <a:t>50</a:t>
            </a:r>
            <a:r>
              <a:rPr lang="ja-JP" altLang="en-US" dirty="0" smtClean="0"/>
              <a:t>年とされます。したがって、一ヶ所のたたらでは、</a:t>
            </a:r>
            <a:r>
              <a:rPr lang="en-US" altLang="ja-JP" dirty="0" smtClean="0"/>
              <a:t>1800</a:t>
            </a:r>
            <a:r>
              <a:rPr lang="ja-JP" altLang="en-US" dirty="0" smtClean="0"/>
              <a:t>～</a:t>
            </a:r>
            <a:r>
              <a:rPr lang="en-US" altLang="ja-JP" dirty="0" smtClean="0"/>
              <a:t>3000</a:t>
            </a:r>
            <a:r>
              <a:rPr lang="ja-JP" altLang="en-US" dirty="0" smtClean="0"/>
              <a:t>ヘクタールの森林面積が必要となり、中国山地の鉄師が所有する森林面積が膨大であるのは、たたら炭確保のための努力の結果なのです。</a:t>
            </a:r>
            <a:endParaRPr lang="en-US" altLang="ja-JP" dirty="0" smtClean="0"/>
          </a:p>
          <a:p>
            <a:r>
              <a:rPr lang="en-US" altLang="ja-JP" dirty="0" smtClean="0"/>
              <a:t>http://www.wakou-museum.gr.jp/tetsu1.html</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9BF9451E-2DA2-48F1-9F31-468C696CB8FE}" type="slidenum">
              <a:rPr lang="en-US" altLang="ja-JP" smtClean="0"/>
              <a:pPr>
                <a:defRPr/>
              </a:pPr>
              <a:t>21</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A0D3D3-543D-4F35-A7E7-0019C097DDBC}" type="slidenum">
              <a:rPr lang="en-US" altLang="ja-JP"/>
              <a:pPr/>
              <a:t>33</a:t>
            </a:fld>
            <a:endParaRPr lang="en-US" altLang="ja-JP"/>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0DC6C2-D5F6-4A9D-A967-AA002286E777}" type="slidenum">
              <a:rPr lang="en-US" altLang="ja-JP"/>
              <a:pPr/>
              <a:t>34</a:t>
            </a:fld>
            <a:endParaRPr lang="en-US" altLang="ja-JP"/>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ja-JP" altLang="ja-JP" dirty="0"/>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526418-CE5F-4796-9AD5-12C2C6B5C4CB}" type="slidenum">
              <a:rPr lang="en-US" altLang="ja-JP"/>
              <a:pPr/>
              <a:t>35</a:t>
            </a:fld>
            <a:endParaRPr lang="en-US" altLang="ja-JP"/>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D854D-2561-4654-B9EC-77403B111F3F}" type="slidenum">
              <a:rPr lang="en-US" altLang="ja-JP"/>
              <a:pPr/>
              <a:t>36</a:t>
            </a:fld>
            <a:endParaRPr lang="en-US" altLang="ja-JP"/>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00A07C-375E-471D-9841-D9E15394E807}" type="slidenum">
              <a:rPr lang="en-US" altLang="ja-JP"/>
              <a:pPr/>
              <a:t>37</a:t>
            </a:fld>
            <a:endParaRPr lang="en-US" altLang="ja-JP"/>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ja-JP" altLang="ja-JP"/>
          </a:p>
        </p:txBody>
      </p:sp>
      <p:sp>
        <p:nvSpPr>
          <p:cNvPr id="5" name="日付プレースホルダ 4"/>
          <p:cNvSpPr>
            <a:spLocks noGrp="1"/>
          </p:cNvSpPr>
          <p:nvPr>
            <p:ph type="dt" idx="10"/>
          </p:nvPr>
        </p:nvSpPr>
        <p:spPr/>
        <p:txBody>
          <a:bodyPr/>
          <a:lstStyle/>
          <a:p>
            <a:r>
              <a:rPr lang="en-US" altLang="ja-JP" smtClean="0"/>
              <a:t>2005/5/25</a:t>
            </a:r>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0B500373-6935-46E6-BA7F-067CA829343F}" type="slidenum">
              <a:rPr lang="en-US" altLang="ja-JP"/>
              <a:pPr/>
              <a:t>&lt;#&gt;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05D73D8-3F46-468B-8073-B20CAEF0AE2C}" type="slidenum">
              <a:rPr lang="en-US" altLang="ja-JP"/>
              <a:pPr/>
              <a:t>&lt;#&gt;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6E9D31C-EC4D-46D6-8E77-99F9B6108FF2}" type="slidenum">
              <a:rPr lang="en-US" altLang="ja-JP"/>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6A8A4B8D-0746-49B8-B019-A9C34FC5348A}" type="slidenum">
              <a:rPr lang="en-US" altLang="ja-JP"/>
              <a:pPr/>
              <a:t>&lt;#&gt;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107337B5-143D-4C56-836D-DEE156829735}" type="slidenum">
              <a:rPr lang="en-US" altLang="ja-JP"/>
              <a:pPr/>
              <a:t>&lt;#&gt;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EB574B57-7C41-4AFF-8C6B-B265B8A6BAAD}" type="slidenum">
              <a:rPr lang="en-US" altLang="ja-JP"/>
              <a:pPr/>
              <a:t>&lt;#&gt;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14E65334-0C9A-4861-955E-E4B055DD6205}" type="slidenum">
              <a:rPr lang="en-US" altLang="ja-JP"/>
              <a:pPr/>
              <a:t>&lt;#&gt;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24FEA066-31EF-45D6-A000-85BB02F8BB20}" type="slidenum">
              <a:rPr lang="en-US" altLang="ja-JP"/>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51DCE7D4-0F2E-4F4E-9B2A-B358FCE28928}" type="slidenum">
              <a:rPr lang="en-US" altLang="ja-JP"/>
              <a:pPr/>
              <a:t>&lt;#&gt;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8DED2B3F-5495-41AD-A3A7-1CD40158FF71}" type="slidenum">
              <a:rPr lang="en-US" altLang="ja-JP"/>
              <a:pPr/>
              <a:t>&lt;#&gt;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F0082D76-A287-48FC-B438-CB6B99396900}" type="slidenum">
              <a:rPr lang="en-US" altLang="ja-JP"/>
              <a:pPr/>
              <a:t>&lt;#&gt;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162179B-AEC6-497F-95A5-66CE73FF67A3}" type="slidenum">
              <a:rPr lang="en-US" altLang="ja-JP"/>
              <a:pPr/>
              <a:t>&lt;#&gt;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oleObject" Target="../embeddings/oleObject10.bin"/><Relationship Id="rId7"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3.bin"/><Relationship Id="rId11" Type="http://schemas.openxmlformats.org/officeDocument/2006/relationships/oleObject" Target="../embeddings/oleObject18.bin"/><Relationship Id="rId5" Type="http://schemas.openxmlformats.org/officeDocument/2006/relationships/oleObject" Target="../embeddings/oleObject12.bin"/><Relationship Id="rId10" Type="http://schemas.openxmlformats.org/officeDocument/2006/relationships/oleObject" Target="../embeddings/oleObject17.bin"/><Relationship Id="rId4" Type="http://schemas.openxmlformats.org/officeDocument/2006/relationships/oleObject" Target="../embeddings/oleObject11.bin"/><Relationship Id="rId9" Type="http://schemas.openxmlformats.org/officeDocument/2006/relationships/oleObject" Target="../embeddings/oleObject16.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kyoto-wel.com/shop/S81053/images/dscf0011.jpg" TargetMode="External"/><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title"/>
          </p:nvPr>
        </p:nvSpPr>
        <p:spPr>
          <a:xfrm>
            <a:off x="395288" y="2636838"/>
            <a:ext cx="8229600" cy="1143000"/>
          </a:xfrm>
        </p:spPr>
        <p:txBody>
          <a:bodyPr/>
          <a:lstStyle/>
          <a:p>
            <a:r>
              <a:rPr lang="ja-JP" altLang="en-US" dirty="0"/>
              <a:t>４．人による自然の利用（日本）</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日付プレースホルダ 1"/>
          <p:cNvSpPr>
            <a:spLocks noGrp="1"/>
          </p:cNvSpPr>
          <p:nvPr>
            <p:ph type="dt" sz="quarter" idx="10"/>
          </p:nvPr>
        </p:nvSpPr>
        <p:spPr>
          <a:noFill/>
        </p:spPr>
        <p:txBody>
          <a:bodyPr/>
          <a:lstStyle/>
          <a:p>
            <a:fld id="{C3C0FE63-F0DF-4FC7-8515-AD2BF2221842}" type="datetime1">
              <a:rPr lang="ja-JP" altLang="en-US" smtClean="0">
                <a:ea typeface="ＭＳ Ｐゴシック" charset="-128"/>
              </a:rPr>
              <a:pPr/>
              <a:t>2014/5/19</a:t>
            </a:fld>
            <a:endParaRPr lang="en-US" altLang="ja-JP" smtClean="0">
              <a:ea typeface="ＭＳ Ｐゴシック" charset="-128"/>
            </a:endParaRPr>
          </a:p>
        </p:txBody>
      </p:sp>
      <p:sp>
        <p:nvSpPr>
          <p:cNvPr id="21507" name="スライド番号プレースホルダ 3"/>
          <p:cNvSpPr>
            <a:spLocks noGrp="1"/>
          </p:cNvSpPr>
          <p:nvPr>
            <p:ph type="sldNum" sz="quarter" idx="12"/>
          </p:nvPr>
        </p:nvSpPr>
        <p:spPr>
          <a:noFill/>
        </p:spPr>
        <p:txBody>
          <a:bodyPr/>
          <a:lstStyle/>
          <a:p>
            <a:fld id="{B4F3AEE0-268E-487B-BE31-EDD711EF1A8E}" type="slidenum">
              <a:rPr lang="en-US" altLang="ja-JP" smtClean="0">
                <a:ea typeface="ＭＳ Ｐゴシック" charset="-128"/>
              </a:rPr>
              <a:pPr/>
              <a:t>10</a:t>
            </a:fld>
            <a:endParaRPr lang="en-US" altLang="ja-JP" smtClean="0">
              <a:ea typeface="ＭＳ Ｐゴシック" charset="-128"/>
            </a:endParaRPr>
          </a:p>
        </p:txBody>
      </p:sp>
      <p:sp>
        <p:nvSpPr>
          <p:cNvPr id="21508" name="Text Box 4"/>
          <p:cNvSpPr txBox="1">
            <a:spLocks noChangeArrowheads="1"/>
          </p:cNvSpPr>
          <p:nvPr/>
        </p:nvSpPr>
        <p:spPr bwMode="auto">
          <a:xfrm>
            <a:off x="179388" y="811212"/>
            <a:ext cx="8640762" cy="4952638"/>
          </a:xfrm>
          <a:prstGeom prst="rect">
            <a:avLst/>
          </a:prstGeom>
          <a:noFill/>
          <a:ln w="9525">
            <a:noFill/>
            <a:miter lim="800000"/>
            <a:headEnd/>
            <a:tailEnd/>
          </a:ln>
        </p:spPr>
        <p:txBody>
          <a:bodyPr wrap="square">
            <a:spAutoFit/>
          </a:bodyPr>
          <a:lstStyle/>
          <a:p>
            <a:pPr marL="533400" indent="-533400" algn="l">
              <a:lnSpc>
                <a:spcPct val="150000"/>
              </a:lnSpc>
              <a:spcBef>
                <a:spcPts val="60"/>
              </a:spcBef>
            </a:pPr>
            <a:r>
              <a:rPr lang="ja-JP" altLang="en-US" sz="2000" dirty="0">
                <a:latin typeface="+mj-ea"/>
                <a:ea typeface="+mj-ea"/>
              </a:rPr>
              <a:t>風土記の記述（</a:t>
            </a:r>
            <a:r>
              <a:rPr lang="en-US" altLang="ja-JP" sz="2000" dirty="0">
                <a:latin typeface="+mj-ea"/>
                <a:ea typeface="+mj-ea"/>
              </a:rPr>
              <a:t>700</a:t>
            </a:r>
            <a:r>
              <a:rPr lang="ja-JP" altLang="en-US" sz="2000" dirty="0">
                <a:latin typeface="+mj-ea"/>
                <a:ea typeface="+mj-ea"/>
              </a:rPr>
              <a:t>年ごろ）　　常陸、播磨、出雲、豊後、備前</a:t>
            </a:r>
          </a:p>
          <a:p>
            <a:pPr marL="533400" indent="-533400" algn="l">
              <a:spcBef>
                <a:spcPts val="60"/>
              </a:spcBef>
            </a:pPr>
            <a:r>
              <a:rPr lang="ja-JP" altLang="en-US" sz="2000" dirty="0">
                <a:latin typeface="+mj-ea"/>
                <a:ea typeface="+mj-ea"/>
              </a:rPr>
              <a:t>　　出雲国風土記</a:t>
            </a:r>
          </a:p>
          <a:p>
            <a:pPr marL="533400" indent="-533400" algn="l">
              <a:spcBef>
                <a:spcPts val="60"/>
              </a:spcBef>
            </a:pPr>
            <a:r>
              <a:rPr lang="ja-JP" altLang="en-US" sz="2000" dirty="0">
                <a:latin typeface="+mj-ea"/>
                <a:ea typeface="+mj-ea"/>
              </a:rPr>
              <a:t>　　　「薗（砂丘）：　　長さは三里一百歩、巾は一里二百歩である。松が多く茂っている」</a:t>
            </a:r>
          </a:p>
          <a:p>
            <a:pPr marL="533400" indent="-533400" algn="l">
              <a:spcBef>
                <a:spcPts val="60"/>
              </a:spcBef>
            </a:pPr>
            <a:r>
              <a:rPr lang="ja-JP" altLang="en-US" sz="2000" dirty="0">
                <a:latin typeface="+mj-ea"/>
                <a:ea typeface="+mj-ea"/>
              </a:rPr>
              <a:t>　　　「この郷の北の海の浜に磯がある。脳の磯と名づけている。高さは一丈ばかりで、上には松があり、茂って磯までつづいている。」</a:t>
            </a:r>
          </a:p>
          <a:p>
            <a:pPr marL="533400" indent="-533400" algn="l">
              <a:spcBef>
                <a:spcPts val="60"/>
              </a:spcBef>
            </a:pPr>
            <a:r>
              <a:rPr lang="ja-JP" altLang="en-US" sz="2000" dirty="0">
                <a:latin typeface="+mj-ea"/>
                <a:ea typeface="+mj-ea"/>
              </a:rPr>
              <a:t>　　駿河国風土記</a:t>
            </a:r>
          </a:p>
          <a:p>
            <a:pPr marL="533400" indent="-533400" algn="l">
              <a:spcBef>
                <a:spcPts val="60"/>
              </a:spcBef>
            </a:pPr>
            <a:r>
              <a:rPr lang="ja-JP" altLang="en-US" sz="2000" dirty="0">
                <a:latin typeface="+mj-ea"/>
                <a:ea typeface="+mj-ea"/>
              </a:rPr>
              <a:t>　　　「風土記を案ずるに、古老はこう語り伝えている、</a:t>
            </a:r>
            <a:r>
              <a:rPr lang="en-US" altLang="ja-JP" sz="2000" dirty="0">
                <a:latin typeface="+mj-ea"/>
                <a:ea typeface="+mj-ea"/>
              </a:rPr>
              <a:t>――</a:t>
            </a:r>
            <a:r>
              <a:rPr lang="ja-JP" altLang="en-US" sz="2000" dirty="0">
                <a:latin typeface="+mj-ea"/>
                <a:ea typeface="+mj-ea"/>
              </a:rPr>
              <a:t>昔、神女があった。天から降りてきて、羽衣を松の枝に乾していた。漁夫がそれを拾いとってみると、その軽くてやわらかいことは言葉ではいいあらわせないほどである。」</a:t>
            </a:r>
          </a:p>
          <a:p>
            <a:pPr marL="533400" indent="-533400" algn="l">
              <a:spcBef>
                <a:spcPts val="60"/>
              </a:spcBef>
            </a:pPr>
            <a:r>
              <a:rPr lang="ja-JP" altLang="en-US" sz="2000" dirty="0">
                <a:latin typeface="+mj-ea"/>
                <a:ea typeface="+mj-ea"/>
              </a:rPr>
              <a:t>　　常陸国風土記</a:t>
            </a:r>
          </a:p>
          <a:p>
            <a:pPr marL="533400" indent="-533400" algn="l">
              <a:spcBef>
                <a:spcPts val="60"/>
              </a:spcBef>
            </a:pPr>
            <a:r>
              <a:rPr lang="ja-JP" altLang="en-US" sz="2000" dirty="0">
                <a:latin typeface="+mj-ea"/>
                <a:ea typeface="+mj-ea"/>
              </a:rPr>
              <a:t>　　　「郡の東二、三里のところに高松の浜がある。大海（鹿島灘）の流れが送ってよこした砂と貝とは、積もり積もって高い丘となっている。自然に松林ができ、椎の木や柴が入り混じって生え、もはや山野のようである。」</a:t>
            </a:r>
          </a:p>
          <a:p>
            <a:pPr marL="533400" indent="-533400" algn="l"/>
            <a:r>
              <a:rPr lang="ja-JP" altLang="en-US" sz="2000" dirty="0">
                <a:latin typeface="+mj-ea"/>
                <a:ea typeface="+mj-ea"/>
              </a:rPr>
              <a:t>							「海岸林をつくった人々」</a:t>
            </a:r>
          </a:p>
        </p:txBody>
      </p:sp>
      <p:sp>
        <p:nvSpPr>
          <p:cNvPr id="21509" name="Text Box 5"/>
          <p:cNvSpPr txBox="1">
            <a:spLocks noChangeArrowheads="1"/>
          </p:cNvSpPr>
          <p:nvPr/>
        </p:nvSpPr>
        <p:spPr bwMode="auto">
          <a:xfrm>
            <a:off x="4356100" y="2349500"/>
            <a:ext cx="576263" cy="244475"/>
          </a:xfrm>
          <a:prstGeom prst="rect">
            <a:avLst/>
          </a:prstGeom>
          <a:noFill/>
          <a:ln w="9525">
            <a:noFill/>
            <a:miter lim="800000"/>
            <a:headEnd/>
            <a:tailEnd/>
          </a:ln>
        </p:spPr>
        <p:txBody>
          <a:bodyPr>
            <a:spAutoFit/>
          </a:bodyPr>
          <a:lstStyle/>
          <a:p>
            <a:pPr algn="l"/>
            <a:r>
              <a:rPr lang="ja-JP" altLang="en-US" sz="1000"/>
              <a:t>なつき</a:t>
            </a:r>
          </a:p>
        </p:txBody>
      </p:sp>
      <p:sp>
        <p:nvSpPr>
          <p:cNvPr id="21510" name="Line 6"/>
          <p:cNvSpPr>
            <a:spLocks noChangeShapeType="1"/>
          </p:cNvSpPr>
          <p:nvPr/>
        </p:nvSpPr>
        <p:spPr bwMode="auto">
          <a:xfrm>
            <a:off x="7143768" y="2000240"/>
            <a:ext cx="1223963" cy="0"/>
          </a:xfrm>
          <a:prstGeom prst="line">
            <a:avLst/>
          </a:prstGeom>
          <a:noFill/>
          <a:ln w="38100">
            <a:solidFill>
              <a:srgbClr val="FF0000"/>
            </a:solidFill>
            <a:round/>
            <a:headEnd/>
            <a:tailEnd/>
          </a:ln>
        </p:spPr>
        <p:txBody>
          <a:bodyPr>
            <a:spAutoFit/>
          </a:bodyPr>
          <a:lstStyle/>
          <a:p>
            <a:endParaRPr lang="ja-JP" altLang="en-US"/>
          </a:p>
        </p:txBody>
      </p:sp>
      <p:sp>
        <p:nvSpPr>
          <p:cNvPr id="21511" name="Line 7"/>
          <p:cNvSpPr>
            <a:spLocks noChangeShapeType="1"/>
          </p:cNvSpPr>
          <p:nvPr/>
        </p:nvSpPr>
        <p:spPr bwMode="auto">
          <a:xfrm>
            <a:off x="1714480" y="2857496"/>
            <a:ext cx="4608513" cy="0"/>
          </a:xfrm>
          <a:prstGeom prst="line">
            <a:avLst/>
          </a:prstGeom>
          <a:noFill/>
          <a:ln w="38100">
            <a:solidFill>
              <a:srgbClr val="FF0000"/>
            </a:solidFill>
            <a:round/>
            <a:headEnd/>
            <a:tailEnd/>
          </a:ln>
        </p:spPr>
        <p:txBody>
          <a:bodyPr>
            <a:spAutoFit/>
          </a:bodyPr>
          <a:lstStyle/>
          <a:p>
            <a:endParaRPr lang="ja-JP" altLang="en-US"/>
          </a:p>
        </p:txBody>
      </p:sp>
      <p:sp>
        <p:nvSpPr>
          <p:cNvPr id="21512" name="Line 8"/>
          <p:cNvSpPr>
            <a:spLocks noChangeShapeType="1"/>
          </p:cNvSpPr>
          <p:nvPr/>
        </p:nvSpPr>
        <p:spPr bwMode="auto">
          <a:xfrm>
            <a:off x="2857488" y="3786190"/>
            <a:ext cx="2879725" cy="0"/>
          </a:xfrm>
          <a:prstGeom prst="line">
            <a:avLst/>
          </a:prstGeom>
          <a:noFill/>
          <a:ln w="38100">
            <a:solidFill>
              <a:srgbClr val="FF0000"/>
            </a:solidFill>
            <a:round/>
            <a:headEnd/>
            <a:tailEnd/>
          </a:ln>
        </p:spPr>
        <p:txBody>
          <a:bodyPr>
            <a:spAutoFit/>
          </a:bodyPr>
          <a:lstStyle/>
          <a:p>
            <a:endParaRPr lang="ja-JP" altLang="en-US"/>
          </a:p>
        </p:txBody>
      </p:sp>
      <p:sp>
        <p:nvSpPr>
          <p:cNvPr id="21513" name="Line 9"/>
          <p:cNvSpPr>
            <a:spLocks noChangeShapeType="1"/>
          </p:cNvSpPr>
          <p:nvPr/>
        </p:nvSpPr>
        <p:spPr bwMode="auto">
          <a:xfrm>
            <a:off x="7000892" y="5072074"/>
            <a:ext cx="1655763" cy="0"/>
          </a:xfrm>
          <a:prstGeom prst="line">
            <a:avLst/>
          </a:prstGeom>
          <a:noFill/>
          <a:ln w="38100">
            <a:solidFill>
              <a:srgbClr val="FF0000"/>
            </a:solidFill>
            <a:round/>
            <a:headEnd/>
            <a:tailEnd/>
          </a:ln>
        </p:spPr>
        <p:txBody>
          <a:bodyPr>
            <a:spAutoFit/>
          </a:bodyPr>
          <a:lstStyle/>
          <a:p>
            <a:endParaRPr lang="ja-JP" altLang="en-US"/>
          </a:p>
        </p:txBody>
      </p:sp>
      <p:sp>
        <p:nvSpPr>
          <p:cNvPr id="21514" name="Line 10"/>
          <p:cNvSpPr>
            <a:spLocks noChangeShapeType="1"/>
          </p:cNvSpPr>
          <p:nvPr/>
        </p:nvSpPr>
        <p:spPr bwMode="auto">
          <a:xfrm>
            <a:off x="857224" y="5357826"/>
            <a:ext cx="3673475" cy="0"/>
          </a:xfrm>
          <a:prstGeom prst="line">
            <a:avLst/>
          </a:prstGeom>
          <a:noFill/>
          <a:ln w="38100">
            <a:solidFill>
              <a:srgbClr val="FF0000"/>
            </a:solidFill>
            <a:round/>
            <a:headEnd/>
            <a:tailEnd/>
          </a:ln>
        </p:spPr>
        <p:txBody>
          <a:bodyPr>
            <a:spAutoFit/>
          </a:bodyPr>
          <a:lstStyle/>
          <a:p>
            <a:endParaRPr lang="ja-JP"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日付プレースホルダ 1"/>
          <p:cNvSpPr>
            <a:spLocks noGrp="1"/>
          </p:cNvSpPr>
          <p:nvPr>
            <p:ph type="dt" sz="half" idx="10"/>
          </p:nvPr>
        </p:nvSpPr>
        <p:spPr/>
        <p:txBody>
          <a:bodyPr/>
          <a:lstStyle/>
          <a:p>
            <a:fld id="{AF96383E-A0BF-4CF8-8BA6-B2951A081850}" type="datetime1">
              <a:rPr lang="ja-JP" altLang="en-US"/>
              <a:pPr/>
              <a:t>2014/5/19</a:t>
            </a:fld>
            <a:endParaRPr lang="en-US" altLang="ja-JP"/>
          </a:p>
        </p:txBody>
      </p:sp>
      <p:sp>
        <p:nvSpPr>
          <p:cNvPr id="13" name="スライド番号プレースホルダ 3"/>
          <p:cNvSpPr>
            <a:spLocks noGrp="1"/>
          </p:cNvSpPr>
          <p:nvPr>
            <p:ph type="sldNum" sz="quarter" idx="12"/>
          </p:nvPr>
        </p:nvSpPr>
        <p:spPr/>
        <p:txBody>
          <a:bodyPr/>
          <a:lstStyle/>
          <a:p>
            <a:fld id="{BDFD84B9-E6D1-4141-8D62-EB8D44FC4064}" type="slidenum">
              <a:rPr lang="en-US" altLang="ja-JP"/>
              <a:pPr/>
              <a:t>11</a:t>
            </a:fld>
            <a:endParaRPr lang="en-US" altLang="ja-JP"/>
          </a:p>
        </p:txBody>
      </p:sp>
      <p:sp>
        <p:nvSpPr>
          <p:cNvPr id="66562" name="Text Box 2"/>
          <p:cNvSpPr txBox="1">
            <a:spLocks noChangeArrowheads="1"/>
          </p:cNvSpPr>
          <p:nvPr/>
        </p:nvSpPr>
        <p:spPr bwMode="auto">
          <a:xfrm>
            <a:off x="179388" y="1889125"/>
            <a:ext cx="8640762" cy="2835275"/>
          </a:xfrm>
          <a:prstGeom prst="rect">
            <a:avLst/>
          </a:prstGeom>
          <a:noFill/>
          <a:ln w="9525">
            <a:noFill/>
            <a:miter lim="800000"/>
            <a:headEnd/>
            <a:tailEnd/>
          </a:ln>
          <a:effectLst/>
        </p:spPr>
        <p:txBody>
          <a:bodyPr>
            <a:spAutoFit/>
          </a:bodyPr>
          <a:lstStyle/>
          <a:p>
            <a:pPr marL="533400" indent="-533400" algn="l"/>
            <a:r>
              <a:rPr lang="ja-JP" altLang="en-US"/>
              <a:t>製塩の記録</a:t>
            </a:r>
          </a:p>
          <a:p>
            <a:pPr marL="533400" indent="-533400" algn="l"/>
            <a:r>
              <a:rPr lang="ja-JP" altLang="en-US"/>
              <a:t>　　常陸国風土記</a:t>
            </a:r>
          </a:p>
          <a:p>
            <a:pPr marL="533400" indent="-533400" algn="l"/>
            <a:r>
              <a:rPr lang="ja-JP" altLang="en-US"/>
              <a:t>　　　「郡役所の西に渡船場があり、いわゆる行方の海である。海松また塩浜の塩を焼く藻を生ずる。」</a:t>
            </a:r>
          </a:p>
          <a:p>
            <a:pPr marL="533400" indent="-533400" algn="l"/>
            <a:r>
              <a:rPr lang="ja-JP" altLang="en-US"/>
              <a:t>　　　「その海（霞ヶ浦）に、塩を焼く藻・海松・白貝（ばか貝）・辛螺・蛤がたくさん産する。」</a:t>
            </a:r>
          </a:p>
          <a:p>
            <a:pPr marL="533400" indent="-533400" algn="l"/>
            <a:r>
              <a:rPr lang="ja-JP" altLang="en-US"/>
              <a:t>							「海岸林をつくった人々」</a:t>
            </a:r>
          </a:p>
        </p:txBody>
      </p:sp>
      <p:sp>
        <p:nvSpPr>
          <p:cNvPr id="66563" name="Text Box 3"/>
          <p:cNvSpPr txBox="1">
            <a:spLocks noChangeArrowheads="1"/>
          </p:cNvSpPr>
          <p:nvPr/>
        </p:nvSpPr>
        <p:spPr bwMode="auto">
          <a:xfrm>
            <a:off x="6877050" y="2652713"/>
            <a:ext cx="503238" cy="244475"/>
          </a:xfrm>
          <a:prstGeom prst="rect">
            <a:avLst/>
          </a:prstGeom>
          <a:noFill/>
          <a:ln w="9525">
            <a:noFill/>
            <a:miter lim="800000"/>
            <a:headEnd/>
            <a:tailEnd/>
          </a:ln>
          <a:effectLst/>
        </p:spPr>
        <p:txBody>
          <a:bodyPr>
            <a:spAutoFit/>
          </a:bodyPr>
          <a:lstStyle/>
          <a:p>
            <a:pPr algn="l"/>
            <a:r>
              <a:rPr lang="ja-JP" altLang="en-US" sz="1000"/>
              <a:t>みる</a:t>
            </a:r>
          </a:p>
        </p:txBody>
      </p:sp>
      <p:sp>
        <p:nvSpPr>
          <p:cNvPr id="66564" name="Line 4"/>
          <p:cNvSpPr>
            <a:spLocks noChangeShapeType="1"/>
          </p:cNvSpPr>
          <p:nvPr/>
        </p:nvSpPr>
        <p:spPr bwMode="auto">
          <a:xfrm flipH="1">
            <a:off x="7164388" y="2249488"/>
            <a:ext cx="287337" cy="431800"/>
          </a:xfrm>
          <a:prstGeom prst="line">
            <a:avLst/>
          </a:prstGeom>
          <a:noFill/>
          <a:ln w="9525">
            <a:solidFill>
              <a:schemeClr val="tx1"/>
            </a:solidFill>
            <a:round/>
            <a:headEnd/>
            <a:tailEnd type="triangle" w="med" len="med"/>
          </a:ln>
          <a:effectLst/>
        </p:spPr>
        <p:txBody>
          <a:bodyPr/>
          <a:lstStyle/>
          <a:p>
            <a:endParaRPr lang="ja-JP" altLang="en-US"/>
          </a:p>
        </p:txBody>
      </p:sp>
      <p:sp>
        <p:nvSpPr>
          <p:cNvPr id="66565" name="Text Box 5"/>
          <p:cNvSpPr txBox="1">
            <a:spLocks noChangeArrowheads="1"/>
          </p:cNvSpPr>
          <p:nvPr/>
        </p:nvSpPr>
        <p:spPr bwMode="auto">
          <a:xfrm>
            <a:off x="7380288" y="1817688"/>
            <a:ext cx="1008062" cy="366712"/>
          </a:xfrm>
          <a:prstGeom prst="rect">
            <a:avLst/>
          </a:prstGeom>
          <a:noFill/>
          <a:ln w="9525">
            <a:noFill/>
            <a:miter lim="800000"/>
            <a:headEnd/>
            <a:tailEnd/>
          </a:ln>
          <a:effectLst/>
        </p:spPr>
        <p:txBody>
          <a:bodyPr>
            <a:spAutoFit/>
          </a:bodyPr>
          <a:lstStyle/>
          <a:p>
            <a:pPr algn="l"/>
            <a:r>
              <a:rPr lang="ja-JP" altLang="en-US" sz="1800"/>
              <a:t>海藻</a:t>
            </a:r>
          </a:p>
        </p:txBody>
      </p:sp>
      <p:sp>
        <p:nvSpPr>
          <p:cNvPr id="66566" name="Text Box 6"/>
          <p:cNvSpPr txBox="1">
            <a:spLocks noChangeArrowheads="1"/>
          </p:cNvSpPr>
          <p:nvPr/>
        </p:nvSpPr>
        <p:spPr bwMode="auto">
          <a:xfrm>
            <a:off x="4932363" y="3444875"/>
            <a:ext cx="503237" cy="244475"/>
          </a:xfrm>
          <a:prstGeom prst="rect">
            <a:avLst/>
          </a:prstGeom>
          <a:noFill/>
          <a:ln w="9525">
            <a:noFill/>
            <a:miter lim="800000"/>
            <a:headEnd/>
            <a:tailEnd/>
          </a:ln>
          <a:effectLst/>
        </p:spPr>
        <p:txBody>
          <a:bodyPr>
            <a:spAutoFit/>
          </a:bodyPr>
          <a:lstStyle/>
          <a:p>
            <a:pPr algn="l"/>
            <a:r>
              <a:rPr lang="ja-JP" altLang="en-US" sz="1000"/>
              <a:t>おふ</a:t>
            </a:r>
          </a:p>
        </p:txBody>
      </p:sp>
      <p:sp>
        <p:nvSpPr>
          <p:cNvPr id="66567" name="Text Box 7"/>
          <p:cNvSpPr txBox="1">
            <a:spLocks noChangeArrowheads="1"/>
          </p:cNvSpPr>
          <p:nvPr/>
        </p:nvSpPr>
        <p:spPr bwMode="auto">
          <a:xfrm>
            <a:off x="6589713" y="3473450"/>
            <a:ext cx="503237" cy="244475"/>
          </a:xfrm>
          <a:prstGeom prst="rect">
            <a:avLst/>
          </a:prstGeom>
          <a:noFill/>
          <a:ln w="9525">
            <a:noFill/>
            <a:miter lim="800000"/>
            <a:headEnd/>
            <a:tailEnd/>
          </a:ln>
          <a:effectLst/>
        </p:spPr>
        <p:txBody>
          <a:bodyPr>
            <a:spAutoFit/>
          </a:bodyPr>
          <a:lstStyle/>
          <a:p>
            <a:pPr algn="l"/>
            <a:r>
              <a:rPr lang="ja-JP" altLang="en-US" sz="1000"/>
              <a:t>にし</a:t>
            </a:r>
          </a:p>
        </p:txBody>
      </p:sp>
      <p:sp>
        <p:nvSpPr>
          <p:cNvPr id="66568" name="Text Box 8"/>
          <p:cNvSpPr txBox="1">
            <a:spLocks noChangeArrowheads="1"/>
          </p:cNvSpPr>
          <p:nvPr/>
        </p:nvSpPr>
        <p:spPr bwMode="auto">
          <a:xfrm>
            <a:off x="7092950" y="3444875"/>
            <a:ext cx="719138" cy="244475"/>
          </a:xfrm>
          <a:prstGeom prst="rect">
            <a:avLst/>
          </a:prstGeom>
          <a:noFill/>
          <a:ln w="9525">
            <a:noFill/>
            <a:miter lim="800000"/>
            <a:headEnd/>
            <a:tailEnd/>
          </a:ln>
          <a:effectLst/>
        </p:spPr>
        <p:txBody>
          <a:bodyPr>
            <a:spAutoFit/>
          </a:bodyPr>
          <a:lstStyle/>
          <a:p>
            <a:pPr algn="l"/>
            <a:r>
              <a:rPr lang="ja-JP" altLang="en-US" sz="1000"/>
              <a:t>うむき</a:t>
            </a:r>
          </a:p>
        </p:txBody>
      </p:sp>
      <p:sp>
        <p:nvSpPr>
          <p:cNvPr id="66569" name="Line 9"/>
          <p:cNvSpPr>
            <a:spLocks noChangeShapeType="1"/>
          </p:cNvSpPr>
          <p:nvPr/>
        </p:nvSpPr>
        <p:spPr bwMode="auto">
          <a:xfrm>
            <a:off x="6084888" y="2178050"/>
            <a:ext cx="574675" cy="1366838"/>
          </a:xfrm>
          <a:prstGeom prst="line">
            <a:avLst/>
          </a:prstGeom>
          <a:noFill/>
          <a:ln w="9525">
            <a:solidFill>
              <a:schemeClr val="tx1"/>
            </a:solidFill>
            <a:round/>
            <a:headEnd/>
            <a:tailEnd type="triangle" w="med" len="med"/>
          </a:ln>
          <a:effectLst/>
        </p:spPr>
        <p:txBody>
          <a:bodyPr/>
          <a:lstStyle/>
          <a:p>
            <a:endParaRPr lang="ja-JP" altLang="en-US"/>
          </a:p>
        </p:txBody>
      </p:sp>
      <p:sp>
        <p:nvSpPr>
          <p:cNvPr id="66570" name="Text Box 10"/>
          <p:cNvSpPr txBox="1">
            <a:spLocks noChangeArrowheads="1"/>
          </p:cNvSpPr>
          <p:nvPr/>
        </p:nvSpPr>
        <p:spPr bwMode="auto">
          <a:xfrm>
            <a:off x="5651500" y="1817688"/>
            <a:ext cx="647700" cy="366712"/>
          </a:xfrm>
          <a:prstGeom prst="rect">
            <a:avLst/>
          </a:prstGeom>
          <a:noFill/>
          <a:ln w="9525">
            <a:noFill/>
            <a:miter lim="800000"/>
            <a:headEnd/>
            <a:tailEnd/>
          </a:ln>
          <a:effectLst/>
        </p:spPr>
        <p:txBody>
          <a:bodyPr>
            <a:spAutoFit/>
          </a:bodyPr>
          <a:lstStyle/>
          <a:p>
            <a:pPr algn="l"/>
            <a:r>
              <a:rPr lang="ja-JP" altLang="en-US" sz="1800"/>
              <a:t>巻貝</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付プレースホルダ 1"/>
          <p:cNvSpPr>
            <a:spLocks noGrp="1"/>
          </p:cNvSpPr>
          <p:nvPr>
            <p:ph type="dt" sz="half" idx="10"/>
          </p:nvPr>
        </p:nvSpPr>
        <p:spPr/>
        <p:txBody>
          <a:bodyPr/>
          <a:lstStyle/>
          <a:p>
            <a:fld id="{1CE4326E-84AC-491B-8DC5-EA9B264EFF8A}" type="datetime1">
              <a:rPr lang="ja-JP" altLang="en-US"/>
              <a:pPr/>
              <a:t>2014/5/19</a:t>
            </a:fld>
            <a:endParaRPr lang="en-US" altLang="ja-JP"/>
          </a:p>
        </p:txBody>
      </p:sp>
      <p:sp>
        <p:nvSpPr>
          <p:cNvPr id="8" name="スライド番号プレースホルダ 3"/>
          <p:cNvSpPr>
            <a:spLocks noGrp="1"/>
          </p:cNvSpPr>
          <p:nvPr>
            <p:ph type="sldNum" sz="quarter" idx="12"/>
          </p:nvPr>
        </p:nvSpPr>
        <p:spPr/>
        <p:txBody>
          <a:bodyPr/>
          <a:lstStyle/>
          <a:p>
            <a:fld id="{059D5F62-B2D2-48E6-8764-FFBB232FC004}" type="slidenum">
              <a:rPr lang="en-US" altLang="ja-JP"/>
              <a:pPr/>
              <a:t>12</a:t>
            </a:fld>
            <a:endParaRPr lang="en-US" altLang="ja-JP"/>
          </a:p>
        </p:txBody>
      </p:sp>
      <p:sp>
        <p:nvSpPr>
          <p:cNvPr id="67586" name="Text Box 2"/>
          <p:cNvSpPr txBox="1">
            <a:spLocks noChangeArrowheads="1"/>
          </p:cNvSpPr>
          <p:nvPr/>
        </p:nvSpPr>
        <p:spPr bwMode="auto">
          <a:xfrm>
            <a:off x="179388" y="549275"/>
            <a:ext cx="8640762" cy="5675313"/>
          </a:xfrm>
          <a:prstGeom prst="rect">
            <a:avLst/>
          </a:prstGeom>
          <a:noFill/>
          <a:ln w="9525">
            <a:noFill/>
            <a:miter lim="800000"/>
            <a:headEnd/>
            <a:tailEnd/>
          </a:ln>
          <a:effectLst/>
        </p:spPr>
        <p:txBody>
          <a:bodyPr>
            <a:spAutoFit/>
          </a:bodyPr>
          <a:lstStyle/>
          <a:p>
            <a:pPr marL="533400" indent="-533400" algn="l"/>
            <a:r>
              <a:rPr lang="ja-JP" altLang="en-US" sz="2800"/>
              <a:t>製鉄の記録</a:t>
            </a:r>
          </a:p>
          <a:p>
            <a:pPr marL="533400" indent="-533400" algn="l"/>
            <a:r>
              <a:rPr lang="ja-JP" altLang="en-US" sz="2800"/>
              <a:t>　　常陸国風土記</a:t>
            </a:r>
          </a:p>
          <a:p>
            <a:pPr marL="533400" indent="-533400" algn="l"/>
            <a:r>
              <a:rPr lang="ja-JP" altLang="en-US" sz="2800"/>
              <a:t>　　　「慶雲元年（</a:t>
            </a:r>
            <a:r>
              <a:rPr lang="en-US" altLang="ja-JP" sz="2800"/>
              <a:t>704</a:t>
            </a:r>
            <a:r>
              <a:rPr lang="ja-JP" altLang="en-US" sz="2800"/>
              <a:t>）に、国司の采女朝臣が、鍛治師の佐備大麻呂らをつれてきて、若松の浜の鉄を採取して剣を造った。ここから南へ、軽野の里の若松の浜に至るまでの間三十余里はみな松山である。　（中略）　この若松の浦はすなわち常陸と下総と二つの国の堺にある安是の湖のあるところである。砂鉄は剣に造ると非常に鋭利である。しかし、香島の神の山であるから、手軽に入って松を伐ったり鉄を掘ったりすることはできないのである。」</a:t>
            </a:r>
          </a:p>
          <a:p>
            <a:pPr marL="533400" indent="-533400" algn="l"/>
            <a:r>
              <a:rPr lang="ja-JP" altLang="en-US"/>
              <a:t>							「海岸林をつくった人々」</a:t>
            </a:r>
          </a:p>
        </p:txBody>
      </p:sp>
      <p:sp>
        <p:nvSpPr>
          <p:cNvPr id="67587" name="Text Box 3"/>
          <p:cNvSpPr txBox="1">
            <a:spLocks noChangeArrowheads="1"/>
          </p:cNvSpPr>
          <p:nvPr/>
        </p:nvSpPr>
        <p:spPr bwMode="auto">
          <a:xfrm>
            <a:off x="5219700" y="1744663"/>
            <a:ext cx="1150938" cy="244475"/>
          </a:xfrm>
          <a:prstGeom prst="rect">
            <a:avLst/>
          </a:prstGeom>
          <a:noFill/>
          <a:ln w="9525">
            <a:noFill/>
            <a:miter lim="800000"/>
            <a:headEnd/>
            <a:tailEnd/>
          </a:ln>
          <a:effectLst/>
        </p:spPr>
        <p:txBody>
          <a:bodyPr>
            <a:spAutoFit/>
          </a:bodyPr>
          <a:lstStyle/>
          <a:p>
            <a:pPr algn="l"/>
            <a:r>
              <a:rPr lang="ja-JP" altLang="en-US" sz="1000"/>
              <a:t>うねめのあそん</a:t>
            </a:r>
          </a:p>
        </p:txBody>
      </p:sp>
      <p:sp>
        <p:nvSpPr>
          <p:cNvPr id="67595" name="Text Box 11"/>
          <p:cNvSpPr txBox="1">
            <a:spLocks noChangeArrowheads="1"/>
          </p:cNvSpPr>
          <p:nvPr/>
        </p:nvSpPr>
        <p:spPr bwMode="auto">
          <a:xfrm>
            <a:off x="973138" y="2205038"/>
            <a:ext cx="1150937" cy="244475"/>
          </a:xfrm>
          <a:prstGeom prst="rect">
            <a:avLst/>
          </a:prstGeom>
          <a:noFill/>
          <a:ln w="9525">
            <a:noFill/>
            <a:miter lim="800000"/>
            <a:headEnd/>
            <a:tailEnd/>
          </a:ln>
          <a:effectLst/>
        </p:spPr>
        <p:txBody>
          <a:bodyPr>
            <a:spAutoFit/>
          </a:bodyPr>
          <a:lstStyle/>
          <a:p>
            <a:pPr algn="l"/>
            <a:r>
              <a:rPr lang="ja-JP" altLang="en-US" sz="1000"/>
              <a:t>さびの　おほまろ</a:t>
            </a:r>
          </a:p>
        </p:txBody>
      </p:sp>
      <p:sp>
        <p:nvSpPr>
          <p:cNvPr id="67596" name="Text Box 12"/>
          <p:cNvSpPr txBox="1">
            <a:spLocks noChangeArrowheads="1"/>
          </p:cNvSpPr>
          <p:nvPr/>
        </p:nvSpPr>
        <p:spPr bwMode="auto">
          <a:xfrm>
            <a:off x="1979613" y="3905250"/>
            <a:ext cx="1295400" cy="244475"/>
          </a:xfrm>
          <a:prstGeom prst="rect">
            <a:avLst/>
          </a:prstGeom>
          <a:noFill/>
          <a:ln w="9525">
            <a:noFill/>
            <a:miter lim="800000"/>
            <a:headEnd/>
            <a:tailEnd/>
          </a:ln>
          <a:effectLst/>
        </p:spPr>
        <p:txBody>
          <a:bodyPr>
            <a:spAutoFit/>
          </a:bodyPr>
          <a:lstStyle/>
          <a:p>
            <a:pPr algn="l"/>
            <a:r>
              <a:rPr lang="ja-JP" altLang="en-US" sz="1000"/>
              <a:t>あぜ　　の　　みなと</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日付プレースホルダ 1"/>
          <p:cNvSpPr>
            <a:spLocks noGrp="1"/>
          </p:cNvSpPr>
          <p:nvPr>
            <p:ph type="dt" sz="half" idx="10"/>
          </p:nvPr>
        </p:nvSpPr>
        <p:spPr/>
        <p:txBody>
          <a:bodyPr/>
          <a:lstStyle/>
          <a:p>
            <a:fld id="{0D255558-5CD1-4264-865B-74965CD0BC8C}" type="datetime1">
              <a:rPr lang="ja-JP" altLang="en-US"/>
              <a:pPr/>
              <a:t>2014/5/19</a:t>
            </a:fld>
            <a:endParaRPr lang="en-US" altLang="ja-JP"/>
          </a:p>
        </p:txBody>
      </p:sp>
      <p:sp>
        <p:nvSpPr>
          <p:cNvPr id="14" name="スライド番号プレースホルダ 3"/>
          <p:cNvSpPr>
            <a:spLocks noGrp="1"/>
          </p:cNvSpPr>
          <p:nvPr>
            <p:ph type="sldNum" sz="quarter" idx="12"/>
          </p:nvPr>
        </p:nvSpPr>
        <p:spPr/>
        <p:txBody>
          <a:bodyPr/>
          <a:lstStyle/>
          <a:p>
            <a:fld id="{965E80F2-698C-4CF6-98C2-0C9C1A95413C}" type="slidenum">
              <a:rPr lang="en-US" altLang="ja-JP"/>
              <a:pPr/>
              <a:t>13</a:t>
            </a:fld>
            <a:endParaRPr lang="en-US" altLang="ja-JP"/>
          </a:p>
        </p:txBody>
      </p:sp>
      <p:sp>
        <p:nvSpPr>
          <p:cNvPr id="68610" name="Text Box 2"/>
          <p:cNvSpPr txBox="1">
            <a:spLocks noChangeArrowheads="1"/>
          </p:cNvSpPr>
          <p:nvPr/>
        </p:nvSpPr>
        <p:spPr bwMode="auto">
          <a:xfrm>
            <a:off x="179388" y="1412875"/>
            <a:ext cx="8640762" cy="4200525"/>
          </a:xfrm>
          <a:prstGeom prst="rect">
            <a:avLst/>
          </a:prstGeom>
          <a:noFill/>
          <a:ln w="9525">
            <a:noFill/>
            <a:miter lim="800000"/>
            <a:headEnd/>
            <a:tailEnd/>
          </a:ln>
          <a:effectLst/>
        </p:spPr>
        <p:txBody>
          <a:bodyPr>
            <a:spAutoFit/>
          </a:bodyPr>
          <a:lstStyle/>
          <a:p>
            <a:pPr marL="533400" indent="-533400" algn="l"/>
            <a:r>
              <a:rPr lang="ja-JP" altLang="en-US" sz="2400"/>
              <a:t>万葉集（</a:t>
            </a:r>
            <a:r>
              <a:rPr lang="en-US" altLang="ja-JP" sz="2400"/>
              <a:t>8</a:t>
            </a:r>
            <a:r>
              <a:rPr lang="ja-JP" altLang="en-US" sz="2400"/>
              <a:t>世紀末）</a:t>
            </a:r>
          </a:p>
          <a:p>
            <a:pPr marL="533400" indent="-533400" algn="l"/>
            <a:r>
              <a:rPr lang="ja-JP" altLang="en-US" sz="2400"/>
              <a:t>　いざ子ども　早く大和へ　大伴の　御津の浜松　待ち恋ひぬらむ</a:t>
            </a:r>
          </a:p>
          <a:p>
            <a:pPr marL="533400" indent="-533400" algn="l"/>
            <a:r>
              <a:rPr lang="ja-JP" altLang="en-US" sz="2400"/>
              <a:t>　大伴の　御津の松原　かき掃きて　われ立ち待たむ　早帰りませ</a:t>
            </a:r>
          </a:p>
          <a:p>
            <a:pPr marL="533400" indent="-533400" algn="l"/>
            <a:r>
              <a:rPr lang="ja-JP" altLang="en-US" sz="2400"/>
              <a:t>　住吉の　岸の松が根　うちさらし　寄せ来る波の　音の清けさ</a:t>
            </a:r>
          </a:p>
          <a:p>
            <a:pPr marL="533400" indent="-533400" algn="l"/>
            <a:r>
              <a:rPr lang="ja-JP" altLang="en-US" sz="2400"/>
              <a:t>　大伴の　高師の浜の　松が根を　枕き寝るれど　家し偲はゆ</a:t>
            </a:r>
          </a:p>
          <a:p>
            <a:pPr marL="533400" indent="-533400" algn="l"/>
            <a:r>
              <a:rPr lang="ja-JP" altLang="en-US" sz="2400"/>
              <a:t>　白波の　浜松の木の　手向草　幾世までにか　年は経ぬらむ</a:t>
            </a:r>
          </a:p>
          <a:p>
            <a:pPr marL="533400" indent="-533400" algn="l"/>
            <a:endParaRPr lang="ja-JP" altLang="en-US" sz="2400"/>
          </a:p>
          <a:p>
            <a:pPr marL="533400" indent="-533400" algn="l"/>
            <a:r>
              <a:rPr lang="ja-JP" altLang="en-US"/>
              <a:t>							「海岸林をつくった人々」</a:t>
            </a:r>
          </a:p>
        </p:txBody>
      </p:sp>
      <p:sp>
        <p:nvSpPr>
          <p:cNvPr id="68611" name="Text Box 3"/>
          <p:cNvSpPr txBox="1">
            <a:spLocks noChangeArrowheads="1"/>
          </p:cNvSpPr>
          <p:nvPr/>
        </p:nvSpPr>
        <p:spPr bwMode="auto">
          <a:xfrm>
            <a:off x="4862513" y="1816100"/>
            <a:ext cx="646112" cy="244475"/>
          </a:xfrm>
          <a:prstGeom prst="rect">
            <a:avLst/>
          </a:prstGeom>
          <a:noFill/>
          <a:ln w="9525">
            <a:noFill/>
            <a:miter lim="800000"/>
            <a:headEnd/>
            <a:tailEnd/>
          </a:ln>
          <a:effectLst/>
        </p:spPr>
        <p:txBody>
          <a:bodyPr>
            <a:spAutoFit/>
          </a:bodyPr>
          <a:lstStyle/>
          <a:p>
            <a:pPr algn="l"/>
            <a:r>
              <a:rPr lang="ja-JP" altLang="en-US" sz="1000"/>
              <a:t>みつ</a:t>
            </a:r>
          </a:p>
        </p:txBody>
      </p:sp>
      <p:sp>
        <p:nvSpPr>
          <p:cNvPr id="68614" name="Text Box 6"/>
          <p:cNvSpPr txBox="1">
            <a:spLocks noChangeArrowheads="1"/>
          </p:cNvSpPr>
          <p:nvPr/>
        </p:nvSpPr>
        <p:spPr bwMode="auto">
          <a:xfrm>
            <a:off x="2555875" y="1816100"/>
            <a:ext cx="646113" cy="244475"/>
          </a:xfrm>
          <a:prstGeom prst="rect">
            <a:avLst/>
          </a:prstGeom>
          <a:noFill/>
          <a:ln w="9525">
            <a:noFill/>
            <a:miter lim="800000"/>
            <a:headEnd/>
            <a:tailEnd/>
          </a:ln>
          <a:effectLst/>
        </p:spPr>
        <p:txBody>
          <a:bodyPr>
            <a:spAutoFit/>
          </a:bodyPr>
          <a:lstStyle/>
          <a:p>
            <a:pPr algn="l"/>
            <a:r>
              <a:rPr lang="ja-JP" altLang="en-US" sz="1000"/>
              <a:t>やまと</a:t>
            </a:r>
          </a:p>
        </p:txBody>
      </p:sp>
      <p:sp>
        <p:nvSpPr>
          <p:cNvPr id="68615" name="Text Box 7"/>
          <p:cNvSpPr txBox="1">
            <a:spLocks noChangeArrowheads="1"/>
          </p:cNvSpPr>
          <p:nvPr/>
        </p:nvSpPr>
        <p:spPr bwMode="auto">
          <a:xfrm>
            <a:off x="1693863" y="2420938"/>
            <a:ext cx="646112" cy="244475"/>
          </a:xfrm>
          <a:prstGeom prst="rect">
            <a:avLst/>
          </a:prstGeom>
          <a:noFill/>
          <a:ln w="9525">
            <a:noFill/>
            <a:miter lim="800000"/>
            <a:headEnd/>
            <a:tailEnd/>
          </a:ln>
          <a:effectLst/>
        </p:spPr>
        <p:txBody>
          <a:bodyPr>
            <a:spAutoFit/>
          </a:bodyPr>
          <a:lstStyle/>
          <a:p>
            <a:pPr algn="l"/>
            <a:r>
              <a:rPr lang="ja-JP" altLang="en-US" sz="1000"/>
              <a:t>みつ</a:t>
            </a:r>
          </a:p>
        </p:txBody>
      </p:sp>
      <p:sp>
        <p:nvSpPr>
          <p:cNvPr id="68616" name="Text Box 8"/>
          <p:cNvSpPr txBox="1">
            <a:spLocks noChangeArrowheads="1"/>
          </p:cNvSpPr>
          <p:nvPr/>
        </p:nvSpPr>
        <p:spPr bwMode="auto">
          <a:xfrm>
            <a:off x="466725" y="2968625"/>
            <a:ext cx="720725" cy="244475"/>
          </a:xfrm>
          <a:prstGeom prst="rect">
            <a:avLst/>
          </a:prstGeom>
          <a:noFill/>
          <a:ln w="9525">
            <a:noFill/>
            <a:miter lim="800000"/>
            <a:headEnd/>
            <a:tailEnd/>
          </a:ln>
          <a:effectLst/>
        </p:spPr>
        <p:txBody>
          <a:bodyPr>
            <a:spAutoFit/>
          </a:bodyPr>
          <a:lstStyle/>
          <a:p>
            <a:pPr algn="l"/>
            <a:r>
              <a:rPr lang="ja-JP" altLang="en-US" sz="1000"/>
              <a:t>すみのえ</a:t>
            </a:r>
          </a:p>
        </p:txBody>
      </p:sp>
      <p:sp>
        <p:nvSpPr>
          <p:cNvPr id="68617" name="Text Box 9"/>
          <p:cNvSpPr txBox="1">
            <a:spLocks noChangeArrowheads="1"/>
          </p:cNvSpPr>
          <p:nvPr/>
        </p:nvSpPr>
        <p:spPr bwMode="auto">
          <a:xfrm>
            <a:off x="6013450" y="2679700"/>
            <a:ext cx="646113" cy="244475"/>
          </a:xfrm>
          <a:prstGeom prst="rect">
            <a:avLst/>
          </a:prstGeom>
          <a:noFill/>
          <a:ln w="9525">
            <a:noFill/>
            <a:miter lim="800000"/>
            <a:headEnd/>
            <a:tailEnd/>
          </a:ln>
          <a:effectLst/>
        </p:spPr>
        <p:txBody>
          <a:bodyPr>
            <a:spAutoFit/>
          </a:bodyPr>
          <a:lstStyle/>
          <a:p>
            <a:pPr algn="l"/>
            <a:r>
              <a:rPr lang="ja-JP" altLang="en-US" sz="1000"/>
              <a:t>さや</a:t>
            </a:r>
          </a:p>
        </p:txBody>
      </p:sp>
      <p:sp>
        <p:nvSpPr>
          <p:cNvPr id="68618" name="Text Box 10"/>
          <p:cNvSpPr txBox="1">
            <a:spLocks noChangeArrowheads="1"/>
          </p:cNvSpPr>
          <p:nvPr/>
        </p:nvSpPr>
        <p:spPr bwMode="auto">
          <a:xfrm>
            <a:off x="1693863" y="3500438"/>
            <a:ext cx="646112" cy="244475"/>
          </a:xfrm>
          <a:prstGeom prst="rect">
            <a:avLst/>
          </a:prstGeom>
          <a:noFill/>
          <a:ln w="9525">
            <a:noFill/>
            <a:miter lim="800000"/>
            <a:headEnd/>
            <a:tailEnd/>
          </a:ln>
          <a:effectLst/>
        </p:spPr>
        <p:txBody>
          <a:bodyPr>
            <a:spAutoFit/>
          </a:bodyPr>
          <a:lstStyle/>
          <a:p>
            <a:pPr algn="l"/>
            <a:r>
              <a:rPr lang="ja-JP" altLang="en-US" sz="1000"/>
              <a:t>たかし</a:t>
            </a:r>
          </a:p>
        </p:txBody>
      </p:sp>
      <p:sp>
        <p:nvSpPr>
          <p:cNvPr id="68619" name="Text Box 11"/>
          <p:cNvSpPr txBox="1">
            <a:spLocks noChangeArrowheads="1"/>
          </p:cNvSpPr>
          <p:nvPr/>
        </p:nvSpPr>
        <p:spPr bwMode="auto">
          <a:xfrm>
            <a:off x="4646613" y="3500438"/>
            <a:ext cx="646112" cy="244475"/>
          </a:xfrm>
          <a:prstGeom prst="rect">
            <a:avLst/>
          </a:prstGeom>
          <a:noFill/>
          <a:ln w="9525">
            <a:noFill/>
            <a:miter lim="800000"/>
            <a:headEnd/>
            <a:tailEnd/>
          </a:ln>
          <a:effectLst/>
        </p:spPr>
        <p:txBody>
          <a:bodyPr>
            <a:spAutoFit/>
          </a:bodyPr>
          <a:lstStyle/>
          <a:p>
            <a:pPr algn="l"/>
            <a:r>
              <a:rPr lang="ja-JP" altLang="en-US" sz="1000"/>
              <a:t>まくら</a:t>
            </a:r>
          </a:p>
        </p:txBody>
      </p:sp>
      <p:sp>
        <p:nvSpPr>
          <p:cNvPr id="68620" name="Text Box 12"/>
          <p:cNvSpPr txBox="1">
            <a:spLocks noChangeArrowheads="1"/>
          </p:cNvSpPr>
          <p:nvPr/>
        </p:nvSpPr>
        <p:spPr bwMode="auto">
          <a:xfrm>
            <a:off x="5870575" y="3141663"/>
            <a:ext cx="646113" cy="244475"/>
          </a:xfrm>
          <a:prstGeom prst="rect">
            <a:avLst/>
          </a:prstGeom>
          <a:noFill/>
          <a:ln w="9525">
            <a:noFill/>
            <a:miter lim="800000"/>
            <a:headEnd/>
            <a:tailEnd/>
          </a:ln>
          <a:effectLst/>
        </p:spPr>
        <p:txBody>
          <a:bodyPr>
            <a:spAutoFit/>
          </a:bodyPr>
          <a:lstStyle/>
          <a:p>
            <a:pPr algn="l"/>
            <a:r>
              <a:rPr lang="ja-JP" altLang="en-US" sz="1000"/>
              <a:t>しの</a:t>
            </a:r>
          </a:p>
        </p:txBody>
      </p:sp>
      <p:sp>
        <p:nvSpPr>
          <p:cNvPr id="68621" name="Text Box 13"/>
          <p:cNvSpPr txBox="1">
            <a:spLocks noChangeArrowheads="1"/>
          </p:cNvSpPr>
          <p:nvPr/>
        </p:nvSpPr>
        <p:spPr bwMode="auto">
          <a:xfrm>
            <a:off x="3419475" y="4048125"/>
            <a:ext cx="792163" cy="244475"/>
          </a:xfrm>
          <a:prstGeom prst="rect">
            <a:avLst/>
          </a:prstGeom>
          <a:noFill/>
          <a:ln w="9525">
            <a:noFill/>
            <a:miter lim="800000"/>
            <a:headEnd/>
            <a:tailEnd/>
          </a:ln>
          <a:effectLst/>
        </p:spPr>
        <p:txBody>
          <a:bodyPr>
            <a:spAutoFit/>
          </a:bodyPr>
          <a:lstStyle/>
          <a:p>
            <a:pPr algn="l"/>
            <a:r>
              <a:rPr lang="ja-JP" altLang="en-US" sz="1000"/>
              <a:t>たむけぐさ</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1"/>
          <p:cNvSpPr>
            <a:spLocks noGrp="1"/>
          </p:cNvSpPr>
          <p:nvPr>
            <p:ph type="dt" sz="half" idx="10"/>
          </p:nvPr>
        </p:nvSpPr>
        <p:spPr/>
        <p:txBody>
          <a:bodyPr/>
          <a:lstStyle/>
          <a:p>
            <a:fld id="{3C17D453-CBC3-4F7C-9DF6-181AF17673A6}" type="datetime1">
              <a:rPr lang="ja-JP" altLang="en-US"/>
              <a:pPr/>
              <a:t>2014/5/19</a:t>
            </a:fld>
            <a:endParaRPr lang="en-US" altLang="ja-JP"/>
          </a:p>
        </p:txBody>
      </p:sp>
      <p:sp>
        <p:nvSpPr>
          <p:cNvPr id="5" name="スライド番号プレースホルダ 3"/>
          <p:cNvSpPr>
            <a:spLocks noGrp="1"/>
          </p:cNvSpPr>
          <p:nvPr>
            <p:ph type="sldNum" sz="quarter" idx="12"/>
          </p:nvPr>
        </p:nvSpPr>
        <p:spPr/>
        <p:txBody>
          <a:bodyPr/>
          <a:lstStyle/>
          <a:p>
            <a:fld id="{596B8144-C49A-4B4C-9D41-B7BE51A3C4E3}" type="slidenum">
              <a:rPr lang="en-US" altLang="ja-JP"/>
              <a:pPr/>
              <a:t>14</a:t>
            </a:fld>
            <a:endParaRPr lang="en-US" altLang="ja-JP"/>
          </a:p>
        </p:txBody>
      </p:sp>
      <p:sp>
        <p:nvSpPr>
          <p:cNvPr id="69634" name="Text Box 2"/>
          <p:cNvSpPr txBox="1">
            <a:spLocks noChangeArrowheads="1"/>
          </p:cNvSpPr>
          <p:nvPr/>
        </p:nvSpPr>
        <p:spPr bwMode="auto">
          <a:xfrm>
            <a:off x="179388" y="811213"/>
            <a:ext cx="8640762" cy="4968875"/>
          </a:xfrm>
          <a:prstGeom prst="rect">
            <a:avLst/>
          </a:prstGeom>
          <a:noFill/>
          <a:ln w="9525">
            <a:noFill/>
            <a:miter lim="800000"/>
            <a:headEnd/>
            <a:tailEnd/>
          </a:ln>
          <a:effectLst/>
        </p:spPr>
        <p:txBody>
          <a:bodyPr>
            <a:spAutoFit/>
          </a:bodyPr>
          <a:lstStyle/>
          <a:p>
            <a:pPr marL="533400" indent="-533400" algn="l"/>
            <a:r>
              <a:rPr lang="ja-JP" altLang="en-US"/>
              <a:t>薪炭の利用（</a:t>
            </a:r>
            <a:r>
              <a:rPr lang="en-US" altLang="ja-JP"/>
              <a:t>9</a:t>
            </a:r>
            <a:r>
              <a:rPr lang="ja-JP" altLang="en-US"/>
              <a:t>世紀の畿内）</a:t>
            </a:r>
          </a:p>
          <a:p>
            <a:pPr marL="533400" indent="-533400" algn="l"/>
            <a:r>
              <a:rPr lang="ja-JP" altLang="en-US"/>
              <a:t>　　</a:t>
            </a:r>
            <a:r>
              <a:rPr lang="en-US" altLang="ja-JP"/>
              <a:t>『</a:t>
            </a:r>
            <a:r>
              <a:rPr lang="ja-JP" altLang="en-US"/>
              <a:t>金葉和歌集</a:t>
            </a:r>
            <a:r>
              <a:rPr lang="en-US" altLang="ja-JP"/>
              <a:t>』</a:t>
            </a:r>
          </a:p>
          <a:p>
            <a:pPr marL="533400" indent="-533400" algn="l"/>
            <a:r>
              <a:rPr lang="ja-JP" altLang="en-US"/>
              <a:t>　　　すみがまに　たつ煙さへ　小野山は　雪げの雲に　見ゆるなりけり</a:t>
            </a:r>
          </a:p>
          <a:p>
            <a:pPr marL="533400" indent="-533400" algn="l"/>
            <a:endParaRPr lang="ja-JP" altLang="en-US"/>
          </a:p>
          <a:p>
            <a:pPr marL="533400" indent="-533400" algn="l"/>
            <a:r>
              <a:rPr lang="ja-JP" altLang="en-US"/>
              <a:t>　　</a:t>
            </a:r>
            <a:r>
              <a:rPr lang="en-US" altLang="ja-JP"/>
              <a:t>『</a:t>
            </a:r>
            <a:r>
              <a:rPr lang="ja-JP" altLang="en-US"/>
              <a:t>堀河院御時百首和歌</a:t>
            </a:r>
            <a:r>
              <a:rPr lang="en-US" altLang="ja-JP"/>
              <a:t>』</a:t>
            </a:r>
          </a:p>
          <a:p>
            <a:pPr marL="533400" indent="-533400" algn="l"/>
            <a:r>
              <a:rPr lang="ja-JP" altLang="en-US"/>
              <a:t>　　　ひさしさは　ふゆこそまされ　おおはらや　やくすみかまの　けふりのみして</a:t>
            </a:r>
          </a:p>
          <a:p>
            <a:pPr marL="533400" indent="-533400" algn="l"/>
            <a:endParaRPr lang="ja-JP" altLang="en-US"/>
          </a:p>
          <a:p>
            <a:pPr marL="533400" indent="-533400" algn="l"/>
            <a:r>
              <a:rPr lang="ja-JP" altLang="en-US"/>
              <a:t>　　</a:t>
            </a:r>
            <a:r>
              <a:rPr lang="en-US" altLang="ja-JP"/>
              <a:t>『</a:t>
            </a:r>
            <a:r>
              <a:rPr lang="ja-JP" altLang="en-US"/>
              <a:t>山家集</a:t>
            </a:r>
            <a:r>
              <a:rPr lang="en-US" altLang="ja-JP"/>
              <a:t>』</a:t>
            </a:r>
          </a:p>
          <a:p>
            <a:pPr marL="533400" indent="-533400" algn="l"/>
            <a:r>
              <a:rPr lang="ja-JP" altLang="en-US"/>
              <a:t>　　　すみがまの　たなびくけぶり　ひとすぢに　こころぼそきは　大原の里</a:t>
            </a:r>
          </a:p>
          <a:p>
            <a:pPr marL="533400" indent="-533400" algn="l"/>
            <a:endParaRPr lang="ja-JP" altLang="en-US"/>
          </a:p>
          <a:p>
            <a:pPr marL="533400" indent="-533400" algn="l"/>
            <a:r>
              <a:rPr lang="ja-JP" altLang="en-US"/>
              <a:t>							「海岸林をつくった人々」</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日付プレースホルダ 1"/>
          <p:cNvSpPr>
            <a:spLocks noGrp="1"/>
          </p:cNvSpPr>
          <p:nvPr>
            <p:ph type="dt" sz="half" idx="10"/>
          </p:nvPr>
        </p:nvSpPr>
        <p:spPr/>
        <p:txBody>
          <a:bodyPr/>
          <a:lstStyle/>
          <a:p>
            <a:fld id="{BD81DD9B-EF18-49AD-87A1-42D0ADADC83B}" type="datetime1">
              <a:rPr lang="ja-JP" altLang="en-US"/>
              <a:pPr/>
              <a:t>2014/5/19</a:t>
            </a:fld>
            <a:endParaRPr lang="en-US" altLang="ja-JP" dirty="0"/>
          </a:p>
        </p:txBody>
      </p:sp>
      <p:sp>
        <p:nvSpPr>
          <p:cNvPr id="12" name="スライド番号プレースホルダ 3"/>
          <p:cNvSpPr>
            <a:spLocks noGrp="1"/>
          </p:cNvSpPr>
          <p:nvPr>
            <p:ph type="sldNum" sz="quarter" idx="12"/>
          </p:nvPr>
        </p:nvSpPr>
        <p:spPr/>
        <p:txBody>
          <a:bodyPr/>
          <a:lstStyle/>
          <a:p>
            <a:fld id="{D808EF09-894B-4F12-A015-CD7C7C514DE8}" type="slidenum">
              <a:rPr lang="en-US" altLang="ja-JP"/>
              <a:pPr/>
              <a:t>15</a:t>
            </a:fld>
            <a:endParaRPr lang="en-US" altLang="ja-JP"/>
          </a:p>
        </p:txBody>
      </p:sp>
      <p:pic>
        <p:nvPicPr>
          <p:cNvPr id="41989" name="Picture 5"/>
          <p:cNvPicPr>
            <a:picLocks noChangeAspect="1" noChangeArrowheads="1"/>
          </p:cNvPicPr>
          <p:nvPr/>
        </p:nvPicPr>
        <p:blipFill>
          <a:blip r:embed="rId2" cstate="print"/>
          <a:srcRect/>
          <a:stretch>
            <a:fillRect/>
          </a:stretch>
        </p:blipFill>
        <p:spPr bwMode="auto">
          <a:xfrm>
            <a:off x="0" y="0"/>
            <a:ext cx="6588125" cy="5737225"/>
          </a:xfrm>
          <a:prstGeom prst="rect">
            <a:avLst/>
          </a:prstGeom>
          <a:noFill/>
          <a:ln w="9525">
            <a:noFill/>
            <a:miter lim="800000"/>
            <a:headEnd/>
            <a:tailEnd/>
          </a:ln>
          <a:effectLst/>
        </p:spPr>
      </p:pic>
      <p:pic>
        <p:nvPicPr>
          <p:cNvPr id="41990" name="Picture 6"/>
          <p:cNvPicPr>
            <a:picLocks noChangeAspect="1" noChangeArrowheads="1"/>
          </p:cNvPicPr>
          <p:nvPr/>
        </p:nvPicPr>
        <p:blipFill>
          <a:blip r:embed="rId3" cstate="print"/>
          <a:srcRect/>
          <a:stretch>
            <a:fillRect/>
          </a:stretch>
        </p:blipFill>
        <p:spPr bwMode="auto">
          <a:xfrm>
            <a:off x="5710238" y="2781300"/>
            <a:ext cx="3433762" cy="4076700"/>
          </a:xfrm>
          <a:prstGeom prst="rect">
            <a:avLst/>
          </a:prstGeom>
          <a:noFill/>
          <a:ln w="9525">
            <a:noFill/>
            <a:miter lim="800000"/>
            <a:headEnd/>
            <a:tailEnd/>
          </a:ln>
          <a:effectLst/>
        </p:spPr>
      </p:pic>
      <p:sp>
        <p:nvSpPr>
          <p:cNvPr id="41991" name="Text Box 7"/>
          <p:cNvSpPr txBox="1">
            <a:spLocks noChangeArrowheads="1"/>
          </p:cNvSpPr>
          <p:nvPr/>
        </p:nvSpPr>
        <p:spPr bwMode="auto">
          <a:xfrm>
            <a:off x="357158" y="5929330"/>
            <a:ext cx="2376487" cy="366713"/>
          </a:xfrm>
          <a:prstGeom prst="rect">
            <a:avLst/>
          </a:prstGeom>
          <a:noFill/>
          <a:ln w="9525">
            <a:noFill/>
            <a:miter lim="800000"/>
            <a:headEnd/>
            <a:tailEnd/>
          </a:ln>
          <a:effectLst/>
        </p:spPr>
        <p:txBody>
          <a:bodyPr>
            <a:spAutoFit/>
          </a:bodyPr>
          <a:lstStyle/>
          <a:p>
            <a:pPr algn="l"/>
            <a:r>
              <a:rPr lang="ja-JP" altLang="en-US" sz="1800" dirty="0"/>
              <a:t>「森の日本文化」より</a:t>
            </a:r>
          </a:p>
        </p:txBody>
      </p:sp>
      <p:sp>
        <p:nvSpPr>
          <p:cNvPr id="41992" name="Line 8"/>
          <p:cNvSpPr>
            <a:spLocks noChangeShapeType="1"/>
          </p:cNvSpPr>
          <p:nvPr/>
        </p:nvSpPr>
        <p:spPr bwMode="auto">
          <a:xfrm>
            <a:off x="684213" y="1628775"/>
            <a:ext cx="5832475" cy="0"/>
          </a:xfrm>
          <a:prstGeom prst="line">
            <a:avLst/>
          </a:prstGeom>
          <a:noFill/>
          <a:ln w="6350">
            <a:solidFill>
              <a:srgbClr val="00FF00"/>
            </a:solidFill>
            <a:round/>
            <a:headEnd/>
            <a:tailEnd/>
          </a:ln>
          <a:effectLst/>
        </p:spPr>
        <p:txBody>
          <a:bodyPr/>
          <a:lstStyle/>
          <a:p>
            <a:endParaRPr lang="ja-JP" altLang="en-US"/>
          </a:p>
        </p:txBody>
      </p:sp>
      <p:sp>
        <p:nvSpPr>
          <p:cNvPr id="41993" name="Line 9"/>
          <p:cNvSpPr>
            <a:spLocks noChangeShapeType="1"/>
          </p:cNvSpPr>
          <p:nvPr/>
        </p:nvSpPr>
        <p:spPr bwMode="auto">
          <a:xfrm>
            <a:off x="684213" y="1989138"/>
            <a:ext cx="5832475" cy="0"/>
          </a:xfrm>
          <a:prstGeom prst="line">
            <a:avLst/>
          </a:prstGeom>
          <a:noFill/>
          <a:ln w="6350">
            <a:solidFill>
              <a:srgbClr val="00FF00"/>
            </a:solidFill>
            <a:round/>
            <a:headEnd/>
            <a:tailEnd/>
          </a:ln>
          <a:effectLst/>
        </p:spPr>
        <p:txBody>
          <a:bodyPr/>
          <a:lstStyle/>
          <a:p>
            <a:endParaRPr lang="ja-JP" altLang="en-US"/>
          </a:p>
        </p:txBody>
      </p:sp>
      <p:sp>
        <p:nvSpPr>
          <p:cNvPr id="41994" name="Line 10"/>
          <p:cNvSpPr>
            <a:spLocks noChangeShapeType="1"/>
          </p:cNvSpPr>
          <p:nvPr/>
        </p:nvSpPr>
        <p:spPr bwMode="auto">
          <a:xfrm>
            <a:off x="684213" y="2276475"/>
            <a:ext cx="5832475" cy="0"/>
          </a:xfrm>
          <a:prstGeom prst="line">
            <a:avLst/>
          </a:prstGeom>
          <a:noFill/>
          <a:ln w="6350">
            <a:solidFill>
              <a:srgbClr val="00FF00"/>
            </a:solidFill>
            <a:round/>
            <a:headEnd/>
            <a:tailEnd/>
          </a:ln>
          <a:effectLst/>
        </p:spPr>
        <p:txBody>
          <a:bodyPr/>
          <a:lstStyle/>
          <a:p>
            <a:endParaRPr lang="ja-JP" altLang="en-US"/>
          </a:p>
        </p:txBody>
      </p:sp>
      <p:sp>
        <p:nvSpPr>
          <p:cNvPr id="41995" name="Line 11"/>
          <p:cNvSpPr>
            <a:spLocks noChangeShapeType="1"/>
          </p:cNvSpPr>
          <p:nvPr/>
        </p:nvSpPr>
        <p:spPr bwMode="auto">
          <a:xfrm>
            <a:off x="684213" y="2636838"/>
            <a:ext cx="5832475" cy="0"/>
          </a:xfrm>
          <a:prstGeom prst="line">
            <a:avLst/>
          </a:prstGeom>
          <a:noFill/>
          <a:ln w="6350">
            <a:solidFill>
              <a:srgbClr val="00FF00"/>
            </a:solidFill>
            <a:round/>
            <a:headEnd/>
            <a:tailEnd/>
          </a:ln>
          <a:effectLst/>
        </p:spPr>
        <p:txBody>
          <a:bodyPr/>
          <a:lstStyle/>
          <a:p>
            <a:endParaRPr lang="ja-JP" altLang="en-US"/>
          </a:p>
        </p:txBody>
      </p:sp>
      <p:sp>
        <p:nvSpPr>
          <p:cNvPr id="41996" name="Line 12"/>
          <p:cNvSpPr>
            <a:spLocks noChangeShapeType="1"/>
          </p:cNvSpPr>
          <p:nvPr/>
        </p:nvSpPr>
        <p:spPr bwMode="auto">
          <a:xfrm>
            <a:off x="684213" y="2997200"/>
            <a:ext cx="5832475" cy="0"/>
          </a:xfrm>
          <a:prstGeom prst="line">
            <a:avLst/>
          </a:prstGeom>
          <a:noFill/>
          <a:ln w="6350">
            <a:solidFill>
              <a:srgbClr val="00FF00"/>
            </a:solidFill>
            <a:round/>
            <a:headEnd/>
            <a:tailEnd/>
          </a:ln>
          <a:effectLst/>
        </p:spPr>
        <p:txBody>
          <a:bodyPr/>
          <a:lstStyle/>
          <a:p>
            <a:endParaRPr lang="ja-JP"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付プレースホルダ 1"/>
          <p:cNvSpPr>
            <a:spLocks noGrp="1"/>
          </p:cNvSpPr>
          <p:nvPr>
            <p:ph type="dt" sz="half" idx="10"/>
          </p:nvPr>
        </p:nvSpPr>
        <p:spPr/>
        <p:txBody>
          <a:bodyPr/>
          <a:lstStyle/>
          <a:p>
            <a:fld id="{54206C23-ABA3-4F76-9CE0-0042A97ACF54}" type="datetime1">
              <a:rPr lang="ja-JP" altLang="en-US"/>
              <a:pPr/>
              <a:t>2014/5/19</a:t>
            </a:fld>
            <a:endParaRPr lang="en-US" altLang="ja-JP"/>
          </a:p>
        </p:txBody>
      </p:sp>
      <p:sp>
        <p:nvSpPr>
          <p:cNvPr id="8" name="スライド番号プレースホルダ 3"/>
          <p:cNvSpPr>
            <a:spLocks noGrp="1"/>
          </p:cNvSpPr>
          <p:nvPr>
            <p:ph type="sldNum" sz="quarter" idx="12"/>
          </p:nvPr>
        </p:nvSpPr>
        <p:spPr/>
        <p:txBody>
          <a:bodyPr/>
          <a:lstStyle/>
          <a:p>
            <a:fld id="{822CB080-C923-42B6-B7B8-AE7BBE6739D0}" type="slidenum">
              <a:rPr lang="en-US" altLang="ja-JP"/>
              <a:pPr/>
              <a:t>16</a:t>
            </a:fld>
            <a:endParaRPr lang="en-US" altLang="ja-JP"/>
          </a:p>
        </p:txBody>
      </p:sp>
      <p:pic>
        <p:nvPicPr>
          <p:cNvPr id="84994" name="Picture 2" descr="花粉分析（野尻湖）"/>
          <p:cNvPicPr>
            <a:picLocks noChangeAspect="1" noChangeArrowheads="1"/>
          </p:cNvPicPr>
          <p:nvPr/>
        </p:nvPicPr>
        <p:blipFill>
          <a:blip r:embed="rId2" cstate="print"/>
          <a:srcRect/>
          <a:stretch>
            <a:fillRect/>
          </a:stretch>
        </p:blipFill>
        <p:spPr bwMode="auto">
          <a:xfrm>
            <a:off x="0" y="1008063"/>
            <a:ext cx="9144000" cy="4841875"/>
          </a:xfrm>
          <a:prstGeom prst="rect">
            <a:avLst/>
          </a:prstGeom>
          <a:noFill/>
        </p:spPr>
      </p:pic>
      <p:sp>
        <p:nvSpPr>
          <p:cNvPr id="84995" name="Text Box 3"/>
          <p:cNvSpPr txBox="1">
            <a:spLocks noChangeArrowheads="1"/>
          </p:cNvSpPr>
          <p:nvPr/>
        </p:nvSpPr>
        <p:spPr bwMode="auto">
          <a:xfrm>
            <a:off x="6011863" y="6491288"/>
            <a:ext cx="3132137" cy="366712"/>
          </a:xfrm>
          <a:prstGeom prst="rect">
            <a:avLst/>
          </a:prstGeom>
          <a:noFill/>
          <a:ln w="9525">
            <a:noFill/>
            <a:miter lim="800000"/>
            <a:headEnd/>
            <a:tailEnd/>
          </a:ln>
          <a:effectLst/>
        </p:spPr>
        <p:txBody>
          <a:bodyPr>
            <a:spAutoFit/>
          </a:bodyPr>
          <a:lstStyle/>
          <a:p>
            <a:pPr algn="l"/>
            <a:r>
              <a:rPr lang="ja-JP" altLang="en-US" sz="1800"/>
              <a:t>「群落の遷移とその機構」</a:t>
            </a:r>
          </a:p>
        </p:txBody>
      </p:sp>
      <p:sp>
        <p:nvSpPr>
          <p:cNvPr id="84996" name="Line 4"/>
          <p:cNvSpPr>
            <a:spLocks noChangeShapeType="1"/>
          </p:cNvSpPr>
          <p:nvPr/>
        </p:nvSpPr>
        <p:spPr bwMode="auto">
          <a:xfrm>
            <a:off x="755650" y="2420938"/>
            <a:ext cx="6337300" cy="0"/>
          </a:xfrm>
          <a:prstGeom prst="line">
            <a:avLst/>
          </a:prstGeom>
          <a:noFill/>
          <a:ln w="9525">
            <a:solidFill>
              <a:srgbClr val="00FF00"/>
            </a:solidFill>
            <a:round/>
            <a:headEnd/>
            <a:tailEnd/>
          </a:ln>
          <a:effectLst/>
        </p:spPr>
        <p:txBody>
          <a:bodyPr/>
          <a:lstStyle/>
          <a:p>
            <a:endParaRPr lang="ja-JP" altLang="en-US"/>
          </a:p>
        </p:txBody>
      </p:sp>
      <p:sp>
        <p:nvSpPr>
          <p:cNvPr id="84997" name="Line 5"/>
          <p:cNvSpPr>
            <a:spLocks noChangeShapeType="1"/>
          </p:cNvSpPr>
          <p:nvPr/>
        </p:nvSpPr>
        <p:spPr bwMode="auto">
          <a:xfrm>
            <a:off x="755650" y="4437063"/>
            <a:ext cx="6337300" cy="0"/>
          </a:xfrm>
          <a:prstGeom prst="line">
            <a:avLst/>
          </a:prstGeom>
          <a:noFill/>
          <a:ln w="9525">
            <a:solidFill>
              <a:srgbClr val="00FF00"/>
            </a:solidFill>
            <a:round/>
            <a:headEnd/>
            <a:tailEnd/>
          </a:ln>
          <a:effectLst/>
        </p:spPr>
        <p:txBody>
          <a:bodyPr/>
          <a:lstStyle/>
          <a:p>
            <a:endParaRPr lang="ja-JP"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half" idx="10"/>
          </p:nvPr>
        </p:nvSpPr>
        <p:spPr/>
        <p:txBody>
          <a:bodyPr/>
          <a:lstStyle/>
          <a:p>
            <a:fld id="{4B511845-5100-48C4-9977-1EAC8B048788}" type="datetime1">
              <a:rPr lang="ja-JP" altLang="en-US"/>
              <a:pPr/>
              <a:t>2014/5/19</a:t>
            </a:fld>
            <a:endParaRPr lang="en-US" altLang="ja-JP"/>
          </a:p>
        </p:txBody>
      </p:sp>
      <p:sp>
        <p:nvSpPr>
          <p:cNvPr id="6" name="スライド番号プレースホルダ 3"/>
          <p:cNvSpPr>
            <a:spLocks noGrp="1"/>
          </p:cNvSpPr>
          <p:nvPr>
            <p:ph type="sldNum" sz="quarter" idx="12"/>
          </p:nvPr>
        </p:nvSpPr>
        <p:spPr/>
        <p:txBody>
          <a:bodyPr/>
          <a:lstStyle/>
          <a:p>
            <a:fld id="{486274DA-DF55-4E41-A209-590B946BC8C3}" type="slidenum">
              <a:rPr lang="en-US" altLang="ja-JP"/>
              <a:pPr/>
              <a:t>17</a:t>
            </a:fld>
            <a:endParaRPr lang="en-US" altLang="ja-JP"/>
          </a:p>
        </p:txBody>
      </p:sp>
      <p:pic>
        <p:nvPicPr>
          <p:cNvPr id="39940" name="Picture 4" descr="花粉ダイアグラム"/>
          <p:cNvPicPr>
            <a:picLocks noChangeAspect="1" noChangeArrowheads="1"/>
          </p:cNvPicPr>
          <p:nvPr/>
        </p:nvPicPr>
        <p:blipFill>
          <a:blip r:embed="rId2" cstate="print"/>
          <a:srcRect/>
          <a:stretch>
            <a:fillRect/>
          </a:stretch>
        </p:blipFill>
        <p:spPr bwMode="auto">
          <a:xfrm>
            <a:off x="395288" y="0"/>
            <a:ext cx="8353425" cy="6877050"/>
          </a:xfrm>
          <a:prstGeom prst="rect">
            <a:avLst/>
          </a:prstGeom>
          <a:noFill/>
        </p:spPr>
      </p:pic>
      <p:sp>
        <p:nvSpPr>
          <p:cNvPr id="39941" name="Text Box 5"/>
          <p:cNvSpPr txBox="1">
            <a:spLocks noChangeArrowheads="1"/>
          </p:cNvSpPr>
          <p:nvPr/>
        </p:nvSpPr>
        <p:spPr bwMode="auto">
          <a:xfrm>
            <a:off x="6300788" y="0"/>
            <a:ext cx="2808287" cy="366713"/>
          </a:xfrm>
          <a:prstGeom prst="rect">
            <a:avLst/>
          </a:prstGeom>
          <a:noFill/>
          <a:ln w="9525">
            <a:noFill/>
            <a:miter lim="800000"/>
            <a:headEnd/>
            <a:tailEnd/>
          </a:ln>
          <a:effectLst/>
        </p:spPr>
        <p:txBody>
          <a:bodyPr>
            <a:spAutoFit/>
          </a:bodyPr>
          <a:lstStyle/>
          <a:p>
            <a:pPr algn="l"/>
            <a:r>
              <a:rPr lang="ja-JP" altLang="en-US" sz="1800"/>
              <a:t>「化石・骨・木製品を探る」</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half" idx="10"/>
          </p:nvPr>
        </p:nvSpPr>
        <p:spPr/>
        <p:txBody>
          <a:bodyPr/>
          <a:lstStyle/>
          <a:p>
            <a:fld id="{1765E69A-C1DA-4AFB-8407-D0207E609693}" type="datetime1">
              <a:rPr lang="ja-JP" altLang="en-US"/>
              <a:pPr/>
              <a:t>2014/5/19</a:t>
            </a:fld>
            <a:endParaRPr lang="en-US" altLang="ja-JP"/>
          </a:p>
        </p:txBody>
      </p:sp>
      <p:sp>
        <p:nvSpPr>
          <p:cNvPr id="6" name="スライド番号プレースホルダ 3"/>
          <p:cNvSpPr>
            <a:spLocks noGrp="1"/>
          </p:cNvSpPr>
          <p:nvPr>
            <p:ph type="sldNum" sz="quarter" idx="12"/>
          </p:nvPr>
        </p:nvSpPr>
        <p:spPr/>
        <p:txBody>
          <a:bodyPr/>
          <a:lstStyle/>
          <a:p>
            <a:fld id="{5AF425D3-2A0B-4CC4-BA87-E623A259509E}" type="slidenum">
              <a:rPr lang="en-US" altLang="ja-JP"/>
              <a:pPr/>
              <a:t>18</a:t>
            </a:fld>
            <a:endParaRPr lang="en-US" altLang="ja-JP"/>
          </a:p>
        </p:txBody>
      </p:sp>
      <p:pic>
        <p:nvPicPr>
          <p:cNvPr id="38916" name="Picture 4" descr="5"/>
          <p:cNvPicPr>
            <a:picLocks noChangeAspect="1" noChangeArrowheads="1"/>
          </p:cNvPicPr>
          <p:nvPr/>
        </p:nvPicPr>
        <p:blipFill>
          <a:blip r:embed="rId2" cstate="print"/>
          <a:srcRect/>
          <a:stretch>
            <a:fillRect/>
          </a:stretch>
        </p:blipFill>
        <p:spPr bwMode="auto">
          <a:xfrm>
            <a:off x="2322513" y="22225"/>
            <a:ext cx="4498975" cy="6811963"/>
          </a:xfrm>
          <a:prstGeom prst="rect">
            <a:avLst/>
          </a:prstGeom>
          <a:noFill/>
        </p:spPr>
      </p:pic>
      <p:sp>
        <p:nvSpPr>
          <p:cNvPr id="38917" name="Text Box 5"/>
          <p:cNvSpPr txBox="1">
            <a:spLocks noChangeArrowheads="1"/>
          </p:cNvSpPr>
          <p:nvPr/>
        </p:nvSpPr>
        <p:spPr bwMode="auto">
          <a:xfrm>
            <a:off x="6948488" y="5661025"/>
            <a:ext cx="2195512" cy="641350"/>
          </a:xfrm>
          <a:prstGeom prst="rect">
            <a:avLst/>
          </a:prstGeom>
          <a:noFill/>
          <a:ln w="9525">
            <a:noFill/>
            <a:miter lim="800000"/>
            <a:headEnd/>
            <a:tailEnd/>
          </a:ln>
          <a:effectLst/>
        </p:spPr>
        <p:txBody>
          <a:bodyPr>
            <a:spAutoFit/>
          </a:bodyPr>
          <a:lstStyle/>
          <a:p>
            <a:pPr algn="l"/>
            <a:r>
              <a:rPr lang="ja-JP" altLang="en-US" sz="1800">
                <a:solidFill>
                  <a:schemeClr val="accent1"/>
                </a:solidFill>
              </a:rPr>
              <a:t>「ビジュアル百科</a:t>
            </a:r>
            <a:br>
              <a:rPr lang="ja-JP" altLang="en-US" sz="1800">
                <a:solidFill>
                  <a:schemeClr val="accent1"/>
                </a:solidFill>
              </a:rPr>
            </a:br>
            <a:r>
              <a:rPr lang="ja-JP" altLang="en-US" sz="1800">
                <a:solidFill>
                  <a:schemeClr val="accent1"/>
                </a:solidFill>
              </a:rPr>
              <a:t>江戸事情　産業編」</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half" idx="10"/>
          </p:nvPr>
        </p:nvSpPr>
        <p:spPr/>
        <p:txBody>
          <a:bodyPr/>
          <a:lstStyle/>
          <a:p>
            <a:fld id="{1207A6D2-658E-44AC-B29B-5396FFDB41FA}" type="datetime1">
              <a:rPr lang="ja-JP" altLang="en-US"/>
              <a:pPr/>
              <a:t>2014/5/19</a:t>
            </a:fld>
            <a:endParaRPr lang="en-US" altLang="ja-JP"/>
          </a:p>
        </p:txBody>
      </p:sp>
      <p:sp>
        <p:nvSpPr>
          <p:cNvPr id="6" name="スライド番号プレースホルダ 3"/>
          <p:cNvSpPr>
            <a:spLocks noGrp="1"/>
          </p:cNvSpPr>
          <p:nvPr>
            <p:ph type="sldNum" sz="quarter" idx="12"/>
          </p:nvPr>
        </p:nvSpPr>
        <p:spPr/>
        <p:txBody>
          <a:bodyPr/>
          <a:lstStyle/>
          <a:p>
            <a:fld id="{297FE22D-651B-4F8C-B266-E33E386D619B}" type="slidenum">
              <a:rPr lang="en-US" altLang="ja-JP"/>
              <a:pPr/>
              <a:t>19</a:t>
            </a:fld>
            <a:endParaRPr lang="en-US" altLang="ja-JP"/>
          </a:p>
        </p:txBody>
      </p:sp>
      <p:pic>
        <p:nvPicPr>
          <p:cNvPr id="74758" name="Picture 6" descr="砂鉄の分布"/>
          <p:cNvPicPr>
            <a:picLocks noChangeAspect="1" noChangeArrowheads="1"/>
          </p:cNvPicPr>
          <p:nvPr/>
        </p:nvPicPr>
        <p:blipFill>
          <a:blip r:embed="rId2" cstate="print"/>
          <a:srcRect/>
          <a:stretch>
            <a:fillRect/>
          </a:stretch>
        </p:blipFill>
        <p:spPr bwMode="auto">
          <a:xfrm>
            <a:off x="1908175" y="0"/>
            <a:ext cx="4364038" cy="6858000"/>
          </a:xfrm>
          <a:prstGeom prst="rect">
            <a:avLst/>
          </a:prstGeom>
          <a:noFill/>
        </p:spPr>
      </p:pic>
      <p:sp>
        <p:nvSpPr>
          <p:cNvPr id="74757" name="Rectangle 5"/>
          <p:cNvSpPr>
            <a:spLocks noChangeArrowheads="1"/>
          </p:cNvSpPr>
          <p:nvPr/>
        </p:nvSpPr>
        <p:spPr bwMode="auto">
          <a:xfrm>
            <a:off x="6156325" y="6308725"/>
            <a:ext cx="2757488" cy="396875"/>
          </a:xfrm>
          <a:prstGeom prst="rect">
            <a:avLst/>
          </a:prstGeom>
          <a:noFill/>
          <a:ln w="9525" algn="ctr">
            <a:noFill/>
            <a:miter lim="800000"/>
            <a:headEnd/>
            <a:tailEnd/>
          </a:ln>
          <a:effectLst/>
        </p:spPr>
        <p:txBody>
          <a:bodyPr wrap="none">
            <a:spAutoFit/>
          </a:bodyPr>
          <a:lstStyle/>
          <a:p>
            <a:pPr marL="533400" indent="-533400" algn="l"/>
            <a:r>
              <a:rPr lang="ja-JP" altLang="en-US"/>
              <a:t>「海岸林をつくった人々」</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1"/>
          <p:cNvSpPr>
            <a:spLocks noGrp="1"/>
          </p:cNvSpPr>
          <p:nvPr>
            <p:ph type="dt" sz="half" idx="10"/>
          </p:nvPr>
        </p:nvSpPr>
        <p:spPr/>
        <p:txBody>
          <a:bodyPr/>
          <a:lstStyle/>
          <a:p>
            <a:fld id="{11F5F908-4648-4115-BA84-39C9C947D70D}" type="datetime1">
              <a:rPr lang="ja-JP" altLang="en-US"/>
              <a:pPr/>
              <a:t>2014/5/19</a:t>
            </a:fld>
            <a:endParaRPr lang="en-US" altLang="ja-JP"/>
          </a:p>
        </p:txBody>
      </p:sp>
      <p:sp>
        <p:nvSpPr>
          <p:cNvPr id="5" name="スライド番号プレースホルダ 3"/>
          <p:cNvSpPr>
            <a:spLocks noGrp="1"/>
          </p:cNvSpPr>
          <p:nvPr>
            <p:ph type="sldNum" sz="quarter" idx="12"/>
          </p:nvPr>
        </p:nvSpPr>
        <p:spPr/>
        <p:txBody>
          <a:bodyPr/>
          <a:lstStyle/>
          <a:p>
            <a:fld id="{4BE4A9CD-0C1A-40C1-9127-F4D438128872}" type="slidenum">
              <a:rPr lang="en-US" altLang="ja-JP"/>
              <a:pPr/>
              <a:t>2</a:t>
            </a:fld>
            <a:endParaRPr lang="en-US" altLang="ja-JP"/>
          </a:p>
        </p:txBody>
      </p:sp>
      <p:sp>
        <p:nvSpPr>
          <p:cNvPr id="86020" name="Rectangle 4"/>
          <p:cNvSpPr>
            <a:spLocks noChangeArrowheads="1"/>
          </p:cNvSpPr>
          <p:nvPr/>
        </p:nvSpPr>
        <p:spPr bwMode="auto">
          <a:xfrm>
            <a:off x="395288" y="1843673"/>
            <a:ext cx="8343900" cy="2800767"/>
          </a:xfrm>
          <a:prstGeom prst="rect">
            <a:avLst/>
          </a:prstGeom>
          <a:noFill/>
          <a:ln w="9525" algn="ctr">
            <a:noFill/>
            <a:miter lim="800000"/>
            <a:headEnd/>
            <a:tailEnd/>
          </a:ln>
          <a:effectLst/>
        </p:spPr>
        <p:txBody>
          <a:bodyPr anchor="ctr">
            <a:spAutoFit/>
          </a:bodyPr>
          <a:lstStyle/>
          <a:p>
            <a:pPr algn="l"/>
            <a:r>
              <a:rPr lang="ja-JP" altLang="en-US" sz="3200" dirty="0"/>
              <a:t>福井県鳥居浜遺跡の</a:t>
            </a:r>
            <a:r>
              <a:rPr lang="en-US" altLang="ja-JP" sz="3200" dirty="0"/>
              <a:t>6500</a:t>
            </a:r>
            <a:r>
              <a:rPr lang="ja-JP" altLang="en-US" sz="3200" dirty="0"/>
              <a:t>年前の出土木材</a:t>
            </a:r>
          </a:p>
          <a:p>
            <a:pPr algn="l"/>
            <a:endParaRPr lang="ja-JP" altLang="en-US" dirty="0"/>
          </a:p>
          <a:p>
            <a:pPr algn="l"/>
            <a:r>
              <a:rPr lang="ja-JP" altLang="en-US" dirty="0"/>
              <a:t>斧の柄　	</a:t>
            </a:r>
            <a:r>
              <a:rPr lang="en-US" altLang="ja-JP" dirty="0" smtClean="0"/>
              <a:t>	</a:t>
            </a:r>
            <a:r>
              <a:rPr lang="ja-JP" altLang="en-US" dirty="0" smtClean="0"/>
              <a:t>ユズリハ</a:t>
            </a:r>
            <a:r>
              <a:rPr lang="ja-JP" altLang="en-US" dirty="0"/>
              <a:t>、ツバキ、サカキ		硬くて弾力がある</a:t>
            </a:r>
          </a:p>
          <a:p>
            <a:pPr algn="l"/>
            <a:r>
              <a:rPr lang="ja-JP" altLang="en-US" dirty="0"/>
              <a:t>弓		</a:t>
            </a:r>
            <a:r>
              <a:rPr lang="ja-JP" altLang="en-US" dirty="0" smtClean="0"/>
              <a:t>カシ</a:t>
            </a:r>
            <a:r>
              <a:rPr lang="ja-JP" altLang="en-US" dirty="0"/>
              <a:t>、ヤナギ、トネリコ		弾力がある</a:t>
            </a:r>
          </a:p>
          <a:p>
            <a:pPr algn="l"/>
            <a:r>
              <a:rPr lang="ja-JP" altLang="en-US" dirty="0"/>
              <a:t>盆や鉢		トチノキ				緻密でひび割れしにくい</a:t>
            </a:r>
          </a:p>
          <a:p>
            <a:pPr algn="l"/>
            <a:r>
              <a:rPr lang="ja-JP" altLang="en-US" dirty="0"/>
              <a:t>土木・建築材	カシ・ヒノキ・クリ		</a:t>
            </a:r>
          </a:p>
          <a:p>
            <a:pPr algn="l"/>
            <a:endParaRPr lang="ja-JP" altLang="en-US" dirty="0"/>
          </a:p>
          <a:p>
            <a:pPr algn="l"/>
            <a:r>
              <a:rPr lang="ja-JP" altLang="en-US" dirty="0"/>
              <a:t>		↓</a:t>
            </a:r>
          </a:p>
          <a:p>
            <a:pPr algn="l"/>
            <a:r>
              <a:rPr lang="en-US" altLang="ja-JP" dirty="0" smtClean="0"/>
              <a:t>	</a:t>
            </a:r>
            <a:r>
              <a:rPr lang="ja-JP" altLang="en-US" dirty="0"/>
              <a:t>　　　マツが出てこない</a:t>
            </a:r>
            <a:r>
              <a:rPr lang="ja-JP" altLang="en-US" dirty="0" smtClean="0"/>
              <a:t>。</a:t>
            </a:r>
            <a:r>
              <a:rPr lang="ja-JP" altLang="en-US" dirty="0"/>
              <a:t>			「森と人間の文化史</a:t>
            </a:r>
            <a:r>
              <a:rPr lang="en-US" altLang="ja-JP" dirty="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half" idx="10"/>
          </p:nvPr>
        </p:nvSpPr>
        <p:spPr/>
        <p:txBody>
          <a:bodyPr/>
          <a:lstStyle/>
          <a:p>
            <a:fld id="{A06AE0BC-0A3A-4A13-9A45-81473590845B}" type="datetime1">
              <a:rPr lang="ja-JP" altLang="en-US"/>
              <a:pPr/>
              <a:t>2014/5/19</a:t>
            </a:fld>
            <a:endParaRPr lang="en-US" altLang="ja-JP"/>
          </a:p>
        </p:txBody>
      </p:sp>
      <p:sp>
        <p:nvSpPr>
          <p:cNvPr id="6" name="スライド番号プレースホルダ 3"/>
          <p:cNvSpPr>
            <a:spLocks noGrp="1"/>
          </p:cNvSpPr>
          <p:nvPr>
            <p:ph type="sldNum" sz="quarter" idx="12"/>
          </p:nvPr>
        </p:nvSpPr>
        <p:spPr/>
        <p:txBody>
          <a:bodyPr/>
          <a:lstStyle/>
          <a:p>
            <a:fld id="{783DC492-21A4-40F8-9ABE-0097D1EFA1C4}" type="slidenum">
              <a:rPr lang="en-US" altLang="ja-JP"/>
              <a:pPr/>
              <a:t>20</a:t>
            </a:fld>
            <a:endParaRPr lang="en-US" altLang="ja-JP"/>
          </a:p>
        </p:txBody>
      </p:sp>
      <p:pic>
        <p:nvPicPr>
          <p:cNvPr id="75780" name="Picture 4" descr="中国地方の鉄穴流し跡地分布"/>
          <p:cNvPicPr>
            <a:picLocks noChangeAspect="1" noChangeArrowheads="1"/>
          </p:cNvPicPr>
          <p:nvPr/>
        </p:nvPicPr>
        <p:blipFill>
          <a:blip r:embed="rId2" cstate="print"/>
          <a:srcRect/>
          <a:stretch>
            <a:fillRect/>
          </a:stretch>
        </p:blipFill>
        <p:spPr bwMode="auto">
          <a:xfrm>
            <a:off x="0" y="-50800"/>
            <a:ext cx="9144000" cy="6959600"/>
          </a:xfrm>
          <a:prstGeom prst="rect">
            <a:avLst/>
          </a:prstGeom>
          <a:noFill/>
        </p:spPr>
      </p:pic>
      <p:sp>
        <p:nvSpPr>
          <p:cNvPr id="75779" name="Rectangle 3"/>
          <p:cNvSpPr>
            <a:spLocks noChangeArrowheads="1"/>
          </p:cNvSpPr>
          <p:nvPr/>
        </p:nvSpPr>
        <p:spPr bwMode="auto">
          <a:xfrm>
            <a:off x="6386513" y="6461125"/>
            <a:ext cx="2757487" cy="396875"/>
          </a:xfrm>
          <a:prstGeom prst="rect">
            <a:avLst/>
          </a:prstGeom>
          <a:noFill/>
          <a:ln w="9525" algn="ctr">
            <a:noFill/>
            <a:miter lim="800000"/>
            <a:headEnd/>
            <a:tailEnd/>
          </a:ln>
          <a:effectLst/>
        </p:spPr>
        <p:txBody>
          <a:bodyPr wrap="none">
            <a:spAutoFit/>
          </a:bodyPr>
          <a:lstStyle/>
          <a:p>
            <a:pPr marL="533400" indent="-533400" algn="l"/>
            <a:r>
              <a:rPr lang="ja-JP" altLang="en-US"/>
              <a:t>「海岸林をつくった人々」</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日付プレースホルダ 1"/>
          <p:cNvSpPr>
            <a:spLocks noGrp="1"/>
          </p:cNvSpPr>
          <p:nvPr>
            <p:ph type="dt" sz="quarter" idx="10"/>
          </p:nvPr>
        </p:nvSpPr>
        <p:spPr>
          <a:noFill/>
        </p:spPr>
        <p:txBody>
          <a:bodyPr/>
          <a:lstStyle/>
          <a:p>
            <a:fld id="{FCDE7FF8-CA3A-4EB9-A52B-07BF666208CD}" type="datetime1">
              <a:rPr lang="ja-JP" altLang="en-US" smtClean="0">
                <a:ea typeface="ＭＳ Ｐゴシック" charset="-128"/>
              </a:rPr>
              <a:pPr/>
              <a:t>2014/5/19</a:t>
            </a:fld>
            <a:endParaRPr lang="en-US" altLang="ja-JP" smtClean="0">
              <a:ea typeface="ＭＳ Ｐゴシック" charset="-128"/>
            </a:endParaRPr>
          </a:p>
        </p:txBody>
      </p:sp>
      <p:sp>
        <p:nvSpPr>
          <p:cNvPr id="67587" name="スライド番号プレースホルダ 3"/>
          <p:cNvSpPr>
            <a:spLocks noGrp="1"/>
          </p:cNvSpPr>
          <p:nvPr>
            <p:ph type="sldNum" sz="quarter" idx="12"/>
          </p:nvPr>
        </p:nvSpPr>
        <p:spPr>
          <a:noFill/>
        </p:spPr>
        <p:txBody>
          <a:bodyPr/>
          <a:lstStyle/>
          <a:p>
            <a:fld id="{195E4E8C-BD79-4054-A0E8-FE0A3DEF6B01}" type="slidenum">
              <a:rPr lang="en-US" altLang="ja-JP" smtClean="0">
                <a:ea typeface="ＭＳ Ｐゴシック" charset="-128"/>
              </a:rPr>
              <a:pPr/>
              <a:t>21</a:t>
            </a:fld>
            <a:endParaRPr lang="en-US" altLang="ja-JP" smtClean="0">
              <a:ea typeface="ＭＳ Ｐゴシック" charset="-128"/>
            </a:endParaRPr>
          </a:p>
        </p:txBody>
      </p:sp>
      <p:pic>
        <p:nvPicPr>
          <p:cNvPr id="67588" name="Picture 5" descr="kannayama"/>
          <p:cNvPicPr>
            <a:picLocks noChangeAspect="1" noChangeArrowheads="1"/>
          </p:cNvPicPr>
          <p:nvPr/>
        </p:nvPicPr>
        <p:blipFill>
          <a:blip r:embed="rId3" cstate="print"/>
          <a:srcRect/>
          <a:stretch>
            <a:fillRect/>
          </a:stretch>
        </p:blipFill>
        <p:spPr bwMode="auto">
          <a:xfrm>
            <a:off x="0" y="4214813"/>
            <a:ext cx="3924300" cy="2662237"/>
          </a:xfrm>
          <a:prstGeom prst="rect">
            <a:avLst/>
          </a:prstGeom>
          <a:noFill/>
          <a:ln w="9525">
            <a:noFill/>
            <a:miter lim="800000"/>
            <a:headEnd/>
            <a:tailEnd/>
          </a:ln>
        </p:spPr>
      </p:pic>
      <p:pic>
        <p:nvPicPr>
          <p:cNvPr id="67589" name="Picture 7" descr="kannaike"/>
          <p:cNvPicPr>
            <a:picLocks noChangeAspect="1" noChangeArrowheads="1"/>
          </p:cNvPicPr>
          <p:nvPr/>
        </p:nvPicPr>
        <p:blipFill>
          <a:blip r:embed="rId4" cstate="print"/>
          <a:srcRect/>
          <a:stretch>
            <a:fillRect/>
          </a:stretch>
        </p:blipFill>
        <p:spPr bwMode="auto">
          <a:xfrm>
            <a:off x="3924300" y="4221163"/>
            <a:ext cx="2135188" cy="2636837"/>
          </a:xfrm>
          <a:prstGeom prst="rect">
            <a:avLst/>
          </a:prstGeom>
          <a:noFill/>
          <a:ln w="9525">
            <a:noFill/>
            <a:miter lim="800000"/>
            <a:headEnd/>
            <a:tailEnd/>
          </a:ln>
        </p:spPr>
      </p:pic>
      <p:sp>
        <p:nvSpPr>
          <p:cNvPr id="67590" name="Rectangle 8"/>
          <p:cNvSpPr>
            <a:spLocks noChangeArrowheads="1"/>
          </p:cNvSpPr>
          <p:nvPr/>
        </p:nvSpPr>
        <p:spPr bwMode="auto">
          <a:xfrm>
            <a:off x="179388" y="3819525"/>
            <a:ext cx="1819275" cy="336550"/>
          </a:xfrm>
          <a:prstGeom prst="rect">
            <a:avLst/>
          </a:prstGeom>
          <a:noFill/>
          <a:ln w="9525" algn="ctr">
            <a:noFill/>
            <a:miter lim="800000"/>
            <a:headEnd/>
            <a:tailEnd/>
          </a:ln>
        </p:spPr>
        <p:txBody>
          <a:bodyPr wrap="none" anchor="ctr">
            <a:spAutoFit/>
          </a:bodyPr>
          <a:lstStyle/>
          <a:p>
            <a:r>
              <a:rPr lang="ja-JP" altLang="en-US" sz="1600">
                <a:solidFill>
                  <a:srgbClr val="FFFF00"/>
                </a:solidFill>
              </a:rPr>
              <a:t>鉄穴流し（山作業） </a:t>
            </a:r>
          </a:p>
        </p:txBody>
      </p:sp>
      <p:sp>
        <p:nvSpPr>
          <p:cNvPr id="67591" name="Rectangle 9"/>
          <p:cNvSpPr>
            <a:spLocks noChangeArrowheads="1"/>
          </p:cNvSpPr>
          <p:nvPr/>
        </p:nvSpPr>
        <p:spPr bwMode="auto">
          <a:xfrm>
            <a:off x="3995738" y="3819525"/>
            <a:ext cx="1616075" cy="336550"/>
          </a:xfrm>
          <a:prstGeom prst="rect">
            <a:avLst/>
          </a:prstGeom>
          <a:noFill/>
          <a:ln w="9525" algn="ctr">
            <a:noFill/>
            <a:miter lim="800000"/>
            <a:headEnd/>
            <a:tailEnd/>
          </a:ln>
        </p:spPr>
        <p:txBody>
          <a:bodyPr wrap="none" anchor="ctr">
            <a:spAutoFit/>
          </a:bodyPr>
          <a:lstStyle/>
          <a:p>
            <a:r>
              <a:rPr lang="ja-JP" altLang="en-US" sz="1600">
                <a:solidFill>
                  <a:srgbClr val="FFFF00"/>
                </a:solidFill>
              </a:rPr>
              <a:t>鉄穴流し（大池） </a:t>
            </a:r>
          </a:p>
        </p:txBody>
      </p:sp>
      <p:sp>
        <p:nvSpPr>
          <p:cNvPr id="67592" name="Rectangle 11"/>
          <p:cNvSpPr>
            <a:spLocks noChangeArrowheads="1"/>
          </p:cNvSpPr>
          <p:nvPr/>
        </p:nvSpPr>
        <p:spPr bwMode="auto">
          <a:xfrm>
            <a:off x="0" y="6583363"/>
            <a:ext cx="3059113" cy="274637"/>
          </a:xfrm>
          <a:prstGeom prst="rect">
            <a:avLst/>
          </a:prstGeom>
          <a:noFill/>
          <a:ln w="9525" algn="ctr">
            <a:noFill/>
            <a:miter lim="800000"/>
            <a:headEnd/>
            <a:tailEnd/>
          </a:ln>
        </p:spPr>
        <p:txBody>
          <a:bodyPr wrap="none">
            <a:spAutoFit/>
          </a:bodyPr>
          <a:lstStyle/>
          <a:p>
            <a:pPr marL="533400" indent="-533400"/>
            <a:r>
              <a:rPr lang="en-US" altLang="ja-JP" sz="1200">
                <a:solidFill>
                  <a:srgbClr val="00FFFF"/>
                </a:solidFill>
              </a:rPr>
              <a:t>http://www.wakou-museum.gr.jp/spot1.htm</a:t>
            </a:r>
          </a:p>
        </p:txBody>
      </p:sp>
      <p:pic>
        <p:nvPicPr>
          <p:cNvPr id="67593" name="Picture 13" descr="05"/>
          <p:cNvPicPr>
            <a:picLocks noChangeAspect="1" noChangeArrowheads="1"/>
          </p:cNvPicPr>
          <p:nvPr/>
        </p:nvPicPr>
        <p:blipFill>
          <a:blip r:embed="rId5" cstate="print"/>
          <a:srcRect/>
          <a:stretch>
            <a:fillRect/>
          </a:stretch>
        </p:blipFill>
        <p:spPr bwMode="auto">
          <a:xfrm>
            <a:off x="6084888" y="3141663"/>
            <a:ext cx="3068637" cy="3716337"/>
          </a:xfrm>
          <a:prstGeom prst="rect">
            <a:avLst/>
          </a:prstGeom>
          <a:noFill/>
          <a:ln w="9525">
            <a:noFill/>
            <a:miter lim="800000"/>
            <a:headEnd/>
            <a:tailEnd/>
          </a:ln>
        </p:spPr>
      </p:pic>
      <p:pic>
        <p:nvPicPr>
          <p:cNvPr id="67594" name="Picture 15" descr="21"/>
          <p:cNvPicPr>
            <a:picLocks noChangeAspect="1" noChangeArrowheads="1"/>
          </p:cNvPicPr>
          <p:nvPr/>
        </p:nvPicPr>
        <p:blipFill>
          <a:blip r:embed="rId6" cstate="print"/>
          <a:srcRect/>
          <a:stretch>
            <a:fillRect/>
          </a:stretch>
        </p:blipFill>
        <p:spPr bwMode="auto">
          <a:xfrm>
            <a:off x="5076825" y="0"/>
            <a:ext cx="4067175" cy="3117850"/>
          </a:xfrm>
          <a:prstGeom prst="rect">
            <a:avLst/>
          </a:prstGeom>
          <a:noFill/>
          <a:ln w="9525">
            <a:noFill/>
            <a:miter lim="800000"/>
            <a:headEnd/>
            <a:tailEnd/>
          </a:ln>
        </p:spPr>
      </p:pic>
      <p:sp>
        <p:nvSpPr>
          <p:cNvPr id="67595" name="Rectangle 16"/>
          <p:cNvSpPr>
            <a:spLocks noChangeArrowheads="1"/>
          </p:cNvSpPr>
          <p:nvPr/>
        </p:nvSpPr>
        <p:spPr bwMode="auto">
          <a:xfrm>
            <a:off x="6084888" y="2852738"/>
            <a:ext cx="3084512" cy="274637"/>
          </a:xfrm>
          <a:prstGeom prst="rect">
            <a:avLst/>
          </a:prstGeom>
          <a:noFill/>
          <a:ln w="9525" algn="ctr">
            <a:noFill/>
            <a:miter lim="800000"/>
            <a:headEnd/>
            <a:tailEnd/>
          </a:ln>
        </p:spPr>
        <p:txBody>
          <a:bodyPr wrap="none">
            <a:spAutoFit/>
          </a:bodyPr>
          <a:lstStyle/>
          <a:p>
            <a:pPr marL="533400" indent="-533400"/>
            <a:r>
              <a:rPr lang="en-US" altLang="ja-JP" sz="1200">
                <a:solidFill>
                  <a:srgbClr val="00FFFF"/>
                </a:solidFill>
              </a:rPr>
              <a:t>http://www.tokusen.info/kankou/bunka/tetu/</a:t>
            </a:r>
          </a:p>
        </p:txBody>
      </p:sp>
      <p:pic>
        <p:nvPicPr>
          <p:cNvPr id="67596" name="Picture 18" descr="sumiyaki"/>
          <p:cNvPicPr>
            <a:picLocks noChangeAspect="1" noChangeArrowheads="1"/>
          </p:cNvPicPr>
          <p:nvPr/>
        </p:nvPicPr>
        <p:blipFill>
          <a:blip r:embed="rId7" cstate="print"/>
          <a:srcRect/>
          <a:stretch>
            <a:fillRect/>
          </a:stretch>
        </p:blipFill>
        <p:spPr bwMode="auto">
          <a:xfrm>
            <a:off x="0" y="0"/>
            <a:ext cx="2295525" cy="2565400"/>
          </a:xfrm>
          <a:prstGeom prst="rect">
            <a:avLst/>
          </a:prstGeom>
          <a:noFill/>
          <a:ln w="9525">
            <a:noFill/>
            <a:miter lim="800000"/>
            <a:headEnd/>
            <a:tailEnd/>
          </a:ln>
        </p:spPr>
      </p:pic>
      <p:pic>
        <p:nvPicPr>
          <p:cNvPr id="67597" name="Picture 20" descr="kouzou"/>
          <p:cNvPicPr>
            <a:picLocks noChangeAspect="1" noChangeArrowheads="1"/>
          </p:cNvPicPr>
          <p:nvPr/>
        </p:nvPicPr>
        <p:blipFill>
          <a:blip r:embed="rId8" cstate="print"/>
          <a:srcRect/>
          <a:stretch>
            <a:fillRect/>
          </a:stretch>
        </p:blipFill>
        <p:spPr bwMode="auto">
          <a:xfrm>
            <a:off x="1979613" y="0"/>
            <a:ext cx="3124200" cy="3190875"/>
          </a:xfrm>
          <a:prstGeom prst="rect">
            <a:avLst/>
          </a:prstGeom>
          <a:noFill/>
          <a:ln w="9525">
            <a:noFill/>
            <a:miter lim="800000"/>
            <a:headEnd/>
            <a:tailEnd/>
          </a:ln>
        </p:spPr>
      </p:pic>
      <p:sp>
        <p:nvSpPr>
          <p:cNvPr id="67598" name="Rectangle 21"/>
          <p:cNvSpPr>
            <a:spLocks noChangeArrowheads="1"/>
          </p:cNvSpPr>
          <p:nvPr/>
        </p:nvSpPr>
        <p:spPr bwMode="auto">
          <a:xfrm>
            <a:off x="2281238" y="3141663"/>
            <a:ext cx="2506662" cy="336550"/>
          </a:xfrm>
          <a:prstGeom prst="rect">
            <a:avLst/>
          </a:prstGeom>
          <a:noFill/>
          <a:ln w="9525" algn="ctr">
            <a:noFill/>
            <a:miter lim="800000"/>
            <a:headEnd/>
            <a:tailEnd/>
          </a:ln>
        </p:spPr>
        <p:txBody>
          <a:bodyPr wrap="none" anchor="ctr">
            <a:spAutoFit/>
          </a:bodyPr>
          <a:lstStyle/>
          <a:p>
            <a:r>
              <a:rPr lang="ja-JP" altLang="en-US" sz="1600">
                <a:solidFill>
                  <a:srgbClr val="FFFF00"/>
                </a:solidFill>
              </a:rPr>
              <a:t>たたらの炉・地下構造断面 </a:t>
            </a:r>
          </a:p>
        </p:txBody>
      </p:sp>
      <p:sp>
        <p:nvSpPr>
          <p:cNvPr id="67599" name="Rectangle 22"/>
          <p:cNvSpPr>
            <a:spLocks noChangeArrowheads="1"/>
          </p:cNvSpPr>
          <p:nvPr/>
        </p:nvSpPr>
        <p:spPr bwMode="auto">
          <a:xfrm>
            <a:off x="34925" y="2516188"/>
            <a:ext cx="1423988" cy="336550"/>
          </a:xfrm>
          <a:prstGeom prst="rect">
            <a:avLst/>
          </a:prstGeom>
          <a:noFill/>
          <a:ln w="9525" algn="ctr">
            <a:noFill/>
            <a:miter lim="800000"/>
            <a:headEnd/>
            <a:tailEnd/>
          </a:ln>
        </p:spPr>
        <p:txBody>
          <a:bodyPr wrap="none" anchor="ctr">
            <a:spAutoFit/>
          </a:bodyPr>
          <a:lstStyle/>
          <a:p>
            <a:r>
              <a:rPr lang="ja-JP" altLang="en-US" sz="1600">
                <a:solidFill>
                  <a:srgbClr val="FFFF00"/>
                </a:solidFill>
              </a:rPr>
              <a:t>たたら炭を焼く</a:t>
            </a:r>
          </a:p>
        </p:txBody>
      </p:sp>
      <p:sp>
        <p:nvSpPr>
          <p:cNvPr id="67600" name="Rectangle 23"/>
          <p:cNvSpPr>
            <a:spLocks noChangeArrowheads="1"/>
          </p:cNvSpPr>
          <p:nvPr/>
        </p:nvSpPr>
        <p:spPr bwMode="auto">
          <a:xfrm>
            <a:off x="0" y="0"/>
            <a:ext cx="3135313" cy="274638"/>
          </a:xfrm>
          <a:prstGeom prst="rect">
            <a:avLst/>
          </a:prstGeom>
          <a:noFill/>
          <a:ln w="9525" algn="ctr">
            <a:noFill/>
            <a:miter lim="800000"/>
            <a:headEnd/>
            <a:tailEnd/>
          </a:ln>
        </p:spPr>
        <p:txBody>
          <a:bodyPr wrap="none">
            <a:spAutoFit/>
          </a:bodyPr>
          <a:lstStyle/>
          <a:p>
            <a:pPr marL="533400" indent="-533400"/>
            <a:r>
              <a:rPr lang="en-US" altLang="ja-JP" sz="1200">
                <a:solidFill>
                  <a:srgbClr val="00FFFF"/>
                </a:solidFill>
              </a:rPr>
              <a:t>http://www.wakou-museum.gr.jp/tetsu1.html</a:t>
            </a:r>
          </a:p>
        </p:txBody>
      </p:sp>
      <p:sp>
        <p:nvSpPr>
          <p:cNvPr id="17" name="テキスト ボックス 16"/>
          <p:cNvSpPr txBox="1"/>
          <p:nvPr/>
        </p:nvSpPr>
        <p:spPr>
          <a:xfrm>
            <a:off x="2195736" y="3140968"/>
            <a:ext cx="5328592" cy="2585323"/>
          </a:xfrm>
          <a:prstGeom prst="rect">
            <a:avLst/>
          </a:prstGeom>
          <a:solidFill>
            <a:schemeClr val="tx1">
              <a:alpha val="65000"/>
            </a:schemeClr>
          </a:solidFill>
          <a:ln>
            <a:solidFill>
              <a:srgbClr val="00B050"/>
            </a:solidFill>
          </a:ln>
        </p:spPr>
        <p:txBody>
          <a:bodyPr wrap="square" rtlCol="0">
            <a:spAutoFit/>
          </a:bodyPr>
          <a:lstStyle/>
          <a:p>
            <a:r>
              <a:rPr lang="ja-JP" altLang="en-US" dirty="0" smtClean="0">
                <a:solidFill>
                  <a:srgbClr val="99FF99"/>
                </a:solidFill>
              </a:rPr>
              <a:t>用材はナラ、クヌギなど。</a:t>
            </a:r>
            <a:endParaRPr lang="en-US" altLang="ja-JP" dirty="0" smtClean="0">
              <a:solidFill>
                <a:srgbClr val="99FF99"/>
              </a:solidFill>
            </a:endParaRPr>
          </a:p>
          <a:p>
            <a:r>
              <a:rPr lang="ja-JP" altLang="en-US" dirty="0" smtClean="0">
                <a:solidFill>
                  <a:srgbClr val="99FF99"/>
                </a:solidFill>
              </a:rPr>
              <a:t>完全に炭化しない生焼け程度の炭が良いとされた。</a:t>
            </a:r>
            <a:endParaRPr lang="en-US" altLang="ja-JP" dirty="0" smtClean="0">
              <a:solidFill>
                <a:srgbClr val="99FF99"/>
              </a:solidFill>
            </a:endParaRPr>
          </a:p>
          <a:p>
            <a:r>
              <a:rPr lang="ja-JP" altLang="en-US" dirty="0" smtClean="0">
                <a:solidFill>
                  <a:srgbClr val="99FF99"/>
                </a:solidFill>
              </a:rPr>
              <a:t>１回のたたら操業に必要な炭の量は約</a:t>
            </a:r>
            <a:r>
              <a:rPr lang="en-US" altLang="ja-JP" dirty="0" smtClean="0">
                <a:solidFill>
                  <a:srgbClr val="99FF99"/>
                </a:solidFill>
              </a:rPr>
              <a:t>10</a:t>
            </a:r>
            <a:r>
              <a:rPr lang="ja-JP" altLang="en-US" dirty="0" smtClean="0">
                <a:solidFill>
                  <a:srgbClr val="99FF99"/>
                </a:solidFill>
              </a:rPr>
              <a:t>～</a:t>
            </a:r>
            <a:r>
              <a:rPr lang="en-US" altLang="ja-JP" dirty="0" smtClean="0">
                <a:solidFill>
                  <a:srgbClr val="99FF99"/>
                </a:solidFill>
              </a:rPr>
              <a:t>13</a:t>
            </a:r>
            <a:r>
              <a:rPr lang="ja-JP" altLang="en-US" dirty="0" smtClean="0">
                <a:solidFill>
                  <a:srgbClr val="99FF99"/>
                </a:solidFill>
              </a:rPr>
              <a:t>トン、これは森林面積にすると１ヘクタール。</a:t>
            </a:r>
            <a:endParaRPr lang="en-US" altLang="ja-JP" dirty="0" smtClean="0">
              <a:solidFill>
                <a:srgbClr val="99FF99"/>
              </a:solidFill>
            </a:endParaRPr>
          </a:p>
          <a:p>
            <a:r>
              <a:rPr lang="ja-JP" altLang="en-US" dirty="0" smtClean="0">
                <a:solidFill>
                  <a:srgbClr val="99FF99"/>
                </a:solidFill>
              </a:rPr>
              <a:t>たたらが盛んであった江戸時代後半には、年間約</a:t>
            </a:r>
            <a:r>
              <a:rPr lang="en-US" altLang="ja-JP" dirty="0" smtClean="0">
                <a:solidFill>
                  <a:srgbClr val="99FF99"/>
                </a:solidFill>
              </a:rPr>
              <a:t>60</a:t>
            </a:r>
            <a:r>
              <a:rPr lang="ja-JP" altLang="en-US" dirty="0" smtClean="0">
                <a:solidFill>
                  <a:srgbClr val="99FF99"/>
                </a:solidFill>
              </a:rPr>
              <a:t>回程度の操業が行われた。→　</a:t>
            </a:r>
            <a:r>
              <a:rPr lang="en-US" altLang="ja-JP" dirty="0" smtClean="0">
                <a:solidFill>
                  <a:srgbClr val="99FF99"/>
                </a:solidFill>
              </a:rPr>
              <a:t>60ha/</a:t>
            </a:r>
            <a:r>
              <a:rPr lang="ja-JP" altLang="en-US" dirty="0" smtClean="0">
                <a:solidFill>
                  <a:srgbClr val="99FF99"/>
                </a:solidFill>
              </a:rPr>
              <a:t>年</a:t>
            </a:r>
            <a:endParaRPr lang="en-US" altLang="ja-JP" dirty="0" smtClean="0">
              <a:solidFill>
                <a:srgbClr val="99FF99"/>
              </a:solidFill>
            </a:endParaRPr>
          </a:p>
          <a:p>
            <a:r>
              <a:rPr lang="ja-JP" altLang="en-US" dirty="0" smtClean="0">
                <a:solidFill>
                  <a:srgbClr val="99FF99"/>
                </a:solidFill>
              </a:rPr>
              <a:t>たたら炭に適した樹齢は</a:t>
            </a:r>
            <a:r>
              <a:rPr lang="en-US" altLang="ja-JP" dirty="0" smtClean="0">
                <a:solidFill>
                  <a:srgbClr val="99FF99"/>
                </a:solidFill>
              </a:rPr>
              <a:t>30</a:t>
            </a:r>
            <a:r>
              <a:rPr lang="ja-JP" altLang="en-US" dirty="0" smtClean="0">
                <a:solidFill>
                  <a:srgbClr val="99FF99"/>
                </a:solidFill>
              </a:rPr>
              <a:t>～</a:t>
            </a:r>
            <a:r>
              <a:rPr lang="en-US" altLang="ja-JP" dirty="0" smtClean="0">
                <a:solidFill>
                  <a:srgbClr val="99FF99"/>
                </a:solidFill>
              </a:rPr>
              <a:t>50</a:t>
            </a:r>
            <a:r>
              <a:rPr lang="ja-JP" altLang="en-US" dirty="0" smtClean="0">
                <a:solidFill>
                  <a:srgbClr val="99FF99"/>
                </a:solidFill>
              </a:rPr>
              <a:t>年。</a:t>
            </a:r>
            <a:endParaRPr lang="en-US" altLang="ja-JP" dirty="0" smtClean="0">
              <a:solidFill>
                <a:srgbClr val="99FF99"/>
              </a:solidFill>
            </a:endParaRPr>
          </a:p>
          <a:p>
            <a:r>
              <a:rPr lang="ja-JP" altLang="en-US" dirty="0" smtClean="0">
                <a:solidFill>
                  <a:srgbClr val="99FF99"/>
                </a:solidFill>
              </a:rPr>
              <a:t>　　→　一ヶ所あたり</a:t>
            </a:r>
            <a:r>
              <a:rPr lang="en-US" altLang="ja-JP" dirty="0" smtClean="0">
                <a:solidFill>
                  <a:srgbClr val="99FF99"/>
                </a:solidFill>
              </a:rPr>
              <a:t>1800</a:t>
            </a:r>
            <a:r>
              <a:rPr lang="ja-JP" altLang="en-US" dirty="0" smtClean="0">
                <a:solidFill>
                  <a:srgbClr val="99FF99"/>
                </a:solidFill>
              </a:rPr>
              <a:t>～</a:t>
            </a:r>
            <a:r>
              <a:rPr lang="en-US" altLang="ja-JP" dirty="0" smtClean="0">
                <a:solidFill>
                  <a:srgbClr val="99FF99"/>
                </a:solidFill>
              </a:rPr>
              <a:t>3000ha</a:t>
            </a:r>
            <a:r>
              <a:rPr lang="ja-JP" altLang="en-US" dirty="0" smtClean="0">
                <a:solidFill>
                  <a:srgbClr val="99FF99"/>
                </a:solidFill>
              </a:rPr>
              <a:t>の森林が必要。</a:t>
            </a:r>
          </a:p>
          <a:p>
            <a:pPr algn="r"/>
            <a:r>
              <a:rPr lang="en-US" altLang="ja-JP" sz="1400" dirty="0" smtClean="0">
                <a:solidFill>
                  <a:srgbClr val="00B0F0"/>
                </a:solidFill>
              </a:rPr>
              <a:t>http://www.wakou-museum.gr.jp/tetsu1.html</a:t>
            </a:r>
            <a:endParaRPr kumimoji="1" lang="ja-JP" altLang="en-US" sz="1400"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half" idx="10"/>
          </p:nvPr>
        </p:nvSpPr>
        <p:spPr/>
        <p:txBody>
          <a:bodyPr/>
          <a:lstStyle/>
          <a:p>
            <a:fld id="{CF4D7F99-71BB-49D3-A26A-8F409A1AF5D8}" type="datetime1">
              <a:rPr lang="ja-JP" altLang="en-US"/>
              <a:pPr/>
              <a:t>2014/5/19</a:t>
            </a:fld>
            <a:endParaRPr lang="en-US" altLang="ja-JP"/>
          </a:p>
        </p:txBody>
      </p:sp>
      <p:sp>
        <p:nvSpPr>
          <p:cNvPr id="6" name="スライド番号プレースホルダ 3"/>
          <p:cNvSpPr>
            <a:spLocks noGrp="1"/>
          </p:cNvSpPr>
          <p:nvPr>
            <p:ph type="sldNum" sz="quarter" idx="12"/>
          </p:nvPr>
        </p:nvSpPr>
        <p:spPr/>
        <p:txBody>
          <a:bodyPr/>
          <a:lstStyle/>
          <a:p>
            <a:fld id="{23FDE138-CCE7-4F7D-B1E6-E0DA47D74816}" type="slidenum">
              <a:rPr lang="en-US" altLang="ja-JP"/>
              <a:pPr/>
              <a:t>22</a:t>
            </a:fld>
            <a:endParaRPr lang="en-US" altLang="ja-JP"/>
          </a:p>
        </p:txBody>
      </p:sp>
      <p:pic>
        <p:nvPicPr>
          <p:cNvPr id="82948" name="Picture 4" descr="名称未設定 1"/>
          <p:cNvPicPr>
            <a:picLocks noChangeAspect="1" noChangeArrowheads="1"/>
          </p:cNvPicPr>
          <p:nvPr/>
        </p:nvPicPr>
        <p:blipFill>
          <a:blip r:embed="rId2" cstate="print"/>
          <a:srcRect/>
          <a:stretch>
            <a:fillRect/>
          </a:stretch>
        </p:blipFill>
        <p:spPr bwMode="auto">
          <a:xfrm>
            <a:off x="827088" y="46038"/>
            <a:ext cx="7489825" cy="6767512"/>
          </a:xfrm>
          <a:prstGeom prst="rect">
            <a:avLst/>
          </a:prstGeom>
          <a:noFill/>
        </p:spPr>
      </p:pic>
      <p:sp>
        <p:nvSpPr>
          <p:cNvPr id="82949" name="Rectangle 5"/>
          <p:cNvSpPr>
            <a:spLocks noChangeArrowheads="1"/>
          </p:cNvSpPr>
          <p:nvPr/>
        </p:nvSpPr>
        <p:spPr bwMode="auto">
          <a:xfrm>
            <a:off x="6386513" y="5949950"/>
            <a:ext cx="2757487" cy="396875"/>
          </a:xfrm>
          <a:prstGeom prst="rect">
            <a:avLst/>
          </a:prstGeom>
          <a:noFill/>
          <a:ln w="9525" algn="ctr">
            <a:noFill/>
            <a:miter lim="800000"/>
            <a:headEnd/>
            <a:tailEnd/>
          </a:ln>
          <a:effectLst/>
        </p:spPr>
        <p:txBody>
          <a:bodyPr wrap="none">
            <a:spAutoFit/>
          </a:bodyPr>
          <a:lstStyle/>
          <a:p>
            <a:pPr marL="533400" indent="-533400" algn="l"/>
            <a:r>
              <a:rPr lang="ja-JP" altLang="en-US"/>
              <a:t>「海岸林をつくった人々」</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簡単な年表"/>
          <p:cNvPicPr>
            <a:picLocks noChangeAspect="1" noChangeArrowheads="1"/>
          </p:cNvPicPr>
          <p:nvPr/>
        </p:nvPicPr>
        <p:blipFill>
          <a:blip r:embed="rId2" cstate="print"/>
          <a:srcRect/>
          <a:stretch>
            <a:fillRect/>
          </a:stretch>
        </p:blipFill>
        <p:spPr bwMode="auto">
          <a:xfrm>
            <a:off x="0" y="0"/>
            <a:ext cx="9142413" cy="1268253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簡単な年表"/>
          <p:cNvPicPr>
            <a:picLocks noChangeAspect="1" noChangeArrowheads="1"/>
          </p:cNvPicPr>
          <p:nvPr/>
        </p:nvPicPr>
        <p:blipFill>
          <a:blip r:embed="rId2" cstate="print"/>
          <a:srcRect/>
          <a:stretch>
            <a:fillRect/>
          </a:stretch>
        </p:blipFill>
        <p:spPr bwMode="auto">
          <a:xfrm>
            <a:off x="0" y="-5753100"/>
            <a:ext cx="9088438" cy="126111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鎌倉時代の建設風景"/>
          <p:cNvPicPr>
            <a:picLocks noChangeAspect="1" noChangeArrowheads="1"/>
          </p:cNvPicPr>
          <p:nvPr/>
        </p:nvPicPr>
        <p:blipFill>
          <a:blip r:embed="rId2" cstate="print"/>
          <a:srcRect/>
          <a:stretch>
            <a:fillRect/>
          </a:stretch>
        </p:blipFill>
        <p:spPr bwMode="auto">
          <a:xfrm>
            <a:off x="0" y="836613"/>
            <a:ext cx="9144000" cy="477361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図1記念建造物のための木材伐採圏"/>
          <p:cNvPicPr>
            <a:picLocks noChangeAspect="1" noChangeArrowheads="1"/>
          </p:cNvPicPr>
          <p:nvPr/>
        </p:nvPicPr>
        <p:blipFill>
          <a:blip r:embed="rId2" cstate="print"/>
          <a:srcRect/>
          <a:stretch>
            <a:fillRect/>
          </a:stretch>
        </p:blipFill>
        <p:spPr bwMode="auto">
          <a:xfrm>
            <a:off x="250825" y="0"/>
            <a:ext cx="4237038" cy="6858000"/>
          </a:xfrm>
          <a:prstGeom prst="rect">
            <a:avLst/>
          </a:prstGeom>
          <a:noFill/>
        </p:spPr>
      </p:pic>
      <p:pic>
        <p:nvPicPr>
          <p:cNvPr id="54277" name="Picture 5" descr="図2近世末における育林技術の地域差"/>
          <p:cNvPicPr>
            <a:picLocks noChangeAspect="1" noChangeArrowheads="1"/>
          </p:cNvPicPr>
          <p:nvPr/>
        </p:nvPicPr>
        <p:blipFill>
          <a:blip r:embed="rId3" cstate="print"/>
          <a:srcRect/>
          <a:stretch>
            <a:fillRect/>
          </a:stretch>
        </p:blipFill>
        <p:spPr bwMode="auto">
          <a:xfrm>
            <a:off x="4716463" y="0"/>
            <a:ext cx="4233862"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図4中部日本"/>
          <p:cNvPicPr>
            <a:picLocks noChangeAspect="1" noChangeArrowheads="1"/>
          </p:cNvPicPr>
          <p:nvPr/>
        </p:nvPicPr>
        <p:blipFill>
          <a:blip r:embed="rId2" cstate="print"/>
          <a:srcRect/>
          <a:stretch>
            <a:fillRect/>
          </a:stretch>
        </p:blipFill>
        <p:spPr bwMode="auto">
          <a:xfrm>
            <a:off x="2051050" y="0"/>
            <a:ext cx="4651375"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50" name="Object 1030"/>
          <p:cNvGraphicFramePr>
            <a:graphicFrameLocks noChangeAspect="1"/>
          </p:cNvGraphicFramePr>
          <p:nvPr/>
        </p:nvGraphicFramePr>
        <p:xfrm>
          <a:off x="304800" y="6096000"/>
          <a:ext cx="4267200" cy="609600"/>
        </p:xfrm>
        <a:graphic>
          <a:graphicData uri="http://schemas.openxmlformats.org/presentationml/2006/ole">
            <p:oleObj spid="_x0000_s94216" name="Image" r:id="rId3" imgW="4266667" imgH="609524" progId="">
              <p:embed/>
            </p:oleObj>
          </a:graphicData>
        </a:graphic>
      </p:graphicFrame>
      <p:graphicFrame>
        <p:nvGraphicFramePr>
          <p:cNvPr id="57351" name="Object 1031"/>
          <p:cNvGraphicFramePr>
            <a:graphicFrameLocks noChangeAspect="1"/>
          </p:cNvGraphicFramePr>
          <p:nvPr/>
        </p:nvGraphicFramePr>
        <p:xfrm>
          <a:off x="76200" y="152400"/>
          <a:ext cx="4495800" cy="2959100"/>
        </p:xfrm>
        <a:graphic>
          <a:graphicData uri="http://schemas.openxmlformats.org/presentationml/2006/ole">
            <p:oleObj spid="_x0000_s94217" name="Image" r:id="rId4" imgW="4495238" imgH="2958730" progId="">
              <p:embed/>
            </p:oleObj>
          </a:graphicData>
        </a:graphic>
      </p:graphicFrame>
      <p:graphicFrame>
        <p:nvGraphicFramePr>
          <p:cNvPr id="57352" name="Object 1032"/>
          <p:cNvGraphicFramePr>
            <a:graphicFrameLocks noChangeAspect="1"/>
          </p:cNvGraphicFramePr>
          <p:nvPr/>
        </p:nvGraphicFramePr>
        <p:xfrm>
          <a:off x="76200" y="3124200"/>
          <a:ext cx="4495800" cy="2959100"/>
        </p:xfrm>
        <a:graphic>
          <a:graphicData uri="http://schemas.openxmlformats.org/presentationml/2006/ole">
            <p:oleObj spid="_x0000_s94218" name="Image" r:id="rId5" imgW="4495238" imgH="2958730" progId="">
              <p:embed/>
            </p:oleObj>
          </a:graphicData>
        </a:graphic>
      </p:graphicFrame>
      <p:grpSp>
        <p:nvGrpSpPr>
          <p:cNvPr id="2" name="Group 1036"/>
          <p:cNvGrpSpPr>
            <a:grpSpLocks/>
          </p:cNvGrpSpPr>
          <p:nvPr/>
        </p:nvGrpSpPr>
        <p:grpSpPr bwMode="auto">
          <a:xfrm>
            <a:off x="4572000" y="152400"/>
            <a:ext cx="4394200" cy="6667500"/>
            <a:chOff x="2880" y="96"/>
            <a:chExt cx="2768" cy="4200"/>
          </a:xfrm>
        </p:grpSpPr>
        <p:graphicFrame>
          <p:nvGraphicFramePr>
            <p:cNvPr id="57353" name="Object 1033"/>
            <p:cNvGraphicFramePr>
              <a:graphicFrameLocks noChangeAspect="1"/>
            </p:cNvGraphicFramePr>
            <p:nvPr/>
          </p:nvGraphicFramePr>
          <p:xfrm>
            <a:off x="2880" y="3824"/>
            <a:ext cx="2768" cy="472"/>
          </p:xfrm>
          <a:graphic>
            <a:graphicData uri="http://schemas.openxmlformats.org/presentationml/2006/ole">
              <p:oleObj spid="_x0000_s94219" name="Image" r:id="rId6" imgW="4393651" imgH="749206" progId="">
                <p:embed/>
              </p:oleObj>
            </a:graphicData>
          </a:graphic>
        </p:graphicFrame>
        <p:graphicFrame>
          <p:nvGraphicFramePr>
            <p:cNvPr id="57354" name="Object 1034"/>
            <p:cNvGraphicFramePr>
              <a:graphicFrameLocks noChangeAspect="1"/>
            </p:cNvGraphicFramePr>
            <p:nvPr/>
          </p:nvGraphicFramePr>
          <p:xfrm>
            <a:off x="2880" y="96"/>
            <a:ext cx="2768" cy="1832"/>
          </p:xfrm>
          <a:graphic>
            <a:graphicData uri="http://schemas.openxmlformats.org/presentationml/2006/ole">
              <p:oleObj spid="_x0000_s94220" name="Image" r:id="rId7" imgW="4393651" imgH="2907937" progId="">
                <p:embed/>
              </p:oleObj>
            </a:graphicData>
          </a:graphic>
        </p:graphicFrame>
      </p:grpSp>
      <p:graphicFrame>
        <p:nvGraphicFramePr>
          <p:cNvPr id="57355" name="Object 1035"/>
          <p:cNvGraphicFramePr>
            <a:graphicFrameLocks noChangeAspect="1"/>
          </p:cNvGraphicFramePr>
          <p:nvPr/>
        </p:nvGraphicFramePr>
        <p:xfrm>
          <a:off x="4597400" y="3060700"/>
          <a:ext cx="4394200" cy="3060700"/>
        </p:xfrm>
        <a:graphic>
          <a:graphicData uri="http://schemas.openxmlformats.org/presentationml/2006/ole">
            <p:oleObj spid="_x0000_s94221" name="Image" r:id="rId8" imgW="4393651" imgH="3060317" progId="">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3" name="Object 5"/>
          <p:cNvGraphicFramePr>
            <a:graphicFrameLocks noChangeAspect="1"/>
          </p:cNvGraphicFramePr>
          <p:nvPr/>
        </p:nvGraphicFramePr>
        <p:xfrm>
          <a:off x="1657350" y="6096000"/>
          <a:ext cx="5829300" cy="762000"/>
        </p:xfrm>
        <a:graphic>
          <a:graphicData uri="http://schemas.openxmlformats.org/presentationml/2006/ole">
            <p:oleObj spid="_x0000_s95237" name="Image" r:id="rId3" imgW="5828571" imgH="761636" progId="">
              <p:embed/>
            </p:oleObj>
          </a:graphicData>
        </a:graphic>
      </p:graphicFrame>
      <p:graphicFrame>
        <p:nvGraphicFramePr>
          <p:cNvPr id="58374" name="Object 6"/>
          <p:cNvGraphicFramePr>
            <a:graphicFrameLocks noChangeAspect="1"/>
          </p:cNvGraphicFramePr>
          <p:nvPr/>
        </p:nvGraphicFramePr>
        <p:xfrm>
          <a:off x="2133600" y="0"/>
          <a:ext cx="4419600" cy="3052763"/>
        </p:xfrm>
        <a:graphic>
          <a:graphicData uri="http://schemas.openxmlformats.org/presentationml/2006/ole">
            <p:oleObj spid="_x0000_s95238" name="Image" r:id="rId4" imgW="5828571" imgH="4025397" progId="">
              <p:embed/>
            </p:oleObj>
          </a:graphicData>
        </a:graphic>
      </p:graphicFrame>
      <p:graphicFrame>
        <p:nvGraphicFramePr>
          <p:cNvPr id="58375" name="Object 7"/>
          <p:cNvGraphicFramePr>
            <a:graphicFrameLocks noChangeAspect="1"/>
          </p:cNvGraphicFramePr>
          <p:nvPr/>
        </p:nvGraphicFramePr>
        <p:xfrm>
          <a:off x="2057400" y="2971800"/>
          <a:ext cx="4505325" cy="3022600"/>
        </p:xfrm>
        <a:graphic>
          <a:graphicData uri="http://schemas.openxmlformats.org/presentationml/2006/ole">
            <p:oleObj spid="_x0000_s95239" name="Image" r:id="rId5" imgW="5942857" imgH="3987302" progId="">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日付プレースホルダ 1"/>
          <p:cNvSpPr>
            <a:spLocks noGrp="1"/>
          </p:cNvSpPr>
          <p:nvPr>
            <p:ph type="dt" sz="quarter" idx="10"/>
          </p:nvPr>
        </p:nvSpPr>
        <p:spPr>
          <a:noFill/>
        </p:spPr>
        <p:txBody>
          <a:bodyPr/>
          <a:lstStyle/>
          <a:p>
            <a:fld id="{82F4F1F1-D608-48F3-98E5-4DE5A71FF9F8}" type="datetime1">
              <a:rPr lang="ja-JP" altLang="en-US" smtClean="0">
                <a:ea typeface="ＭＳ Ｐゴシック" charset="-128"/>
              </a:rPr>
              <a:pPr/>
              <a:t>2014/5/19</a:t>
            </a:fld>
            <a:endParaRPr lang="en-US" altLang="ja-JP" smtClean="0">
              <a:ea typeface="ＭＳ Ｐゴシック" charset="-128"/>
            </a:endParaRPr>
          </a:p>
        </p:txBody>
      </p:sp>
      <p:sp>
        <p:nvSpPr>
          <p:cNvPr id="14339" name="スライド番号プレースホルダ 3"/>
          <p:cNvSpPr>
            <a:spLocks noGrp="1"/>
          </p:cNvSpPr>
          <p:nvPr>
            <p:ph type="sldNum" sz="quarter" idx="12"/>
          </p:nvPr>
        </p:nvSpPr>
        <p:spPr>
          <a:noFill/>
        </p:spPr>
        <p:txBody>
          <a:bodyPr/>
          <a:lstStyle/>
          <a:p>
            <a:fld id="{62CAA23E-CCE2-49D9-92DC-291907163DE5}" type="slidenum">
              <a:rPr lang="en-US" altLang="ja-JP" smtClean="0">
                <a:ea typeface="ＭＳ Ｐゴシック" charset="-128"/>
              </a:rPr>
              <a:pPr/>
              <a:t>3</a:t>
            </a:fld>
            <a:endParaRPr lang="en-US" altLang="ja-JP" smtClean="0">
              <a:ea typeface="ＭＳ Ｐゴシック" charset="-128"/>
            </a:endParaRPr>
          </a:p>
        </p:txBody>
      </p:sp>
      <p:sp>
        <p:nvSpPr>
          <p:cNvPr id="14340" name="Rectangle 4"/>
          <p:cNvSpPr>
            <a:spLocks noChangeArrowheads="1"/>
          </p:cNvSpPr>
          <p:nvPr/>
        </p:nvSpPr>
        <p:spPr bwMode="auto">
          <a:xfrm>
            <a:off x="214313" y="571500"/>
            <a:ext cx="8713787" cy="1951038"/>
          </a:xfrm>
          <a:prstGeom prst="rect">
            <a:avLst/>
          </a:prstGeom>
          <a:noFill/>
          <a:ln w="9525" algn="ctr">
            <a:noFill/>
            <a:miter lim="800000"/>
            <a:headEnd/>
            <a:tailEnd/>
          </a:ln>
        </p:spPr>
        <p:txBody>
          <a:bodyPr anchor="ctr">
            <a:spAutoFit/>
          </a:bodyPr>
          <a:lstStyle/>
          <a:p>
            <a:pPr algn="l"/>
            <a:r>
              <a:rPr lang="ja-JP" altLang="en-US" sz="3200" b="1"/>
              <a:t>静岡市南部の登呂遺跡</a:t>
            </a:r>
            <a:r>
              <a:rPr lang="en-US" altLang="ja-JP" sz="3200" b="1"/>
              <a:t>(2000</a:t>
            </a:r>
            <a:r>
              <a:rPr lang="ja-JP" altLang="en-US" sz="3200" b="1"/>
              <a:t>年前</a:t>
            </a:r>
            <a:r>
              <a:rPr lang="en-US" altLang="ja-JP" sz="3200" b="1"/>
              <a:t>)</a:t>
            </a:r>
            <a:r>
              <a:rPr lang="ja-JP" altLang="en-US"/>
              <a:t>　</a:t>
            </a:r>
          </a:p>
          <a:p>
            <a:pPr algn="l"/>
            <a:r>
              <a:rPr lang="ja-JP" altLang="en-US"/>
              <a:t>		弥生式文化の農村集落跡</a:t>
            </a:r>
          </a:p>
          <a:p>
            <a:pPr algn="l"/>
            <a:r>
              <a:rPr lang="ja-JP" altLang="en-US"/>
              <a:t>木製品：ほとんどがスギ</a:t>
            </a:r>
          </a:p>
          <a:p>
            <a:pPr algn="l"/>
            <a:r>
              <a:rPr lang="ja-JP" altLang="en-US"/>
              <a:t>	矢板、高坏、鉢、ひしゃく、杵、機織具、鋤、丸木舟、弓、盾、田下駄など</a:t>
            </a:r>
          </a:p>
        </p:txBody>
      </p:sp>
      <p:pic>
        <p:nvPicPr>
          <p:cNvPr id="14341" name="Picture 6" descr="toro-museum-yaita-fig11"/>
          <p:cNvPicPr>
            <a:picLocks noChangeAspect="1" noChangeArrowheads="1"/>
          </p:cNvPicPr>
          <p:nvPr/>
        </p:nvPicPr>
        <p:blipFill>
          <a:blip r:embed="rId3" cstate="print"/>
          <a:srcRect/>
          <a:stretch>
            <a:fillRect/>
          </a:stretch>
        </p:blipFill>
        <p:spPr bwMode="auto">
          <a:xfrm>
            <a:off x="2143125" y="3286125"/>
            <a:ext cx="4127500" cy="3432175"/>
          </a:xfrm>
          <a:prstGeom prst="rect">
            <a:avLst/>
          </a:prstGeom>
          <a:noFill/>
          <a:ln w="9525">
            <a:noFill/>
            <a:miter lim="800000"/>
            <a:headEnd/>
            <a:tailEnd/>
          </a:ln>
        </p:spPr>
      </p:pic>
      <p:sp>
        <p:nvSpPr>
          <p:cNvPr id="14342" name="Line 7"/>
          <p:cNvSpPr>
            <a:spLocks noChangeShapeType="1"/>
          </p:cNvSpPr>
          <p:nvPr/>
        </p:nvSpPr>
        <p:spPr bwMode="auto">
          <a:xfrm>
            <a:off x="1547813" y="4005263"/>
            <a:ext cx="1511300" cy="719137"/>
          </a:xfrm>
          <a:prstGeom prst="line">
            <a:avLst/>
          </a:prstGeom>
          <a:noFill/>
          <a:ln w="9525">
            <a:noFill/>
            <a:round/>
            <a:headEnd/>
            <a:tailEnd type="triangle" w="med" len="med"/>
          </a:ln>
        </p:spPr>
        <p:txBody>
          <a:bodyPr>
            <a:spAutoFit/>
          </a:bodyPr>
          <a:lstStyle/>
          <a:p>
            <a:endParaRPr lang="ja-JP" altLang="en-US"/>
          </a:p>
        </p:txBody>
      </p:sp>
      <p:sp>
        <p:nvSpPr>
          <p:cNvPr id="14343" name="Line 8"/>
          <p:cNvSpPr>
            <a:spLocks noChangeShapeType="1"/>
          </p:cNvSpPr>
          <p:nvPr/>
        </p:nvSpPr>
        <p:spPr bwMode="auto">
          <a:xfrm>
            <a:off x="1571625" y="2428875"/>
            <a:ext cx="1571625" cy="1357313"/>
          </a:xfrm>
          <a:prstGeom prst="line">
            <a:avLst/>
          </a:prstGeom>
          <a:noFill/>
          <a:ln w="9525">
            <a:solidFill>
              <a:schemeClr val="tx1"/>
            </a:solidFill>
            <a:round/>
            <a:headEnd/>
            <a:tailEnd type="triangle" w="med" len="med"/>
          </a:ln>
        </p:spPr>
        <p:txBody>
          <a:bodyPr>
            <a:spAutoFit/>
          </a:bodyPr>
          <a:lstStyle/>
          <a:p>
            <a:endParaRPr lang="ja-JP"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8" name="Object 6"/>
          <p:cNvGraphicFramePr>
            <a:graphicFrameLocks noChangeAspect="1"/>
          </p:cNvGraphicFramePr>
          <p:nvPr/>
        </p:nvGraphicFramePr>
        <p:xfrm>
          <a:off x="0" y="6096000"/>
          <a:ext cx="3835400" cy="546100"/>
        </p:xfrm>
        <a:graphic>
          <a:graphicData uri="http://schemas.openxmlformats.org/presentationml/2006/ole">
            <p:oleObj spid="_x0000_s96267" name="Image" r:id="rId3" imgW="3834921" imgH="545839" progId="">
              <p:embed/>
            </p:oleObj>
          </a:graphicData>
        </a:graphic>
      </p:graphicFrame>
      <p:graphicFrame>
        <p:nvGraphicFramePr>
          <p:cNvPr id="59399" name="Object 7"/>
          <p:cNvGraphicFramePr>
            <a:graphicFrameLocks noChangeAspect="1"/>
          </p:cNvGraphicFramePr>
          <p:nvPr/>
        </p:nvGraphicFramePr>
        <p:xfrm>
          <a:off x="0" y="0"/>
          <a:ext cx="3962400" cy="3048000"/>
        </p:xfrm>
        <a:graphic>
          <a:graphicData uri="http://schemas.openxmlformats.org/presentationml/2006/ole">
            <p:oleObj spid="_x0000_s96268" name="Image" r:id="rId4" imgW="3961905" imgH="3047619" progId="">
              <p:embed/>
            </p:oleObj>
          </a:graphicData>
        </a:graphic>
      </p:graphicFrame>
      <p:graphicFrame>
        <p:nvGraphicFramePr>
          <p:cNvPr id="59400" name="Object 8"/>
          <p:cNvGraphicFramePr>
            <a:graphicFrameLocks noChangeAspect="1"/>
          </p:cNvGraphicFramePr>
          <p:nvPr/>
        </p:nvGraphicFramePr>
        <p:xfrm>
          <a:off x="0" y="3048000"/>
          <a:ext cx="3962400" cy="3048000"/>
        </p:xfrm>
        <a:graphic>
          <a:graphicData uri="http://schemas.openxmlformats.org/presentationml/2006/ole">
            <p:oleObj spid="_x0000_s96269" name="Image" r:id="rId5" imgW="3961905" imgH="3047619" progId="">
              <p:embed/>
            </p:oleObj>
          </a:graphicData>
        </a:graphic>
      </p:graphicFrame>
      <p:grpSp>
        <p:nvGrpSpPr>
          <p:cNvPr id="2" name="Group 15"/>
          <p:cNvGrpSpPr>
            <a:grpSpLocks/>
          </p:cNvGrpSpPr>
          <p:nvPr/>
        </p:nvGrpSpPr>
        <p:grpSpPr bwMode="auto">
          <a:xfrm>
            <a:off x="3962400" y="0"/>
            <a:ext cx="4978400" cy="6489700"/>
            <a:chOff x="2496" y="0"/>
            <a:chExt cx="3136" cy="4088"/>
          </a:xfrm>
        </p:grpSpPr>
        <p:graphicFrame>
          <p:nvGraphicFramePr>
            <p:cNvPr id="59401" name="Object 9"/>
            <p:cNvGraphicFramePr>
              <a:graphicFrameLocks noChangeAspect="1"/>
            </p:cNvGraphicFramePr>
            <p:nvPr/>
          </p:nvGraphicFramePr>
          <p:xfrm>
            <a:off x="2544" y="3264"/>
            <a:ext cx="3088" cy="824"/>
          </p:xfrm>
          <a:graphic>
            <a:graphicData uri="http://schemas.openxmlformats.org/presentationml/2006/ole">
              <p:oleObj spid="_x0000_s96270" name="Image" r:id="rId6" imgW="4901587" imgH="1307937" progId="">
                <p:embed/>
              </p:oleObj>
            </a:graphicData>
          </a:graphic>
        </p:graphicFrame>
        <p:graphicFrame>
          <p:nvGraphicFramePr>
            <p:cNvPr id="59402" name="Object 10"/>
            <p:cNvGraphicFramePr>
              <a:graphicFrameLocks noChangeAspect="1"/>
            </p:cNvGraphicFramePr>
            <p:nvPr/>
          </p:nvGraphicFramePr>
          <p:xfrm>
            <a:off x="2496" y="0"/>
            <a:ext cx="1584" cy="1167"/>
          </p:xfrm>
          <a:graphic>
            <a:graphicData uri="http://schemas.openxmlformats.org/presentationml/2006/ole">
              <p:oleObj spid="_x0000_s96271" name="Image" r:id="rId7" imgW="2514286" imgH="1853315" progId="">
                <p:embed/>
              </p:oleObj>
            </a:graphicData>
          </a:graphic>
        </p:graphicFrame>
      </p:grpSp>
      <p:graphicFrame>
        <p:nvGraphicFramePr>
          <p:cNvPr id="59403" name="Object 11"/>
          <p:cNvGraphicFramePr>
            <a:graphicFrameLocks noChangeAspect="1"/>
          </p:cNvGraphicFramePr>
          <p:nvPr/>
        </p:nvGraphicFramePr>
        <p:xfrm>
          <a:off x="3886200" y="1828800"/>
          <a:ext cx="2489200" cy="1816100"/>
        </p:xfrm>
        <a:graphic>
          <a:graphicData uri="http://schemas.openxmlformats.org/presentationml/2006/ole">
            <p:oleObj spid="_x0000_s96272" name="Image" r:id="rId8" imgW="2488889" imgH="1815873" progId="">
              <p:embed/>
            </p:oleObj>
          </a:graphicData>
        </a:graphic>
      </p:graphicFrame>
      <p:graphicFrame>
        <p:nvGraphicFramePr>
          <p:cNvPr id="59404" name="Object 12"/>
          <p:cNvGraphicFramePr>
            <a:graphicFrameLocks noChangeAspect="1"/>
          </p:cNvGraphicFramePr>
          <p:nvPr/>
        </p:nvGraphicFramePr>
        <p:xfrm>
          <a:off x="3962400" y="3733800"/>
          <a:ext cx="2565400" cy="1320800"/>
        </p:xfrm>
        <a:graphic>
          <a:graphicData uri="http://schemas.openxmlformats.org/presentationml/2006/ole">
            <p:oleObj spid="_x0000_s96273" name="Image" r:id="rId9" imgW="2565079" imgH="1320635" progId="">
              <p:embed/>
            </p:oleObj>
          </a:graphicData>
        </a:graphic>
      </p:graphicFrame>
      <p:graphicFrame>
        <p:nvGraphicFramePr>
          <p:cNvPr id="59405" name="Object 13"/>
          <p:cNvGraphicFramePr>
            <a:graphicFrameLocks noChangeAspect="1"/>
          </p:cNvGraphicFramePr>
          <p:nvPr/>
        </p:nvGraphicFramePr>
        <p:xfrm>
          <a:off x="6477000" y="228600"/>
          <a:ext cx="2540000" cy="1257300"/>
        </p:xfrm>
        <a:graphic>
          <a:graphicData uri="http://schemas.openxmlformats.org/presentationml/2006/ole">
            <p:oleObj spid="_x0000_s96274" name="Image" r:id="rId10" imgW="2539683" imgH="1257143" progId="">
              <p:embed/>
            </p:oleObj>
          </a:graphicData>
        </a:graphic>
      </p:graphicFrame>
      <p:graphicFrame>
        <p:nvGraphicFramePr>
          <p:cNvPr id="59406" name="Object 14"/>
          <p:cNvGraphicFramePr>
            <a:graphicFrameLocks noChangeAspect="1"/>
          </p:cNvGraphicFramePr>
          <p:nvPr/>
        </p:nvGraphicFramePr>
        <p:xfrm>
          <a:off x="6400800" y="1638300"/>
          <a:ext cx="2476500" cy="1790700"/>
        </p:xfrm>
        <a:graphic>
          <a:graphicData uri="http://schemas.openxmlformats.org/presentationml/2006/ole">
            <p:oleObj spid="_x0000_s96275" name="Image" r:id="rId11" imgW="2476190" imgH="1790476" progId="">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7" name="Object 3"/>
          <p:cNvGraphicFramePr>
            <a:graphicFrameLocks noChangeAspect="1"/>
          </p:cNvGraphicFramePr>
          <p:nvPr/>
        </p:nvGraphicFramePr>
        <p:xfrm>
          <a:off x="585788" y="138113"/>
          <a:ext cx="7972425" cy="6581775"/>
        </p:xfrm>
        <a:graphic>
          <a:graphicData uri="http://schemas.openxmlformats.org/presentationml/2006/ole">
            <p:oleObj spid="_x0000_s97283" name="Image" r:id="rId3" imgW="10628571" imgH="8774603" progId="">
              <p:embed/>
            </p:oleObj>
          </a:graphicData>
        </a:graphic>
      </p:graphicFrame>
      <p:sp>
        <p:nvSpPr>
          <p:cNvPr id="3" name="テキスト ボックス 2"/>
          <p:cNvSpPr txBox="1"/>
          <p:nvPr/>
        </p:nvSpPr>
        <p:spPr>
          <a:xfrm>
            <a:off x="6357950" y="3214686"/>
            <a:ext cx="2214610" cy="369332"/>
          </a:xfrm>
          <a:prstGeom prst="rect">
            <a:avLst/>
          </a:prstGeom>
          <a:noFill/>
        </p:spPr>
        <p:txBody>
          <a:bodyPr wrap="square" rtlCol="0">
            <a:spAutoFit/>
          </a:bodyPr>
          <a:lstStyle/>
          <a:p>
            <a:r>
              <a:rPr kumimoji="1" lang="ja-JP" altLang="en-US" sz="900" dirty="0" smtClean="0"/>
              <a:t>新田開発：</a:t>
            </a:r>
            <a:endParaRPr kumimoji="1" lang="en-US" altLang="ja-JP" sz="900" dirty="0" smtClean="0"/>
          </a:p>
          <a:p>
            <a:r>
              <a:rPr lang="ja-JP" altLang="en-US" sz="900" dirty="0" smtClean="0"/>
              <a:t>　</a:t>
            </a:r>
            <a:r>
              <a:rPr kumimoji="1" lang="ja-JP" altLang="en-US" sz="900" dirty="0" smtClean="0"/>
              <a:t>江戸時代初期、１７２０年頃、１８４０年頃</a:t>
            </a:r>
            <a:endParaRPr kumimoji="1" lang="ja-JP" altLang="en-US" sz="9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95288" y="2636838"/>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0" cap="none" spc="0" normalizeH="0" baseline="0" noProof="0" dirty="0" smtClean="0">
                <a:ln>
                  <a:noFill/>
                </a:ln>
                <a:solidFill>
                  <a:schemeClr val="tx2"/>
                </a:solidFill>
                <a:effectLst/>
                <a:uLnTx/>
                <a:uFillTx/>
                <a:latin typeface="+mj-lt"/>
                <a:ea typeface="+mj-ea"/>
                <a:cs typeface="+mj-cs"/>
              </a:rPr>
              <a:t>５．滋賀県南部の森林</a:t>
            </a:r>
            <a:endParaRPr kumimoji="1" lang="ja-JP" altLang="en-US" sz="4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図5再撰花洛名称図会（東山全図，その1）"/>
          <p:cNvPicPr>
            <a:picLocks noChangeAspect="1" noChangeArrowheads="1"/>
          </p:cNvPicPr>
          <p:nvPr/>
        </p:nvPicPr>
        <p:blipFill>
          <a:blip r:embed="rId3" cstate="print"/>
          <a:srcRect/>
          <a:stretch>
            <a:fillRect/>
          </a:stretch>
        </p:blipFill>
        <p:spPr bwMode="auto">
          <a:xfrm>
            <a:off x="0" y="0"/>
            <a:ext cx="9144000" cy="7035800"/>
          </a:xfrm>
          <a:prstGeom prst="rect">
            <a:avLst/>
          </a:prstGeom>
          <a:noFill/>
        </p:spPr>
      </p:pic>
      <p:sp>
        <p:nvSpPr>
          <p:cNvPr id="16387" name="Text Box 3"/>
          <p:cNvSpPr txBox="1">
            <a:spLocks noChangeArrowheads="1"/>
          </p:cNvSpPr>
          <p:nvPr/>
        </p:nvSpPr>
        <p:spPr bwMode="auto">
          <a:xfrm>
            <a:off x="250825" y="188913"/>
            <a:ext cx="2303463" cy="366712"/>
          </a:xfrm>
          <a:prstGeom prst="rect">
            <a:avLst/>
          </a:prstGeom>
          <a:noFill/>
          <a:ln w="9525">
            <a:noFill/>
            <a:miter lim="800000"/>
            <a:headEnd/>
            <a:tailEnd/>
          </a:ln>
          <a:effectLst/>
        </p:spPr>
        <p:txBody>
          <a:bodyPr>
            <a:spAutoFit/>
          </a:bodyPr>
          <a:lstStyle/>
          <a:p>
            <a:pPr>
              <a:spcBef>
                <a:spcPct val="50000"/>
              </a:spcBef>
            </a:pPr>
            <a:r>
              <a:rPr lang="ja-JP" altLang="en-US"/>
              <a:t>元治元年</a:t>
            </a:r>
            <a:r>
              <a:rPr lang="en-US" altLang="ja-JP"/>
              <a:t>(1864)</a:t>
            </a:r>
            <a:r>
              <a:rPr lang="ja-JP" altLang="en-US"/>
              <a:t>刊行</a:t>
            </a:r>
          </a:p>
        </p:txBody>
      </p:sp>
      <p:sp>
        <p:nvSpPr>
          <p:cNvPr id="16388" name="Oval 4"/>
          <p:cNvSpPr>
            <a:spLocks noChangeArrowheads="1"/>
          </p:cNvSpPr>
          <p:nvPr/>
        </p:nvSpPr>
        <p:spPr bwMode="auto">
          <a:xfrm>
            <a:off x="4572000" y="3213100"/>
            <a:ext cx="2376488" cy="1512888"/>
          </a:xfrm>
          <a:prstGeom prst="ellipse">
            <a:avLst/>
          </a:prstGeom>
          <a:noFill/>
          <a:ln w="38100">
            <a:solidFill>
              <a:srgbClr val="FF0000"/>
            </a:solidFill>
            <a:round/>
            <a:headEnd/>
            <a:tailEnd/>
          </a:ln>
          <a:effectLst/>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図11再撰花洛名称図会（東山全図，東福寺付近）"/>
          <p:cNvPicPr>
            <a:picLocks noChangeAspect="1" noChangeArrowheads="1"/>
          </p:cNvPicPr>
          <p:nvPr/>
        </p:nvPicPr>
        <p:blipFill>
          <a:blip r:embed="rId3" cstate="print"/>
          <a:srcRect/>
          <a:stretch>
            <a:fillRect/>
          </a:stretch>
        </p:blipFill>
        <p:spPr bwMode="auto">
          <a:xfrm>
            <a:off x="0" y="0"/>
            <a:ext cx="9144000" cy="6697663"/>
          </a:xfrm>
          <a:prstGeom prst="rect">
            <a:avLst/>
          </a:prstGeom>
          <a:noFill/>
        </p:spPr>
      </p:pic>
      <p:sp>
        <p:nvSpPr>
          <p:cNvPr id="20483" name="Oval 3"/>
          <p:cNvSpPr>
            <a:spLocks noChangeArrowheads="1"/>
          </p:cNvSpPr>
          <p:nvPr/>
        </p:nvSpPr>
        <p:spPr bwMode="auto">
          <a:xfrm>
            <a:off x="5651500" y="2924175"/>
            <a:ext cx="288925" cy="863600"/>
          </a:xfrm>
          <a:prstGeom prst="ellipse">
            <a:avLst/>
          </a:prstGeom>
          <a:solidFill>
            <a:srgbClr val="008000">
              <a:alpha val="25000"/>
            </a:srgbClr>
          </a:solidFill>
          <a:ln w="9525">
            <a:noFill/>
            <a:round/>
            <a:headEnd/>
            <a:tailEnd/>
          </a:ln>
          <a:effectLst/>
        </p:spPr>
        <p:txBody>
          <a:bodyPr wrap="none" anchor="ctr"/>
          <a:lstStyle/>
          <a:p>
            <a:endParaRPr lang="ja-JP" altLang="en-US"/>
          </a:p>
        </p:txBody>
      </p:sp>
      <p:sp>
        <p:nvSpPr>
          <p:cNvPr id="20484" name="Oval 4"/>
          <p:cNvSpPr>
            <a:spLocks noChangeArrowheads="1"/>
          </p:cNvSpPr>
          <p:nvPr/>
        </p:nvSpPr>
        <p:spPr bwMode="auto">
          <a:xfrm>
            <a:off x="5867400" y="2781300"/>
            <a:ext cx="288925" cy="863600"/>
          </a:xfrm>
          <a:prstGeom prst="ellipse">
            <a:avLst/>
          </a:prstGeom>
          <a:solidFill>
            <a:srgbClr val="008000">
              <a:alpha val="25000"/>
            </a:srgbClr>
          </a:solidFill>
          <a:ln w="9525">
            <a:noFill/>
            <a:round/>
            <a:headEnd/>
            <a:tailEnd/>
          </a:ln>
          <a:effectLst/>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図10再撰花洛名称図会（東福寺）"/>
          <p:cNvPicPr>
            <a:picLocks noChangeAspect="1" noChangeArrowheads="1"/>
          </p:cNvPicPr>
          <p:nvPr/>
        </p:nvPicPr>
        <p:blipFill>
          <a:blip r:embed="rId3" cstate="print"/>
          <a:srcRect/>
          <a:stretch>
            <a:fillRect/>
          </a:stretch>
        </p:blipFill>
        <p:spPr bwMode="auto">
          <a:xfrm>
            <a:off x="0" y="-104775"/>
            <a:ext cx="8964613" cy="7077075"/>
          </a:xfrm>
          <a:prstGeom prst="rect">
            <a:avLst/>
          </a:prstGeom>
          <a:noFill/>
        </p:spPr>
      </p:pic>
      <p:sp>
        <p:nvSpPr>
          <p:cNvPr id="19459" name="Oval 3"/>
          <p:cNvSpPr>
            <a:spLocks noChangeArrowheads="1"/>
          </p:cNvSpPr>
          <p:nvPr/>
        </p:nvSpPr>
        <p:spPr bwMode="auto">
          <a:xfrm>
            <a:off x="6443663" y="2636838"/>
            <a:ext cx="288925" cy="863600"/>
          </a:xfrm>
          <a:prstGeom prst="ellipse">
            <a:avLst/>
          </a:prstGeom>
          <a:solidFill>
            <a:srgbClr val="008000">
              <a:alpha val="25000"/>
            </a:srgbClr>
          </a:solidFill>
          <a:ln w="9525">
            <a:noFill/>
            <a:round/>
            <a:headEnd/>
            <a:tailEnd/>
          </a:ln>
          <a:effectLst/>
        </p:spPr>
        <p:txBody>
          <a:bodyPr wrap="none" anchor="ctr"/>
          <a:lstStyle/>
          <a:p>
            <a:endParaRPr lang="ja-JP" altLang="en-US"/>
          </a:p>
        </p:txBody>
      </p:sp>
      <p:sp>
        <p:nvSpPr>
          <p:cNvPr id="19460" name="Oval 4"/>
          <p:cNvSpPr>
            <a:spLocks noChangeArrowheads="1"/>
          </p:cNvSpPr>
          <p:nvPr/>
        </p:nvSpPr>
        <p:spPr bwMode="auto">
          <a:xfrm>
            <a:off x="6804025" y="2276475"/>
            <a:ext cx="288925" cy="863600"/>
          </a:xfrm>
          <a:prstGeom prst="ellipse">
            <a:avLst/>
          </a:prstGeom>
          <a:solidFill>
            <a:srgbClr val="008000">
              <a:alpha val="25000"/>
            </a:srgbClr>
          </a:solidFill>
          <a:ln w="9525">
            <a:noFill/>
            <a:round/>
            <a:headEnd/>
            <a:tailEnd/>
          </a:ln>
          <a:effectLst/>
        </p:spPr>
        <p:txBody>
          <a:bodyPr wrap="none" anchor="ctr"/>
          <a:lstStyle/>
          <a:p>
            <a:endParaRPr lang="ja-JP" altLang="en-US"/>
          </a:p>
        </p:txBody>
      </p:sp>
      <p:sp>
        <p:nvSpPr>
          <p:cNvPr id="19461" name="Oval 5"/>
          <p:cNvSpPr>
            <a:spLocks noChangeArrowheads="1"/>
          </p:cNvSpPr>
          <p:nvPr/>
        </p:nvSpPr>
        <p:spPr bwMode="auto">
          <a:xfrm>
            <a:off x="4211638" y="1628775"/>
            <a:ext cx="3744912" cy="2447925"/>
          </a:xfrm>
          <a:prstGeom prst="ellipse">
            <a:avLst/>
          </a:prstGeom>
          <a:noFill/>
          <a:ln w="38100">
            <a:solidFill>
              <a:srgbClr val="FF0000"/>
            </a:solidFill>
            <a:round/>
            <a:headEnd/>
            <a:tailEnd/>
          </a:ln>
          <a:effectLst/>
        </p:spPr>
        <p:txBody>
          <a:bodyPr wrap="none" anchor="ctr"/>
          <a:lstStyle/>
          <a:p>
            <a:endParaRPr lang="ja-JP" altLang="en-US"/>
          </a:p>
        </p:txBody>
      </p:sp>
      <p:sp>
        <p:nvSpPr>
          <p:cNvPr id="19462" name="Line 6"/>
          <p:cNvSpPr>
            <a:spLocks noChangeShapeType="1"/>
          </p:cNvSpPr>
          <p:nvPr/>
        </p:nvSpPr>
        <p:spPr bwMode="auto">
          <a:xfrm flipV="1">
            <a:off x="4643438" y="3141663"/>
            <a:ext cx="792162" cy="142875"/>
          </a:xfrm>
          <a:prstGeom prst="line">
            <a:avLst/>
          </a:prstGeom>
          <a:noFill/>
          <a:ln w="88900">
            <a:solidFill>
              <a:srgbClr val="00FFFF"/>
            </a:solidFill>
            <a:round/>
            <a:headEnd/>
            <a:tailEnd type="triangle" w="lg" len="lg"/>
          </a:ln>
          <a:effectLst/>
        </p:spPr>
        <p:txBody>
          <a:bodyPr/>
          <a:lstStyle/>
          <a:p>
            <a:endParaRPr lang="ja-JP"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SCN0003"/>
          <p:cNvPicPr>
            <a:picLocks noChangeAspect="1" noChangeArrowheads="1"/>
          </p:cNvPicPr>
          <p:nvPr/>
        </p:nvPicPr>
        <p:blipFill>
          <a:blip r:embed="rId3" cstate="print"/>
          <a:srcRect/>
          <a:stretch>
            <a:fillRect/>
          </a:stretch>
        </p:blipFill>
        <p:spPr bwMode="auto">
          <a:xfrm>
            <a:off x="1692275" y="0"/>
            <a:ext cx="5143500" cy="6858000"/>
          </a:xfrm>
          <a:prstGeom prst="rect">
            <a:avLst/>
          </a:prstGeom>
          <a:noFill/>
        </p:spPr>
      </p:pic>
      <p:sp>
        <p:nvSpPr>
          <p:cNvPr id="21507" name="Oval 3"/>
          <p:cNvSpPr>
            <a:spLocks noChangeArrowheads="1"/>
          </p:cNvSpPr>
          <p:nvPr/>
        </p:nvSpPr>
        <p:spPr bwMode="auto">
          <a:xfrm>
            <a:off x="3924300" y="5661025"/>
            <a:ext cx="503238" cy="504825"/>
          </a:xfrm>
          <a:prstGeom prst="ellipse">
            <a:avLst/>
          </a:prstGeom>
          <a:noFill/>
          <a:ln w="38100">
            <a:solidFill>
              <a:srgbClr val="FFFF00"/>
            </a:solidFill>
            <a:round/>
            <a:headEnd/>
            <a:tailEnd/>
          </a:ln>
          <a:effectLst/>
        </p:spPr>
        <p:txBody>
          <a:bodyPr wrap="none" anchor="ctr"/>
          <a:lstStyle/>
          <a:p>
            <a:endParaRPr lang="ja-JP" altLang="en-US"/>
          </a:p>
        </p:txBody>
      </p:sp>
      <p:sp>
        <p:nvSpPr>
          <p:cNvPr id="21509" name="Line 5"/>
          <p:cNvSpPr>
            <a:spLocks noChangeShapeType="1"/>
          </p:cNvSpPr>
          <p:nvPr/>
        </p:nvSpPr>
        <p:spPr bwMode="auto">
          <a:xfrm>
            <a:off x="6445250" y="1628775"/>
            <a:ext cx="71438" cy="503238"/>
          </a:xfrm>
          <a:prstGeom prst="line">
            <a:avLst/>
          </a:prstGeom>
          <a:noFill/>
          <a:ln w="25400">
            <a:solidFill>
              <a:srgbClr val="00FF00"/>
            </a:solidFill>
            <a:round/>
            <a:headEnd/>
            <a:tailEnd type="triangle" w="lg" len="lg"/>
          </a:ln>
          <a:effectLst/>
        </p:spPr>
        <p:txBody>
          <a:bodyPr/>
          <a:lstStyle/>
          <a:p>
            <a:endParaRPr lang="ja-JP" altLang="en-US"/>
          </a:p>
        </p:txBody>
      </p:sp>
      <p:sp>
        <p:nvSpPr>
          <p:cNvPr id="21510" name="Text Box 6"/>
          <p:cNvSpPr txBox="1">
            <a:spLocks noChangeArrowheads="1"/>
          </p:cNvSpPr>
          <p:nvPr/>
        </p:nvSpPr>
        <p:spPr bwMode="auto">
          <a:xfrm>
            <a:off x="6084888" y="1268413"/>
            <a:ext cx="1582737" cy="366712"/>
          </a:xfrm>
          <a:prstGeom prst="rect">
            <a:avLst/>
          </a:prstGeom>
          <a:noFill/>
          <a:ln w="9525">
            <a:noFill/>
            <a:miter lim="800000"/>
            <a:headEnd/>
            <a:tailEnd/>
          </a:ln>
          <a:effectLst/>
        </p:spPr>
        <p:txBody>
          <a:bodyPr>
            <a:spAutoFit/>
          </a:bodyPr>
          <a:lstStyle/>
          <a:p>
            <a:pPr>
              <a:spcBef>
                <a:spcPct val="50000"/>
              </a:spcBef>
            </a:pPr>
            <a:r>
              <a:rPr lang="ja-JP" altLang="en-US">
                <a:solidFill>
                  <a:srgbClr val="33CC33"/>
                </a:solidFill>
              </a:rPr>
              <a:t>山門（三門）</a:t>
            </a:r>
          </a:p>
        </p:txBody>
      </p:sp>
      <p:sp>
        <p:nvSpPr>
          <p:cNvPr id="21511" name="Line 7"/>
          <p:cNvSpPr>
            <a:spLocks noChangeShapeType="1"/>
          </p:cNvSpPr>
          <p:nvPr/>
        </p:nvSpPr>
        <p:spPr bwMode="auto">
          <a:xfrm>
            <a:off x="2627313" y="1052513"/>
            <a:ext cx="576262" cy="360362"/>
          </a:xfrm>
          <a:prstGeom prst="line">
            <a:avLst/>
          </a:prstGeom>
          <a:noFill/>
          <a:ln w="25400">
            <a:solidFill>
              <a:srgbClr val="00FF00"/>
            </a:solidFill>
            <a:round/>
            <a:headEnd/>
            <a:tailEnd type="triangle" w="lg" len="lg"/>
          </a:ln>
          <a:effectLst/>
        </p:spPr>
        <p:txBody>
          <a:bodyPr/>
          <a:lstStyle/>
          <a:p>
            <a:endParaRPr lang="ja-JP" altLang="en-US"/>
          </a:p>
        </p:txBody>
      </p:sp>
      <p:sp>
        <p:nvSpPr>
          <p:cNvPr id="21512" name="Text Box 8"/>
          <p:cNvSpPr txBox="1">
            <a:spLocks noChangeArrowheads="1"/>
          </p:cNvSpPr>
          <p:nvPr/>
        </p:nvSpPr>
        <p:spPr bwMode="auto">
          <a:xfrm>
            <a:off x="1476375" y="692150"/>
            <a:ext cx="2159000" cy="366713"/>
          </a:xfrm>
          <a:prstGeom prst="rect">
            <a:avLst/>
          </a:prstGeom>
          <a:noFill/>
          <a:ln w="9525">
            <a:noFill/>
            <a:miter lim="800000"/>
            <a:headEnd/>
            <a:tailEnd/>
          </a:ln>
          <a:effectLst/>
        </p:spPr>
        <p:txBody>
          <a:bodyPr>
            <a:spAutoFit/>
          </a:bodyPr>
          <a:lstStyle/>
          <a:p>
            <a:pPr>
              <a:spcBef>
                <a:spcPct val="50000"/>
              </a:spcBef>
            </a:pPr>
            <a:r>
              <a:rPr lang="ja-JP" altLang="en-US">
                <a:solidFill>
                  <a:srgbClr val="33CC33"/>
                </a:solidFill>
              </a:rPr>
              <a:t>イブキ（白ダン） </a:t>
            </a:r>
            <a:r>
              <a:rPr lang="en-US" altLang="ja-JP" sz="1000">
                <a:solidFill>
                  <a:srgbClr val="33CC33"/>
                </a:solidFill>
              </a:rPr>
              <a:t>H=17m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CN0006"/>
          <p:cNvPicPr>
            <a:picLocks noChangeAspect="1" noChangeArrowheads="1"/>
          </p:cNvPicPr>
          <p:nvPr/>
        </p:nvPicPr>
        <p:blipFill>
          <a:blip r:embed="rId3" cstate="print"/>
          <a:srcRect/>
          <a:stretch>
            <a:fillRect/>
          </a:stretch>
        </p:blipFill>
        <p:spPr bwMode="auto">
          <a:xfrm>
            <a:off x="-541338" y="-315913"/>
            <a:ext cx="10153651" cy="761523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図5再撰花洛名称図会（東山全図，その1）"/>
          <p:cNvPicPr>
            <a:picLocks noChangeAspect="1" noChangeArrowheads="1"/>
          </p:cNvPicPr>
          <p:nvPr/>
        </p:nvPicPr>
        <p:blipFill>
          <a:blip r:embed="rId3" cstate="print"/>
          <a:srcRect/>
          <a:stretch>
            <a:fillRect/>
          </a:stretch>
        </p:blipFill>
        <p:spPr bwMode="auto">
          <a:xfrm>
            <a:off x="0" y="0"/>
            <a:ext cx="9144000" cy="7035800"/>
          </a:xfrm>
          <a:prstGeom prst="rect">
            <a:avLst/>
          </a:prstGeom>
          <a:noFill/>
        </p:spPr>
      </p:pic>
      <p:sp>
        <p:nvSpPr>
          <p:cNvPr id="100355" name="Text Box 3"/>
          <p:cNvSpPr txBox="1">
            <a:spLocks noChangeArrowheads="1"/>
          </p:cNvSpPr>
          <p:nvPr/>
        </p:nvSpPr>
        <p:spPr bwMode="auto">
          <a:xfrm>
            <a:off x="250825" y="188913"/>
            <a:ext cx="2303463" cy="366712"/>
          </a:xfrm>
          <a:prstGeom prst="rect">
            <a:avLst/>
          </a:prstGeom>
          <a:noFill/>
          <a:ln w="9525">
            <a:noFill/>
            <a:miter lim="800000"/>
            <a:headEnd/>
            <a:tailEnd/>
          </a:ln>
          <a:effectLst/>
        </p:spPr>
        <p:txBody>
          <a:bodyPr>
            <a:spAutoFit/>
          </a:bodyPr>
          <a:lstStyle/>
          <a:p>
            <a:pPr>
              <a:spcBef>
                <a:spcPct val="50000"/>
              </a:spcBef>
            </a:pPr>
            <a:r>
              <a:rPr lang="ja-JP" altLang="en-US"/>
              <a:t>元治元年</a:t>
            </a:r>
            <a:r>
              <a:rPr lang="en-US" altLang="ja-JP"/>
              <a:t>(1864)</a:t>
            </a:r>
            <a:r>
              <a:rPr lang="ja-JP" altLang="en-US"/>
              <a:t>刊行</a:t>
            </a:r>
          </a:p>
        </p:txBody>
      </p:sp>
      <p:sp>
        <p:nvSpPr>
          <p:cNvPr id="100356" name="Oval 4"/>
          <p:cNvSpPr>
            <a:spLocks noChangeArrowheads="1"/>
          </p:cNvSpPr>
          <p:nvPr/>
        </p:nvSpPr>
        <p:spPr bwMode="auto">
          <a:xfrm>
            <a:off x="468313" y="1268413"/>
            <a:ext cx="2376487" cy="1512887"/>
          </a:xfrm>
          <a:prstGeom prst="ellipse">
            <a:avLst/>
          </a:prstGeom>
          <a:noFill/>
          <a:ln w="38100">
            <a:solidFill>
              <a:srgbClr val="FF0000"/>
            </a:solidFill>
            <a:round/>
            <a:headEnd/>
            <a:tailEnd/>
          </a:ln>
          <a:effectLst/>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図16再撰花洛名称図会（東山全図，清水寺付近）"/>
          <p:cNvPicPr>
            <a:picLocks noChangeAspect="1" noChangeArrowheads="1"/>
          </p:cNvPicPr>
          <p:nvPr/>
        </p:nvPicPr>
        <p:blipFill>
          <a:blip r:embed="rId3" cstate="print"/>
          <a:srcRect/>
          <a:stretch>
            <a:fillRect/>
          </a:stretch>
        </p:blipFill>
        <p:spPr bwMode="auto">
          <a:xfrm>
            <a:off x="0" y="0"/>
            <a:ext cx="9324975" cy="682307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 1"/>
          <p:cNvSpPr>
            <a:spLocks noGrp="1"/>
          </p:cNvSpPr>
          <p:nvPr>
            <p:ph type="dt" sz="half" idx="10"/>
          </p:nvPr>
        </p:nvSpPr>
        <p:spPr/>
        <p:txBody>
          <a:bodyPr/>
          <a:lstStyle/>
          <a:p>
            <a:fld id="{934A7AD7-3CEA-4747-8F16-E70B05BE27EC}" type="datetime1">
              <a:rPr lang="ja-JP" altLang="en-US"/>
              <a:pPr/>
              <a:t>2014/5/19</a:t>
            </a:fld>
            <a:endParaRPr lang="en-US" altLang="ja-JP"/>
          </a:p>
        </p:txBody>
      </p:sp>
      <p:sp>
        <p:nvSpPr>
          <p:cNvPr id="7" name="スライド番号プレースホルダ 3"/>
          <p:cNvSpPr>
            <a:spLocks noGrp="1"/>
          </p:cNvSpPr>
          <p:nvPr>
            <p:ph type="sldNum" sz="quarter" idx="12"/>
          </p:nvPr>
        </p:nvSpPr>
        <p:spPr/>
        <p:txBody>
          <a:bodyPr/>
          <a:lstStyle/>
          <a:p>
            <a:fld id="{5C1652D8-86B6-4C20-838B-C368F828BEE2}" type="slidenum">
              <a:rPr lang="en-US" altLang="ja-JP"/>
              <a:pPr/>
              <a:t>4</a:t>
            </a:fld>
            <a:endParaRPr lang="en-US" altLang="ja-JP"/>
          </a:p>
        </p:txBody>
      </p:sp>
      <p:sp>
        <p:nvSpPr>
          <p:cNvPr id="44036" name="Rectangle 4"/>
          <p:cNvSpPr>
            <a:spLocks noChangeArrowheads="1"/>
          </p:cNvSpPr>
          <p:nvPr/>
        </p:nvSpPr>
        <p:spPr bwMode="auto">
          <a:xfrm>
            <a:off x="468313" y="333375"/>
            <a:ext cx="5675312" cy="366713"/>
          </a:xfrm>
          <a:prstGeom prst="rect">
            <a:avLst/>
          </a:prstGeom>
          <a:noFill/>
          <a:ln w="9525">
            <a:noFill/>
            <a:miter lim="800000"/>
            <a:headEnd/>
            <a:tailEnd/>
          </a:ln>
          <a:effectLst/>
        </p:spPr>
        <p:txBody>
          <a:bodyPr wrap="none">
            <a:spAutoFit/>
          </a:bodyPr>
          <a:lstStyle/>
          <a:p>
            <a:pPr algn="l">
              <a:spcBef>
                <a:spcPct val="0"/>
              </a:spcBef>
            </a:pPr>
            <a:r>
              <a:rPr lang="ja-JP" altLang="en-US" sz="1800"/>
              <a:t>魏志倭人伝　弥生時代後期（</a:t>
            </a:r>
            <a:r>
              <a:rPr lang="en-US" altLang="ja-JP" sz="1800"/>
              <a:t>3</a:t>
            </a:r>
            <a:r>
              <a:rPr lang="ja-JP" altLang="en-US" sz="1800"/>
              <a:t>世紀）の日本を中国に紹介</a:t>
            </a:r>
          </a:p>
        </p:txBody>
      </p:sp>
      <p:pic>
        <p:nvPicPr>
          <p:cNvPr id="44037" name="Picture 5" descr="名称未設定 1"/>
          <p:cNvPicPr>
            <a:picLocks noChangeAspect="1" noChangeArrowheads="1"/>
          </p:cNvPicPr>
          <p:nvPr/>
        </p:nvPicPr>
        <p:blipFill>
          <a:blip r:embed="rId2" cstate="print"/>
          <a:srcRect/>
          <a:stretch>
            <a:fillRect/>
          </a:stretch>
        </p:blipFill>
        <p:spPr bwMode="auto">
          <a:xfrm>
            <a:off x="1403350" y="692150"/>
            <a:ext cx="6121400" cy="5851525"/>
          </a:xfrm>
          <a:prstGeom prst="rect">
            <a:avLst/>
          </a:prstGeom>
          <a:noFill/>
        </p:spPr>
      </p:pic>
      <p:sp>
        <p:nvSpPr>
          <p:cNvPr id="44038" name="Text Box 6"/>
          <p:cNvSpPr txBox="1">
            <a:spLocks noChangeArrowheads="1"/>
          </p:cNvSpPr>
          <p:nvPr/>
        </p:nvSpPr>
        <p:spPr bwMode="auto">
          <a:xfrm>
            <a:off x="6443663" y="6308725"/>
            <a:ext cx="2305050" cy="366713"/>
          </a:xfrm>
          <a:prstGeom prst="rect">
            <a:avLst/>
          </a:prstGeom>
          <a:noFill/>
          <a:ln w="9525">
            <a:noFill/>
            <a:miter lim="800000"/>
            <a:headEnd/>
            <a:tailEnd/>
          </a:ln>
          <a:effectLst/>
        </p:spPr>
        <p:txBody>
          <a:bodyPr>
            <a:spAutoFit/>
          </a:bodyPr>
          <a:lstStyle/>
          <a:p>
            <a:pPr algn="l"/>
            <a:r>
              <a:rPr lang="ja-JP" altLang="en-US" sz="1800"/>
              <a:t>「森と人間の文化史</a:t>
            </a:r>
            <a:r>
              <a:rPr lang="en-US" altLang="ja-JP" sz="1800"/>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図14再撰花洛名称図会（清水寺）"/>
          <p:cNvPicPr>
            <a:picLocks noChangeAspect="1" noChangeArrowheads="1"/>
          </p:cNvPicPr>
          <p:nvPr/>
        </p:nvPicPr>
        <p:blipFill>
          <a:blip r:embed="rId3" cstate="print"/>
          <a:srcRect/>
          <a:stretch>
            <a:fillRect/>
          </a:stretch>
        </p:blipFill>
        <p:spPr bwMode="auto">
          <a:xfrm>
            <a:off x="0" y="1052513"/>
            <a:ext cx="9144000" cy="364966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図7再撰花洛名称図会（東山全図，その3）"/>
          <p:cNvPicPr>
            <a:picLocks noChangeAspect="1" noChangeArrowheads="1"/>
          </p:cNvPicPr>
          <p:nvPr/>
        </p:nvPicPr>
        <p:blipFill>
          <a:blip r:embed="rId3" cstate="print"/>
          <a:srcRect/>
          <a:stretch>
            <a:fillRect/>
          </a:stretch>
        </p:blipFill>
        <p:spPr bwMode="auto">
          <a:xfrm>
            <a:off x="0" y="0"/>
            <a:ext cx="9144000" cy="6788150"/>
          </a:xfrm>
          <a:prstGeom prst="rect">
            <a:avLst/>
          </a:prstGeom>
          <a:noFill/>
        </p:spPr>
      </p:pic>
      <p:sp>
        <p:nvSpPr>
          <p:cNvPr id="101379" name="Line 3"/>
          <p:cNvSpPr>
            <a:spLocks noChangeShapeType="1"/>
          </p:cNvSpPr>
          <p:nvPr/>
        </p:nvSpPr>
        <p:spPr bwMode="auto">
          <a:xfrm>
            <a:off x="6877050" y="476250"/>
            <a:ext cx="71438" cy="503238"/>
          </a:xfrm>
          <a:prstGeom prst="line">
            <a:avLst/>
          </a:prstGeom>
          <a:noFill/>
          <a:ln w="25400">
            <a:solidFill>
              <a:srgbClr val="00FF00"/>
            </a:solidFill>
            <a:round/>
            <a:headEnd/>
            <a:tailEnd type="triangle" w="lg" len="lg"/>
          </a:ln>
          <a:effectLst/>
        </p:spPr>
        <p:txBody>
          <a:bodyPr/>
          <a:lstStyle/>
          <a:p>
            <a:endParaRPr lang="ja-JP" altLang="en-US"/>
          </a:p>
        </p:txBody>
      </p:sp>
      <p:sp>
        <p:nvSpPr>
          <p:cNvPr id="101380" name="Text Box 4"/>
          <p:cNvSpPr txBox="1">
            <a:spLocks noChangeArrowheads="1"/>
          </p:cNvSpPr>
          <p:nvPr/>
        </p:nvSpPr>
        <p:spPr bwMode="auto">
          <a:xfrm>
            <a:off x="2268538" y="188913"/>
            <a:ext cx="936625" cy="366712"/>
          </a:xfrm>
          <a:prstGeom prst="rect">
            <a:avLst/>
          </a:prstGeom>
          <a:noFill/>
          <a:ln w="9525">
            <a:noFill/>
            <a:miter lim="800000"/>
            <a:headEnd/>
            <a:tailEnd/>
          </a:ln>
          <a:effectLst/>
        </p:spPr>
        <p:txBody>
          <a:bodyPr>
            <a:spAutoFit/>
          </a:bodyPr>
          <a:lstStyle/>
          <a:p>
            <a:pPr>
              <a:spcBef>
                <a:spcPct val="50000"/>
              </a:spcBef>
            </a:pPr>
            <a:r>
              <a:rPr lang="ja-JP" altLang="en-US">
                <a:solidFill>
                  <a:srgbClr val="33CC33"/>
                </a:solidFill>
              </a:rPr>
              <a:t>比叡山</a:t>
            </a:r>
          </a:p>
        </p:txBody>
      </p:sp>
      <p:sp>
        <p:nvSpPr>
          <p:cNvPr id="101381" name="Text Box 5"/>
          <p:cNvSpPr txBox="1">
            <a:spLocks noChangeArrowheads="1"/>
          </p:cNvSpPr>
          <p:nvPr/>
        </p:nvSpPr>
        <p:spPr bwMode="auto">
          <a:xfrm>
            <a:off x="3708400" y="260350"/>
            <a:ext cx="936625" cy="366713"/>
          </a:xfrm>
          <a:prstGeom prst="rect">
            <a:avLst/>
          </a:prstGeom>
          <a:noFill/>
          <a:ln w="9525">
            <a:noFill/>
            <a:miter lim="800000"/>
            <a:headEnd/>
            <a:tailEnd/>
          </a:ln>
          <a:effectLst/>
        </p:spPr>
        <p:txBody>
          <a:bodyPr>
            <a:spAutoFit/>
          </a:bodyPr>
          <a:lstStyle/>
          <a:p>
            <a:pPr>
              <a:spcBef>
                <a:spcPct val="50000"/>
              </a:spcBef>
            </a:pPr>
            <a:r>
              <a:rPr lang="ja-JP" altLang="en-US">
                <a:solidFill>
                  <a:srgbClr val="33CC33"/>
                </a:solidFill>
              </a:rPr>
              <a:t>一本杉</a:t>
            </a:r>
          </a:p>
        </p:txBody>
      </p:sp>
      <p:sp>
        <p:nvSpPr>
          <p:cNvPr id="101382" name="Line 6"/>
          <p:cNvSpPr>
            <a:spLocks noChangeShapeType="1"/>
          </p:cNvSpPr>
          <p:nvPr/>
        </p:nvSpPr>
        <p:spPr bwMode="auto">
          <a:xfrm>
            <a:off x="4284663" y="620713"/>
            <a:ext cx="574675" cy="504825"/>
          </a:xfrm>
          <a:prstGeom prst="line">
            <a:avLst/>
          </a:prstGeom>
          <a:noFill/>
          <a:ln w="25400">
            <a:solidFill>
              <a:srgbClr val="00FF00"/>
            </a:solidFill>
            <a:round/>
            <a:headEnd/>
            <a:tailEnd type="triangle" w="lg" len="lg"/>
          </a:ln>
          <a:effectLst/>
        </p:spPr>
        <p:txBody>
          <a:bodyPr/>
          <a:lstStyle/>
          <a:p>
            <a:endParaRPr lang="ja-JP" altLang="en-US"/>
          </a:p>
        </p:txBody>
      </p:sp>
      <p:sp>
        <p:nvSpPr>
          <p:cNvPr id="101383" name="Text Box 7"/>
          <p:cNvSpPr txBox="1">
            <a:spLocks noChangeArrowheads="1"/>
          </p:cNvSpPr>
          <p:nvPr/>
        </p:nvSpPr>
        <p:spPr bwMode="auto">
          <a:xfrm>
            <a:off x="6443663" y="188913"/>
            <a:ext cx="936625" cy="366712"/>
          </a:xfrm>
          <a:prstGeom prst="rect">
            <a:avLst/>
          </a:prstGeom>
          <a:noFill/>
          <a:ln w="9525">
            <a:noFill/>
            <a:miter lim="800000"/>
            <a:headEnd/>
            <a:tailEnd/>
          </a:ln>
          <a:effectLst/>
        </p:spPr>
        <p:txBody>
          <a:bodyPr>
            <a:spAutoFit/>
          </a:bodyPr>
          <a:lstStyle/>
          <a:p>
            <a:pPr>
              <a:spcBef>
                <a:spcPct val="50000"/>
              </a:spcBef>
            </a:pPr>
            <a:r>
              <a:rPr lang="ja-JP" altLang="en-US">
                <a:solidFill>
                  <a:srgbClr val="33CC33"/>
                </a:solidFill>
              </a:rPr>
              <a:t>大文字</a:t>
            </a:r>
          </a:p>
        </p:txBody>
      </p:sp>
      <p:sp>
        <p:nvSpPr>
          <p:cNvPr id="101384" name="Text Box 8"/>
          <p:cNvSpPr txBox="1">
            <a:spLocks noChangeArrowheads="1"/>
          </p:cNvSpPr>
          <p:nvPr/>
        </p:nvSpPr>
        <p:spPr bwMode="auto">
          <a:xfrm>
            <a:off x="0" y="6553200"/>
            <a:ext cx="1619250" cy="304800"/>
          </a:xfrm>
          <a:prstGeom prst="rect">
            <a:avLst/>
          </a:prstGeom>
          <a:noFill/>
          <a:ln w="9525">
            <a:noFill/>
            <a:miter lim="800000"/>
            <a:headEnd/>
            <a:tailEnd/>
          </a:ln>
          <a:effectLst/>
        </p:spPr>
        <p:txBody>
          <a:bodyPr>
            <a:spAutoFit/>
          </a:bodyPr>
          <a:lstStyle/>
          <a:p>
            <a:pPr>
              <a:spcBef>
                <a:spcPct val="50000"/>
              </a:spcBef>
            </a:pPr>
            <a:r>
              <a:rPr lang="ja-JP" altLang="en-US" sz="1400"/>
              <a:t>元治元年（１８６４）</a:t>
            </a:r>
          </a:p>
        </p:txBody>
      </p:sp>
      <p:sp>
        <p:nvSpPr>
          <p:cNvPr id="101385" name="Text Box 9"/>
          <p:cNvSpPr txBox="1">
            <a:spLocks noChangeArrowheads="1"/>
          </p:cNvSpPr>
          <p:nvPr/>
        </p:nvSpPr>
        <p:spPr bwMode="auto">
          <a:xfrm>
            <a:off x="4895850" y="6583363"/>
            <a:ext cx="4248150" cy="274637"/>
          </a:xfrm>
          <a:prstGeom prst="rect">
            <a:avLst/>
          </a:prstGeom>
          <a:noFill/>
          <a:ln w="9525">
            <a:noFill/>
            <a:miter lim="800000"/>
            <a:headEnd/>
            <a:tailEnd/>
          </a:ln>
          <a:effectLst/>
        </p:spPr>
        <p:txBody>
          <a:bodyPr>
            <a:spAutoFit/>
          </a:bodyPr>
          <a:lstStyle/>
          <a:p>
            <a:pPr>
              <a:spcBef>
                <a:spcPct val="50000"/>
              </a:spcBef>
            </a:pPr>
            <a:r>
              <a:rPr lang="ja-JP" altLang="en-US" sz="1200"/>
              <a:t>小椋純一，「絵図から読み解く人と景観の歴史」，</a:t>
            </a:r>
            <a:r>
              <a:rPr lang="en-US" altLang="ja-JP" sz="1200"/>
              <a:t>1992</a:t>
            </a:r>
          </a:p>
        </p:txBody>
      </p:sp>
      <p:sp>
        <p:nvSpPr>
          <p:cNvPr id="101386" name="Oval 10"/>
          <p:cNvSpPr>
            <a:spLocks noChangeArrowheads="1"/>
          </p:cNvSpPr>
          <p:nvPr/>
        </p:nvSpPr>
        <p:spPr bwMode="auto">
          <a:xfrm>
            <a:off x="6659563" y="981075"/>
            <a:ext cx="720725" cy="503238"/>
          </a:xfrm>
          <a:prstGeom prst="ellipse">
            <a:avLst/>
          </a:prstGeom>
          <a:noFill/>
          <a:ln w="38100">
            <a:solidFill>
              <a:srgbClr val="00FF00"/>
            </a:solidFill>
            <a:round/>
            <a:headEnd/>
            <a:tailEnd/>
          </a:ln>
          <a:effectLst/>
        </p:spPr>
        <p:txBody>
          <a:bodyPr wrap="none" anchor="ctr"/>
          <a:lstStyle/>
          <a:p>
            <a:endParaRPr lang="ja-JP" altLang="en-US"/>
          </a:p>
        </p:txBody>
      </p:sp>
      <p:sp>
        <p:nvSpPr>
          <p:cNvPr id="101387" name="Oval 11"/>
          <p:cNvSpPr>
            <a:spLocks noChangeArrowheads="1"/>
          </p:cNvSpPr>
          <p:nvPr/>
        </p:nvSpPr>
        <p:spPr bwMode="auto">
          <a:xfrm>
            <a:off x="4859338" y="1052513"/>
            <a:ext cx="433387" cy="431800"/>
          </a:xfrm>
          <a:prstGeom prst="ellipse">
            <a:avLst/>
          </a:prstGeom>
          <a:noFill/>
          <a:ln w="38100">
            <a:solidFill>
              <a:srgbClr val="00FF00"/>
            </a:solidFill>
            <a:round/>
            <a:headEnd/>
            <a:tailEnd/>
          </a:ln>
          <a:effectLst/>
        </p:spPr>
        <p:txBody>
          <a:bodyPr wrap="none" anchor="ctr"/>
          <a:lstStyle/>
          <a:p>
            <a:endParaRPr lang="ja-JP" alt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琵琶湖眺望真景図"/>
          <p:cNvPicPr>
            <a:picLocks noChangeAspect="1" noChangeArrowheads="1"/>
          </p:cNvPicPr>
          <p:nvPr/>
        </p:nvPicPr>
        <p:blipFill>
          <a:blip r:embed="rId3" cstate="print"/>
          <a:srcRect/>
          <a:stretch>
            <a:fillRect/>
          </a:stretch>
        </p:blipFill>
        <p:spPr bwMode="auto">
          <a:xfrm>
            <a:off x="827088" y="12700"/>
            <a:ext cx="7489825" cy="6834188"/>
          </a:xfrm>
          <a:prstGeom prst="rect">
            <a:avLst/>
          </a:prstGeom>
          <a:noFill/>
          <a:ln w="9525">
            <a:noFill/>
            <a:miter lim="800000"/>
            <a:headEnd/>
            <a:tailEnd/>
          </a:ln>
        </p:spPr>
      </p:pic>
      <p:sp>
        <p:nvSpPr>
          <p:cNvPr id="9219" name="Rectangle 3"/>
          <p:cNvSpPr>
            <a:spLocks noChangeArrowheads="1"/>
          </p:cNvSpPr>
          <p:nvPr/>
        </p:nvSpPr>
        <p:spPr bwMode="auto">
          <a:xfrm>
            <a:off x="3924300" y="4941888"/>
            <a:ext cx="2303463" cy="1655762"/>
          </a:xfrm>
          <a:prstGeom prst="rect">
            <a:avLst/>
          </a:prstGeom>
          <a:noFill/>
          <a:ln w="9525">
            <a:solidFill>
              <a:srgbClr val="FF0000"/>
            </a:solidFill>
            <a:miter lim="800000"/>
            <a:headEnd/>
            <a:tailEnd/>
          </a:ln>
        </p:spPr>
        <p:txBody>
          <a:bodyPr wrap="none" anchor="ctr"/>
          <a:lstStyle/>
          <a:p>
            <a:endParaRPr lang="ja-JP" altLang="en-US"/>
          </a:p>
        </p:txBody>
      </p:sp>
      <p:sp>
        <p:nvSpPr>
          <p:cNvPr id="9220" name="Text Box 4"/>
          <p:cNvSpPr txBox="1">
            <a:spLocks noChangeArrowheads="1"/>
          </p:cNvSpPr>
          <p:nvPr/>
        </p:nvSpPr>
        <p:spPr bwMode="auto">
          <a:xfrm>
            <a:off x="0" y="6491288"/>
            <a:ext cx="468313" cy="366712"/>
          </a:xfrm>
          <a:prstGeom prst="rect">
            <a:avLst/>
          </a:prstGeom>
          <a:noFill/>
          <a:ln w="9525">
            <a:noFill/>
            <a:miter lim="800000"/>
            <a:headEnd/>
            <a:tailEnd/>
          </a:ln>
        </p:spPr>
        <p:txBody>
          <a:bodyPr>
            <a:spAutoFit/>
          </a:bodyPr>
          <a:lstStyle/>
          <a:p>
            <a:pPr>
              <a:spcBef>
                <a:spcPct val="50000"/>
              </a:spcBef>
            </a:pPr>
            <a:r>
              <a:rPr lang="en-US" altLang="ja-JP">
                <a:solidFill>
                  <a:schemeClr val="accent1"/>
                </a:solidFill>
              </a:rPr>
              <a:t>7</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名称未設定 1"/>
          <p:cNvPicPr>
            <a:picLocks noChangeAspect="1" noChangeArrowheads="1"/>
          </p:cNvPicPr>
          <p:nvPr/>
        </p:nvPicPr>
        <p:blipFill>
          <a:blip r:embed="rId3" cstate="print"/>
          <a:srcRect/>
          <a:stretch>
            <a:fillRect/>
          </a:stretch>
        </p:blipFill>
        <p:spPr bwMode="auto">
          <a:xfrm>
            <a:off x="0" y="49213"/>
            <a:ext cx="9144000" cy="6759575"/>
          </a:xfrm>
          <a:prstGeom prst="rect">
            <a:avLst/>
          </a:prstGeom>
          <a:noFill/>
          <a:ln w="9525">
            <a:noFill/>
            <a:miter lim="800000"/>
            <a:headEnd/>
            <a:tailEnd/>
          </a:ln>
        </p:spPr>
      </p:pic>
      <p:sp>
        <p:nvSpPr>
          <p:cNvPr id="10243" name="Oval 3"/>
          <p:cNvSpPr>
            <a:spLocks noChangeArrowheads="1"/>
          </p:cNvSpPr>
          <p:nvPr/>
        </p:nvSpPr>
        <p:spPr bwMode="auto">
          <a:xfrm>
            <a:off x="971550" y="765175"/>
            <a:ext cx="576263" cy="574675"/>
          </a:xfrm>
          <a:prstGeom prst="ellipse">
            <a:avLst/>
          </a:prstGeom>
          <a:noFill/>
          <a:ln w="38100">
            <a:solidFill>
              <a:srgbClr val="00FF00"/>
            </a:solidFill>
            <a:round/>
            <a:headEnd/>
            <a:tailEnd/>
          </a:ln>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信濃善光寺道の田園風景"/>
          <p:cNvPicPr>
            <a:picLocks noChangeAspect="1" noChangeArrowheads="1"/>
          </p:cNvPicPr>
          <p:nvPr/>
        </p:nvPicPr>
        <p:blipFill>
          <a:blip r:embed="rId3" cstate="print"/>
          <a:srcRect/>
          <a:stretch>
            <a:fillRect/>
          </a:stretch>
        </p:blipFill>
        <p:spPr bwMode="auto">
          <a:xfrm>
            <a:off x="0" y="328613"/>
            <a:ext cx="9144000" cy="6200775"/>
          </a:xfrm>
          <a:prstGeom prst="rect">
            <a:avLst/>
          </a:prstGeom>
          <a:noFill/>
        </p:spPr>
      </p:pic>
      <p:sp>
        <p:nvSpPr>
          <p:cNvPr id="103427" name="Text Box 3"/>
          <p:cNvSpPr txBox="1">
            <a:spLocks noChangeArrowheads="1"/>
          </p:cNvSpPr>
          <p:nvPr/>
        </p:nvSpPr>
        <p:spPr bwMode="auto">
          <a:xfrm>
            <a:off x="6011863" y="6583363"/>
            <a:ext cx="3132137" cy="274637"/>
          </a:xfrm>
          <a:prstGeom prst="rect">
            <a:avLst/>
          </a:prstGeom>
          <a:noFill/>
          <a:ln w="9525">
            <a:noFill/>
            <a:miter lim="800000"/>
            <a:headEnd/>
            <a:tailEnd/>
          </a:ln>
          <a:effectLst/>
        </p:spPr>
        <p:txBody>
          <a:bodyPr>
            <a:spAutoFit/>
          </a:bodyPr>
          <a:lstStyle/>
          <a:p>
            <a:pPr>
              <a:spcBef>
                <a:spcPct val="50000"/>
              </a:spcBef>
            </a:pPr>
            <a:r>
              <a:rPr lang="ja-JP" altLang="en-US" sz="1200"/>
              <a:t>水本邦彦，「草山の語る近世」，</a:t>
            </a:r>
            <a:r>
              <a:rPr lang="en-US" altLang="ja-JP" sz="1200"/>
              <a:t>2003</a:t>
            </a:r>
          </a:p>
        </p:txBody>
      </p:sp>
      <p:sp>
        <p:nvSpPr>
          <p:cNvPr id="103428" name="Oval 4"/>
          <p:cNvSpPr>
            <a:spLocks noChangeArrowheads="1"/>
          </p:cNvSpPr>
          <p:nvPr/>
        </p:nvSpPr>
        <p:spPr bwMode="auto">
          <a:xfrm>
            <a:off x="6011863" y="981075"/>
            <a:ext cx="865187" cy="647700"/>
          </a:xfrm>
          <a:prstGeom prst="ellipse">
            <a:avLst/>
          </a:prstGeom>
          <a:noFill/>
          <a:ln w="25400">
            <a:solidFill>
              <a:srgbClr val="FF0000"/>
            </a:solidFill>
            <a:round/>
            <a:headEnd/>
            <a:tailEnd/>
          </a:ln>
          <a:effectLst/>
        </p:spPr>
        <p:txBody>
          <a:bodyPr wrap="none" anchor="ctr"/>
          <a:lstStyle/>
          <a:p>
            <a:endParaRPr lang="ja-JP" altLang="en-US"/>
          </a:p>
        </p:txBody>
      </p:sp>
      <p:sp>
        <p:nvSpPr>
          <p:cNvPr id="103429" name="Oval 5"/>
          <p:cNvSpPr>
            <a:spLocks noChangeArrowheads="1"/>
          </p:cNvSpPr>
          <p:nvPr/>
        </p:nvSpPr>
        <p:spPr bwMode="auto">
          <a:xfrm>
            <a:off x="0" y="4005263"/>
            <a:ext cx="1835150" cy="1584325"/>
          </a:xfrm>
          <a:prstGeom prst="ellipse">
            <a:avLst/>
          </a:prstGeom>
          <a:noFill/>
          <a:ln w="25400">
            <a:solidFill>
              <a:srgbClr val="FF0000"/>
            </a:solidFill>
            <a:round/>
            <a:headEnd/>
            <a:tailEnd/>
          </a:ln>
          <a:effectLst/>
        </p:spPr>
        <p:txBody>
          <a:bodyPr wrap="none" anchor="ctr"/>
          <a:lstStyle/>
          <a:p>
            <a:endParaRPr lang="ja-JP" altLang="en-US"/>
          </a:p>
        </p:txBody>
      </p:sp>
      <p:sp>
        <p:nvSpPr>
          <p:cNvPr id="103430" name="Oval 6"/>
          <p:cNvSpPr>
            <a:spLocks noChangeArrowheads="1"/>
          </p:cNvSpPr>
          <p:nvPr/>
        </p:nvSpPr>
        <p:spPr bwMode="auto">
          <a:xfrm>
            <a:off x="7524750" y="1412875"/>
            <a:ext cx="792163" cy="719138"/>
          </a:xfrm>
          <a:prstGeom prst="ellipse">
            <a:avLst/>
          </a:prstGeom>
          <a:noFill/>
          <a:ln w="25400">
            <a:solidFill>
              <a:srgbClr val="FF0000"/>
            </a:solidFill>
            <a:round/>
            <a:headEnd/>
            <a:tailEnd/>
          </a:ln>
          <a:effectLst/>
        </p:spPr>
        <p:txBody>
          <a:bodyPr wrap="none" anchor="ctr"/>
          <a:lstStyle/>
          <a:p>
            <a:endParaRPr lang="ja-JP" altLang="en-US"/>
          </a:p>
        </p:txBody>
      </p:sp>
      <p:sp>
        <p:nvSpPr>
          <p:cNvPr id="103431" name="Oval 7"/>
          <p:cNvSpPr>
            <a:spLocks noChangeArrowheads="1"/>
          </p:cNvSpPr>
          <p:nvPr/>
        </p:nvSpPr>
        <p:spPr bwMode="auto">
          <a:xfrm>
            <a:off x="6300788" y="2852738"/>
            <a:ext cx="2843212" cy="1728787"/>
          </a:xfrm>
          <a:prstGeom prst="ellipse">
            <a:avLst/>
          </a:prstGeom>
          <a:noFill/>
          <a:ln w="25400">
            <a:solidFill>
              <a:srgbClr val="FF0000"/>
            </a:solidFill>
            <a:round/>
            <a:headEnd/>
            <a:tailEnd/>
          </a:ln>
          <a:effectLst/>
        </p:spPr>
        <p:txBody>
          <a:bodyPr wrap="none" anchor="ctr"/>
          <a:lstStyle/>
          <a:p>
            <a:endParaRPr lang="ja-JP" altLang="en-US"/>
          </a:p>
        </p:txBody>
      </p:sp>
      <p:sp>
        <p:nvSpPr>
          <p:cNvPr id="103432" name="Oval 8"/>
          <p:cNvSpPr>
            <a:spLocks noChangeArrowheads="1"/>
          </p:cNvSpPr>
          <p:nvPr/>
        </p:nvSpPr>
        <p:spPr bwMode="auto">
          <a:xfrm>
            <a:off x="6948488" y="1052513"/>
            <a:ext cx="647700" cy="576262"/>
          </a:xfrm>
          <a:prstGeom prst="ellipse">
            <a:avLst/>
          </a:prstGeom>
          <a:noFill/>
          <a:ln w="25400">
            <a:solidFill>
              <a:srgbClr val="FF0000"/>
            </a:solidFill>
            <a:round/>
            <a:headEnd/>
            <a:tailEnd/>
          </a:ln>
          <a:effectLst/>
        </p:spPr>
        <p:txBody>
          <a:bodyPr wrap="none" anchor="ctr"/>
          <a:lstStyle/>
          <a:p>
            <a:endParaRPr lang="ja-JP" alt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草刈敷"/>
          <p:cNvPicPr>
            <a:picLocks noChangeAspect="1" noChangeArrowheads="1"/>
          </p:cNvPicPr>
          <p:nvPr/>
        </p:nvPicPr>
        <p:blipFill>
          <a:blip r:embed="rId3" cstate="print"/>
          <a:srcRect/>
          <a:stretch>
            <a:fillRect/>
          </a:stretch>
        </p:blipFill>
        <p:spPr bwMode="auto">
          <a:xfrm>
            <a:off x="2132013" y="0"/>
            <a:ext cx="4537075" cy="68580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草刈りの記録"/>
          <p:cNvPicPr>
            <a:picLocks noChangeAspect="1" noChangeArrowheads="1"/>
          </p:cNvPicPr>
          <p:nvPr/>
        </p:nvPicPr>
        <p:blipFill>
          <a:blip r:embed="rId3" cstate="print"/>
          <a:srcRect/>
          <a:stretch>
            <a:fillRect/>
          </a:stretch>
        </p:blipFill>
        <p:spPr bwMode="auto">
          <a:xfrm>
            <a:off x="0" y="1196975"/>
            <a:ext cx="9144000" cy="4465638"/>
          </a:xfrm>
          <a:prstGeom prst="rect">
            <a:avLst/>
          </a:prstGeom>
          <a:noFill/>
          <a:ln w="9525">
            <a:noFill/>
            <a:miter lim="800000"/>
            <a:headEnd/>
            <a:tailEnd/>
          </a:ln>
        </p:spPr>
      </p:pic>
      <p:sp>
        <p:nvSpPr>
          <p:cNvPr id="13315" name="Line 3"/>
          <p:cNvSpPr>
            <a:spLocks noChangeShapeType="1"/>
          </p:cNvSpPr>
          <p:nvPr/>
        </p:nvSpPr>
        <p:spPr bwMode="auto">
          <a:xfrm>
            <a:off x="611188" y="1844675"/>
            <a:ext cx="431800" cy="0"/>
          </a:xfrm>
          <a:prstGeom prst="line">
            <a:avLst/>
          </a:prstGeom>
          <a:noFill/>
          <a:ln w="38100">
            <a:solidFill>
              <a:srgbClr val="FF0000"/>
            </a:solidFill>
            <a:round/>
            <a:headEnd/>
            <a:tailEnd/>
          </a:ln>
        </p:spPr>
        <p:txBody>
          <a:bodyPr/>
          <a:lstStyle/>
          <a:p>
            <a:endParaRPr lang="ja-JP" altLang="en-US"/>
          </a:p>
        </p:txBody>
      </p:sp>
      <p:sp>
        <p:nvSpPr>
          <p:cNvPr id="13316" name="Line 4"/>
          <p:cNvSpPr>
            <a:spLocks noChangeShapeType="1"/>
          </p:cNvSpPr>
          <p:nvPr/>
        </p:nvSpPr>
        <p:spPr bwMode="auto">
          <a:xfrm>
            <a:off x="2195513" y="2205038"/>
            <a:ext cx="431800" cy="0"/>
          </a:xfrm>
          <a:prstGeom prst="line">
            <a:avLst/>
          </a:prstGeom>
          <a:noFill/>
          <a:ln w="38100">
            <a:solidFill>
              <a:srgbClr val="FF0000"/>
            </a:solidFill>
            <a:round/>
            <a:headEnd/>
            <a:tailEnd/>
          </a:ln>
        </p:spPr>
        <p:txBody>
          <a:bodyPr/>
          <a:lstStyle/>
          <a:p>
            <a:endParaRPr lang="ja-JP" altLang="en-US"/>
          </a:p>
        </p:txBody>
      </p:sp>
      <p:sp>
        <p:nvSpPr>
          <p:cNvPr id="13317" name="Line 5"/>
          <p:cNvSpPr>
            <a:spLocks noChangeShapeType="1"/>
          </p:cNvSpPr>
          <p:nvPr/>
        </p:nvSpPr>
        <p:spPr bwMode="auto">
          <a:xfrm>
            <a:off x="1258888" y="2349500"/>
            <a:ext cx="431800" cy="0"/>
          </a:xfrm>
          <a:prstGeom prst="line">
            <a:avLst/>
          </a:prstGeom>
          <a:noFill/>
          <a:ln w="38100">
            <a:solidFill>
              <a:srgbClr val="FF0000"/>
            </a:solidFill>
            <a:round/>
            <a:headEnd/>
            <a:tailEnd/>
          </a:ln>
        </p:spPr>
        <p:txBody>
          <a:bodyPr/>
          <a:lstStyle/>
          <a:p>
            <a:endParaRPr lang="ja-JP" altLang="en-US"/>
          </a:p>
        </p:txBody>
      </p:sp>
      <p:sp>
        <p:nvSpPr>
          <p:cNvPr id="13318" name="Line 6"/>
          <p:cNvSpPr>
            <a:spLocks noChangeShapeType="1"/>
          </p:cNvSpPr>
          <p:nvPr/>
        </p:nvSpPr>
        <p:spPr bwMode="auto">
          <a:xfrm>
            <a:off x="755650" y="2708275"/>
            <a:ext cx="863600" cy="0"/>
          </a:xfrm>
          <a:prstGeom prst="line">
            <a:avLst/>
          </a:prstGeom>
          <a:noFill/>
          <a:ln w="38100">
            <a:solidFill>
              <a:srgbClr val="FF0000"/>
            </a:solidFill>
            <a:round/>
            <a:headEnd/>
            <a:tailEnd/>
          </a:ln>
        </p:spPr>
        <p:txBody>
          <a:bodyPr/>
          <a:lstStyle/>
          <a:p>
            <a:endParaRPr lang="ja-JP" altLang="en-US"/>
          </a:p>
        </p:txBody>
      </p:sp>
      <p:sp>
        <p:nvSpPr>
          <p:cNvPr id="13319" name="Line 7"/>
          <p:cNvSpPr>
            <a:spLocks noChangeShapeType="1"/>
          </p:cNvSpPr>
          <p:nvPr/>
        </p:nvSpPr>
        <p:spPr bwMode="auto">
          <a:xfrm>
            <a:off x="1547813" y="2852738"/>
            <a:ext cx="504825" cy="0"/>
          </a:xfrm>
          <a:prstGeom prst="line">
            <a:avLst/>
          </a:prstGeom>
          <a:noFill/>
          <a:ln w="38100">
            <a:solidFill>
              <a:srgbClr val="FF0000"/>
            </a:solidFill>
            <a:round/>
            <a:headEnd/>
            <a:tailEnd/>
          </a:ln>
        </p:spPr>
        <p:txBody>
          <a:bodyPr/>
          <a:lstStyle/>
          <a:p>
            <a:endParaRPr lang="ja-JP" altLang="en-US"/>
          </a:p>
        </p:txBody>
      </p:sp>
      <p:sp>
        <p:nvSpPr>
          <p:cNvPr id="13320" name="Line 8"/>
          <p:cNvSpPr>
            <a:spLocks noChangeShapeType="1"/>
          </p:cNvSpPr>
          <p:nvPr/>
        </p:nvSpPr>
        <p:spPr bwMode="auto">
          <a:xfrm>
            <a:off x="1763713" y="3235325"/>
            <a:ext cx="576262" cy="0"/>
          </a:xfrm>
          <a:prstGeom prst="line">
            <a:avLst/>
          </a:prstGeom>
          <a:noFill/>
          <a:ln w="38100">
            <a:solidFill>
              <a:srgbClr val="FF0000"/>
            </a:solidFill>
            <a:round/>
            <a:headEnd/>
            <a:tailEnd/>
          </a:ln>
        </p:spPr>
        <p:txBody>
          <a:bodyPr/>
          <a:lstStyle/>
          <a:p>
            <a:endParaRPr lang="ja-JP" altLang="en-US"/>
          </a:p>
        </p:txBody>
      </p:sp>
      <p:sp>
        <p:nvSpPr>
          <p:cNvPr id="13321" name="Line 9"/>
          <p:cNvSpPr>
            <a:spLocks noChangeShapeType="1"/>
          </p:cNvSpPr>
          <p:nvPr/>
        </p:nvSpPr>
        <p:spPr bwMode="auto">
          <a:xfrm>
            <a:off x="1677988" y="3417888"/>
            <a:ext cx="504825" cy="0"/>
          </a:xfrm>
          <a:prstGeom prst="line">
            <a:avLst/>
          </a:prstGeom>
          <a:noFill/>
          <a:ln w="38100">
            <a:solidFill>
              <a:srgbClr val="FF0000"/>
            </a:solidFill>
            <a:round/>
            <a:headEnd/>
            <a:tailEnd/>
          </a:ln>
        </p:spPr>
        <p:txBody>
          <a:bodyPr/>
          <a:lstStyle/>
          <a:p>
            <a:endParaRPr lang="ja-JP" altLang="en-US"/>
          </a:p>
        </p:txBody>
      </p:sp>
      <p:sp>
        <p:nvSpPr>
          <p:cNvPr id="13322" name="Line 10"/>
          <p:cNvSpPr>
            <a:spLocks noChangeShapeType="1"/>
          </p:cNvSpPr>
          <p:nvPr/>
        </p:nvSpPr>
        <p:spPr bwMode="auto">
          <a:xfrm>
            <a:off x="1566863" y="3584575"/>
            <a:ext cx="431800" cy="0"/>
          </a:xfrm>
          <a:prstGeom prst="line">
            <a:avLst/>
          </a:prstGeom>
          <a:noFill/>
          <a:ln w="38100">
            <a:solidFill>
              <a:srgbClr val="FF0000"/>
            </a:solidFill>
            <a:round/>
            <a:headEnd/>
            <a:tailEnd/>
          </a:ln>
        </p:spPr>
        <p:txBody>
          <a:bodyPr/>
          <a:lstStyle/>
          <a:p>
            <a:endParaRPr lang="ja-JP" altLang="en-US"/>
          </a:p>
        </p:txBody>
      </p:sp>
      <p:sp>
        <p:nvSpPr>
          <p:cNvPr id="13323" name="Line 11"/>
          <p:cNvSpPr>
            <a:spLocks noChangeShapeType="1"/>
          </p:cNvSpPr>
          <p:nvPr/>
        </p:nvSpPr>
        <p:spPr bwMode="auto">
          <a:xfrm>
            <a:off x="971550" y="3933825"/>
            <a:ext cx="504825" cy="0"/>
          </a:xfrm>
          <a:prstGeom prst="line">
            <a:avLst/>
          </a:prstGeom>
          <a:noFill/>
          <a:ln w="38100">
            <a:solidFill>
              <a:srgbClr val="FF0000"/>
            </a:solidFill>
            <a:round/>
            <a:headEnd/>
            <a:tailEnd/>
          </a:ln>
        </p:spPr>
        <p:txBody>
          <a:bodyPr/>
          <a:lstStyle/>
          <a:p>
            <a:endParaRPr lang="ja-JP" altLang="en-US"/>
          </a:p>
        </p:txBody>
      </p:sp>
      <p:sp>
        <p:nvSpPr>
          <p:cNvPr id="13324" name="Line 12"/>
          <p:cNvSpPr>
            <a:spLocks noChangeShapeType="1"/>
          </p:cNvSpPr>
          <p:nvPr/>
        </p:nvSpPr>
        <p:spPr bwMode="auto">
          <a:xfrm>
            <a:off x="5724525" y="3429000"/>
            <a:ext cx="504825" cy="0"/>
          </a:xfrm>
          <a:prstGeom prst="line">
            <a:avLst/>
          </a:prstGeom>
          <a:noFill/>
          <a:ln w="38100">
            <a:solidFill>
              <a:srgbClr val="FF0000"/>
            </a:solidFill>
            <a:round/>
            <a:headEnd/>
            <a:tailEnd/>
          </a:ln>
        </p:spPr>
        <p:txBody>
          <a:bodyPr/>
          <a:lstStyle/>
          <a:p>
            <a:endParaRPr lang="ja-JP" altLang="en-US"/>
          </a:p>
        </p:txBody>
      </p:sp>
      <p:sp>
        <p:nvSpPr>
          <p:cNvPr id="13325" name="Line 13"/>
          <p:cNvSpPr>
            <a:spLocks noChangeShapeType="1"/>
          </p:cNvSpPr>
          <p:nvPr/>
        </p:nvSpPr>
        <p:spPr bwMode="auto">
          <a:xfrm>
            <a:off x="8027988" y="2565400"/>
            <a:ext cx="504825" cy="0"/>
          </a:xfrm>
          <a:prstGeom prst="line">
            <a:avLst/>
          </a:prstGeom>
          <a:noFill/>
          <a:ln w="38100">
            <a:solidFill>
              <a:srgbClr val="FF0000"/>
            </a:solidFill>
            <a:round/>
            <a:headEnd/>
            <a:tailEnd/>
          </a:ln>
        </p:spPr>
        <p:txBody>
          <a:bodyPr/>
          <a:lstStyle/>
          <a:p>
            <a:endParaRPr lang="ja-JP" altLang="en-US"/>
          </a:p>
        </p:txBody>
      </p:sp>
      <p:sp>
        <p:nvSpPr>
          <p:cNvPr id="13326" name="Line 14"/>
          <p:cNvSpPr>
            <a:spLocks noChangeShapeType="1"/>
          </p:cNvSpPr>
          <p:nvPr/>
        </p:nvSpPr>
        <p:spPr bwMode="auto">
          <a:xfrm>
            <a:off x="6516688" y="3644900"/>
            <a:ext cx="504825" cy="0"/>
          </a:xfrm>
          <a:prstGeom prst="line">
            <a:avLst/>
          </a:prstGeom>
          <a:noFill/>
          <a:ln w="38100">
            <a:solidFill>
              <a:srgbClr val="FF0000"/>
            </a:solidFill>
            <a:round/>
            <a:headEnd/>
            <a:tailEnd/>
          </a:ln>
        </p:spPr>
        <p:txBody>
          <a:bodyPr/>
          <a:lstStyle/>
          <a:p>
            <a:endParaRPr lang="ja-JP" altLang="en-US"/>
          </a:p>
        </p:txBody>
      </p:sp>
      <p:sp>
        <p:nvSpPr>
          <p:cNvPr id="13327" name="Line 15"/>
          <p:cNvSpPr>
            <a:spLocks noChangeShapeType="1"/>
          </p:cNvSpPr>
          <p:nvPr/>
        </p:nvSpPr>
        <p:spPr bwMode="auto">
          <a:xfrm>
            <a:off x="5292725" y="3789363"/>
            <a:ext cx="504825" cy="0"/>
          </a:xfrm>
          <a:prstGeom prst="line">
            <a:avLst/>
          </a:prstGeom>
          <a:noFill/>
          <a:ln w="38100">
            <a:solidFill>
              <a:srgbClr val="FF0000"/>
            </a:solidFill>
            <a:round/>
            <a:headEnd/>
            <a:tailEnd/>
          </a:ln>
        </p:spPr>
        <p:txBody>
          <a:bodyPr/>
          <a:lstStyle/>
          <a:p>
            <a:endParaRPr lang="ja-JP" altLang="en-US"/>
          </a:p>
        </p:txBody>
      </p:sp>
      <p:sp>
        <p:nvSpPr>
          <p:cNvPr id="13328" name="Line 16"/>
          <p:cNvSpPr>
            <a:spLocks noChangeShapeType="1"/>
          </p:cNvSpPr>
          <p:nvPr/>
        </p:nvSpPr>
        <p:spPr bwMode="auto">
          <a:xfrm>
            <a:off x="3563938" y="4292600"/>
            <a:ext cx="504825" cy="0"/>
          </a:xfrm>
          <a:prstGeom prst="line">
            <a:avLst/>
          </a:prstGeom>
          <a:noFill/>
          <a:ln w="38100">
            <a:solidFill>
              <a:srgbClr val="FF0000"/>
            </a:solidFill>
            <a:prstDash val="sysDot"/>
            <a:round/>
            <a:headEnd/>
            <a:tailEnd/>
          </a:ln>
        </p:spPr>
        <p:txBody>
          <a:bodyPr/>
          <a:lstStyle/>
          <a:p>
            <a:endParaRPr lang="ja-JP" altLang="en-US"/>
          </a:p>
        </p:txBody>
      </p:sp>
      <p:sp>
        <p:nvSpPr>
          <p:cNvPr id="13329" name="Line 17"/>
          <p:cNvSpPr>
            <a:spLocks noChangeShapeType="1"/>
          </p:cNvSpPr>
          <p:nvPr/>
        </p:nvSpPr>
        <p:spPr bwMode="auto">
          <a:xfrm>
            <a:off x="1247775" y="4479925"/>
            <a:ext cx="504825" cy="0"/>
          </a:xfrm>
          <a:prstGeom prst="line">
            <a:avLst/>
          </a:prstGeom>
          <a:noFill/>
          <a:ln w="38100">
            <a:solidFill>
              <a:srgbClr val="FF0000"/>
            </a:solidFill>
            <a:prstDash val="sysDot"/>
            <a:round/>
            <a:headEnd/>
            <a:tailEnd/>
          </a:ln>
        </p:spPr>
        <p:txBody>
          <a:bodyPr/>
          <a:lstStyle/>
          <a:p>
            <a:endParaRPr lang="ja-JP" altLang="en-US"/>
          </a:p>
        </p:txBody>
      </p:sp>
      <p:sp>
        <p:nvSpPr>
          <p:cNvPr id="13330" name="Line 18"/>
          <p:cNvSpPr>
            <a:spLocks noChangeShapeType="1"/>
          </p:cNvSpPr>
          <p:nvPr/>
        </p:nvSpPr>
        <p:spPr bwMode="auto">
          <a:xfrm>
            <a:off x="1547813" y="4652963"/>
            <a:ext cx="504825" cy="0"/>
          </a:xfrm>
          <a:prstGeom prst="line">
            <a:avLst/>
          </a:prstGeom>
          <a:noFill/>
          <a:ln w="38100">
            <a:solidFill>
              <a:srgbClr val="FF0000"/>
            </a:solidFill>
            <a:prstDash val="sysDot"/>
            <a:round/>
            <a:headEnd/>
            <a:tailEnd/>
          </a:ln>
        </p:spPr>
        <p:txBody>
          <a:bodyPr/>
          <a:lstStyle/>
          <a:p>
            <a:endParaRPr lang="ja-JP" altLang="en-US"/>
          </a:p>
        </p:txBody>
      </p:sp>
      <p:sp>
        <p:nvSpPr>
          <p:cNvPr id="13331" name="Line 19"/>
          <p:cNvSpPr>
            <a:spLocks noChangeShapeType="1"/>
          </p:cNvSpPr>
          <p:nvPr/>
        </p:nvSpPr>
        <p:spPr bwMode="auto">
          <a:xfrm>
            <a:off x="2484438" y="4652963"/>
            <a:ext cx="863600" cy="0"/>
          </a:xfrm>
          <a:prstGeom prst="line">
            <a:avLst/>
          </a:prstGeom>
          <a:noFill/>
          <a:ln w="38100">
            <a:solidFill>
              <a:srgbClr val="FF0000"/>
            </a:solidFill>
            <a:prstDash val="sysDot"/>
            <a:round/>
            <a:headEnd/>
            <a:tailEnd/>
          </a:ln>
        </p:spPr>
        <p:txBody>
          <a:bodyPr/>
          <a:lstStyle/>
          <a:p>
            <a:endParaRPr lang="ja-JP" altLang="en-US"/>
          </a:p>
        </p:txBody>
      </p:sp>
      <p:sp>
        <p:nvSpPr>
          <p:cNvPr id="13332" name="Line 20"/>
          <p:cNvSpPr>
            <a:spLocks noChangeShapeType="1"/>
          </p:cNvSpPr>
          <p:nvPr/>
        </p:nvSpPr>
        <p:spPr bwMode="auto">
          <a:xfrm>
            <a:off x="5286375" y="1668463"/>
            <a:ext cx="504825" cy="0"/>
          </a:xfrm>
          <a:prstGeom prst="line">
            <a:avLst/>
          </a:prstGeom>
          <a:noFill/>
          <a:ln w="38100">
            <a:solidFill>
              <a:srgbClr val="FF0000"/>
            </a:solidFill>
            <a:prstDash val="sysDot"/>
            <a:round/>
            <a:headEnd/>
            <a:tailEnd/>
          </a:ln>
        </p:spPr>
        <p:txBody>
          <a:bodyPr/>
          <a:lstStyle/>
          <a:p>
            <a:endParaRPr lang="ja-JP" altLang="en-US"/>
          </a:p>
        </p:txBody>
      </p:sp>
      <p:sp>
        <p:nvSpPr>
          <p:cNvPr id="13333" name="Line 21"/>
          <p:cNvSpPr>
            <a:spLocks noChangeShapeType="1"/>
          </p:cNvSpPr>
          <p:nvPr/>
        </p:nvSpPr>
        <p:spPr bwMode="auto">
          <a:xfrm>
            <a:off x="6103938" y="1668463"/>
            <a:ext cx="504825" cy="0"/>
          </a:xfrm>
          <a:prstGeom prst="line">
            <a:avLst/>
          </a:prstGeom>
          <a:noFill/>
          <a:ln w="38100">
            <a:solidFill>
              <a:srgbClr val="FF0000"/>
            </a:solidFill>
            <a:prstDash val="sysDot"/>
            <a:round/>
            <a:headEnd/>
            <a:tailEnd/>
          </a:ln>
        </p:spPr>
        <p:txBody>
          <a:bodyPr/>
          <a:lstStyle/>
          <a:p>
            <a:endParaRPr lang="ja-JP" altLang="en-US"/>
          </a:p>
        </p:txBody>
      </p:sp>
      <p:sp>
        <p:nvSpPr>
          <p:cNvPr id="13334" name="Line 22"/>
          <p:cNvSpPr>
            <a:spLocks noChangeShapeType="1"/>
          </p:cNvSpPr>
          <p:nvPr/>
        </p:nvSpPr>
        <p:spPr bwMode="auto">
          <a:xfrm>
            <a:off x="7524750" y="1844675"/>
            <a:ext cx="504825" cy="0"/>
          </a:xfrm>
          <a:prstGeom prst="line">
            <a:avLst/>
          </a:prstGeom>
          <a:noFill/>
          <a:ln w="38100">
            <a:solidFill>
              <a:srgbClr val="FF0000"/>
            </a:solidFill>
            <a:prstDash val="sysDot"/>
            <a:round/>
            <a:headEnd/>
            <a:tailEnd/>
          </a:ln>
        </p:spPr>
        <p:txBody>
          <a:bodyPr/>
          <a:lstStyle/>
          <a:p>
            <a:endParaRPr lang="ja-JP" altLang="en-US"/>
          </a:p>
        </p:txBody>
      </p:sp>
      <p:sp>
        <p:nvSpPr>
          <p:cNvPr id="13335" name="Line 23"/>
          <p:cNvSpPr>
            <a:spLocks noChangeShapeType="1"/>
          </p:cNvSpPr>
          <p:nvPr/>
        </p:nvSpPr>
        <p:spPr bwMode="auto">
          <a:xfrm>
            <a:off x="1692275" y="1662113"/>
            <a:ext cx="863600" cy="0"/>
          </a:xfrm>
          <a:prstGeom prst="line">
            <a:avLst/>
          </a:prstGeom>
          <a:noFill/>
          <a:ln w="38100">
            <a:solidFill>
              <a:srgbClr val="00FF00"/>
            </a:solidFill>
            <a:round/>
            <a:headEnd/>
            <a:tailEnd/>
          </a:ln>
        </p:spPr>
        <p:txBody>
          <a:bodyPr/>
          <a:lstStyle/>
          <a:p>
            <a:endParaRPr lang="ja-JP" altLang="en-US"/>
          </a:p>
        </p:txBody>
      </p:sp>
      <p:sp>
        <p:nvSpPr>
          <p:cNvPr id="13336" name="Line 24"/>
          <p:cNvSpPr>
            <a:spLocks noChangeShapeType="1"/>
          </p:cNvSpPr>
          <p:nvPr/>
        </p:nvSpPr>
        <p:spPr bwMode="auto">
          <a:xfrm>
            <a:off x="712788" y="2176463"/>
            <a:ext cx="574675" cy="0"/>
          </a:xfrm>
          <a:prstGeom prst="line">
            <a:avLst/>
          </a:prstGeom>
          <a:noFill/>
          <a:ln w="38100">
            <a:solidFill>
              <a:srgbClr val="00FF00"/>
            </a:solidFill>
            <a:round/>
            <a:headEnd/>
            <a:tailEnd/>
          </a:ln>
        </p:spPr>
        <p:txBody>
          <a:bodyPr/>
          <a:lstStyle/>
          <a:p>
            <a:endParaRPr lang="ja-JP" altLang="en-US"/>
          </a:p>
        </p:txBody>
      </p:sp>
      <p:sp>
        <p:nvSpPr>
          <p:cNvPr id="13337" name="Line 25"/>
          <p:cNvSpPr>
            <a:spLocks noChangeShapeType="1"/>
          </p:cNvSpPr>
          <p:nvPr/>
        </p:nvSpPr>
        <p:spPr bwMode="auto">
          <a:xfrm>
            <a:off x="703263" y="2511425"/>
            <a:ext cx="387350" cy="0"/>
          </a:xfrm>
          <a:prstGeom prst="line">
            <a:avLst/>
          </a:prstGeom>
          <a:noFill/>
          <a:ln w="38100">
            <a:solidFill>
              <a:srgbClr val="00FF00"/>
            </a:solidFill>
            <a:round/>
            <a:headEnd/>
            <a:tailEnd/>
          </a:ln>
        </p:spPr>
        <p:txBody>
          <a:bodyPr/>
          <a:lstStyle/>
          <a:p>
            <a:endParaRPr lang="ja-JP" altLang="en-US"/>
          </a:p>
        </p:txBody>
      </p:sp>
      <p:sp>
        <p:nvSpPr>
          <p:cNvPr id="13338" name="Line 26"/>
          <p:cNvSpPr>
            <a:spLocks noChangeShapeType="1"/>
          </p:cNvSpPr>
          <p:nvPr/>
        </p:nvSpPr>
        <p:spPr bwMode="auto">
          <a:xfrm>
            <a:off x="971550" y="3213100"/>
            <a:ext cx="504825" cy="0"/>
          </a:xfrm>
          <a:prstGeom prst="line">
            <a:avLst/>
          </a:prstGeom>
          <a:noFill/>
          <a:ln w="38100">
            <a:solidFill>
              <a:srgbClr val="00FF00"/>
            </a:solidFill>
            <a:round/>
            <a:headEnd/>
            <a:tailEnd/>
          </a:ln>
        </p:spPr>
        <p:txBody>
          <a:bodyPr/>
          <a:lstStyle/>
          <a:p>
            <a:endParaRPr lang="ja-JP" altLang="en-US"/>
          </a:p>
        </p:txBody>
      </p:sp>
      <p:sp>
        <p:nvSpPr>
          <p:cNvPr id="13339" name="Line 27"/>
          <p:cNvSpPr>
            <a:spLocks noChangeShapeType="1"/>
          </p:cNvSpPr>
          <p:nvPr/>
        </p:nvSpPr>
        <p:spPr bwMode="auto">
          <a:xfrm>
            <a:off x="1176338" y="4129088"/>
            <a:ext cx="504825" cy="0"/>
          </a:xfrm>
          <a:prstGeom prst="line">
            <a:avLst/>
          </a:prstGeom>
          <a:noFill/>
          <a:ln w="38100">
            <a:solidFill>
              <a:srgbClr val="00FF00"/>
            </a:solidFill>
            <a:round/>
            <a:headEnd/>
            <a:tailEnd/>
          </a:ln>
        </p:spPr>
        <p:txBody>
          <a:bodyPr/>
          <a:lstStyle/>
          <a:p>
            <a:endParaRPr lang="ja-JP" altLang="en-US"/>
          </a:p>
        </p:txBody>
      </p:sp>
      <p:sp>
        <p:nvSpPr>
          <p:cNvPr id="13340" name="Line 28"/>
          <p:cNvSpPr>
            <a:spLocks noChangeShapeType="1"/>
          </p:cNvSpPr>
          <p:nvPr/>
        </p:nvSpPr>
        <p:spPr bwMode="auto">
          <a:xfrm>
            <a:off x="684213" y="4292600"/>
            <a:ext cx="719137" cy="0"/>
          </a:xfrm>
          <a:prstGeom prst="line">
            <a:avLst/>
          </a:prstGeom>
          <a:noFill/>
          <a:ln w="38100">
            <a:solidFill>
              <a:srgbClr val="00FF00"/>
            </a:solidFill>
            <a:round/>
            <a:headEnd/>
            <a:tailEnd/>
          </a:ln>
        </p:spPr>
        <p:txBody>
          <a:bodyPr/>
          <a:lstStyle/>
          <a:p>
            <a:endParaRPr lang="ja-JP" altLang="en-US"/>
          </a:p>
        </p:txBody>
      </p:sp>
      <p:sp>
        <p:nvSpPr>
          <p:cNvPr id="13341" name="Line 29"/>
          <p:cNvSpPr>
            <a:spLocks noChangeShapeType="1"/>
          </p:cNvSpPr>
          <p:nvPr/>
        </p:nvSpPr>
        <p:spPr bwMode="auto">
          <a:xfrm>
            <a:off x="5292725" y="1844675"/>
            <a:ext cx="504825" cy="0"/>
          </a:xfrm>
          <a:prstGeom prst="line">
            <a:avLst/>
          </a:prstGeom>
          <a:noFill/>
          <a:ln w="38100">
            <a:solidFill>
              <a:srgbClr val="00FF00"/>
            </a:solidFill>
            <a:round/>
            <a:headEnd/>
            <a:tailEnd/>
          </a:ln>
        </p:spPr>
        <p:txBody>
          <a:bodyPr/>
          <a:lstStyle/>
          <a:p>
            <a:endParaRPr lang="ja-JP" altLang="en-US"/>
          </a:p>
        </p:txBody>
      </p:sp>
      <p:sp>
        <p:nvSpPr>
          <p:cNvPr id="13342" name="Line 30"/>
          <p:cNvSpPr>
            <a:spLocks noChangeShapeType="1"/>
          </p:cNvSpPr>
          <p:nvPr/>
        </p:nvSpPr>
        <p:spPr bwMode="auto">
          <a:xfrm>
            <a:off x="5292725" y="4149725"/>
            <a:ext cx="647700" cy="0"/>
          </a:xfrm>
          <a:prstGeom prst="line">
            <a:avLst/>
          </a:prstGeom>
          <a:noFill/>
          <a:ln w="38100">
            <a:solidFill>
              <a:srgbClr val="00FF00"/>
            </a:solidFill>
            <a:round/>
            <a:headEnd/>
            <a:tailEnd/>
          </a:ln>
        </p:spPr>
        <p:txBody>
          <a:bodyPr/>
          <a:lstStyle/>
          <a:p>
            <a:endParaRPr lang="ja-JP" altLang="en-US"/>
          </a:p>
        </p:txBody>
      </p:sp>
      <p:sp>
        <p:nvSpPr>
          <p:cNvPr id="13343" name="Text Box 31"/>
          <p:cNvSpPr txBox="1">
            <a:spLocks noChangeArrowheads="1"/>
          </p:cNvSpPr>
          <p:nvPr/>
        </p:nvSpPr>
        <p:spPr bwMode="auto">
          <a:xfrm>
            <a:off x="5795963" y="5661025"/>
            <a:ext cx="3132137" cy="274638"/>
          </a:xfrm>
          <a:prstGeom prst="rect">
            <a:avLst/>
          </a:prstGeom>
          <a:noFill/>
          <a:ln w="9525">
            <a:noFill/>
            <a:miter lim="800000"/>
            <a:headEnd/>
            <a:tailEnd/>
          </a:ln>
        </p:spPr>
        <p:txBody>
          <a:bodyPr>
            <a:spAutoFit/>
          </a:bodyPr>
          <a:lstStyle/>
          <a:p>
            <a:pPr>
              <a:spcBef>
                <a:spcPct val="50000"/>
              </a:spcBef>
            </a:pPr>
            <a:r>
              <a:rPr lang="ja-JP" altLang="en-US" sz="1200"/>
              <a:t>水本邦彦，「草山の語る近世」，</a:t>
            </a:r>
            <a:r>
              <a:rPr lang="en-US" altLang="ja-JP" sz="1200"/>
              <a:t>2003</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毎日草刈り"/>
          <p:cNvPicPr>
            <a:picLocks noChangeAspect="1" noChangeArrowheads="1"/>
          </p:cNvPicPr>
          <p:nvPr/>
        </p:nvPicPr>
        <p:blipFill>
          <a:blip r:embed="rId3" cstate="print"/>
          <a:srcRect/>
          <a:stretch>
            <a:fillRect/>
          </a:stretch>
        </p:blipFill>
        <p:spPr bwMode="auto">
          <a:xfrm>
            <a:off x="2289175" y="0"/>
            <a:ext cx="4564063" cy="6858000"/>
          </a:xfrm>
          <a:prstGeom prst="rect">
            <a:avLst/>
          </a:prstGeom>
          <a:noFill/>
        </p:spPr>
      </p:pic>
      <p:sp>
        <p:nvSpPr>
          <p:cNvPr id="105475" name="Rectangle 3"/>
          <p:cNvSpPr>
            <a:spLocks noChangeArrowheads="1"/>
          </p:cNvSpPr>
          <p:nvPr/>
        </p:nvSpPr>
        <p:spPr bwMode="auto">
          <a:xfrm>
            <a:off x="6011863" y="404813"/>
            <a:ext cx="504825" cy="1368425"/>
          </a:xfrm>
          <a:prstGeom prst="rect">
            <a:avLst/>
          </a:prstGeom>
          <a:solidFill>
            <a:srgbClr val="FF0000">
              <a:alpha val="14000"/>
            </a:srgbClr>
          </a:solidFill>
          <a:ln w="9525">
            <a:noFill/>
            <a:miter lim="800000"/>
            <a:headEnd/>
            <a:tailEnd/>
          </a:ln>
          <a:effectLst/>
        </p:spPr>
        <p:txBody>
          <a:bodyPr wrap="none" anchor="ctr"/>
          <a:lstStyle/>
          <a:p>
            <a:endParaRPr lang="ja-JP" altLang="en-US"/>
          </a:p>
        </p:txBody>
      </p:sp>
      <p:sp>
        <p:nvSpPr>
          <p:cNvPr id="105476" name="Text Box 4"/>
          <p:cNvSpPr txBox="1">
            <a:spLocks noChangeArrowheads="1"/>
          </p:cNvSpPr>
          <p:nvPr/>
        </p:nvSpPr>
        <p:spPr bwMode="auto">
          <a:xfrm>
            <a:off x="6911975" y="6092825"/>
            <a:ext cx="2232025" cy="457200"/>
          </a:xfrm>
          <a:prstGeom prst="rect">
            <a:avLst/>
          </a:prstGeom>
          <a:noFill/>
          <a:ln w="9525">
            <a:noFill/>
            <a:miter lim="800000"/>
            <a:headEnd/>
            <a:tailEnd/>
          </a:ln>
          <a:effectLst/>
        </p:spPr>
        <p:txBody>
          <a:bodyPr>
            <a:spAutoFit/>
          </a:bodyPr>
          <a:lstStyle/>
          <a:p>
            <a:pPr>
              <a:spcBef>
                <a:spcPct val="50000"/>
              </a:spcBef>
            </a:pPr>
            <a:r>
              <a:rPr lang="ja-JP" altLang="en-US" sz="1200"/>
              <a:t>水本邦彦，「草山の語る近世」，</a:t>
            </a:r>
            <a:r>
              <a:rPr lang="en-US" altLang="ja-JP" sz="1200"/>
              <a:t>2003</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図3畿内の歴史地図"/>
          <p:cNvPicPr>
            <a:picLocks noChangeAspect="1" noChangeArrowheads="1"/>
          </p:cNvPicPr>
          <p:nvPr/>
        </p:nvPicPr>
        <p:blipFill>
          <a:blip r:embed="rId2" cstate="print"/>
          <a:srcRect/>
          <a:stretch>
            <a:fillRect/>
          </a:stretch>
        </p:blipFill>
        <p:spPr bwMode="auto">
          <a:xfrm>
            <a:off x="1476375" y="0"/>
            <a:ext cx="5656263" cy="6858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4" name="Picture 4" descr="久世・平尾絵図"/>
          <p:cNvPicPr>
            <a:picLocks noChangeAspect="1" noChangeArrowheads="1"/>
          </p:cNvPicPr>
          <p:nvPr/>
        </p:nvPicPr>
        <p:blipFill>
          <a:blip r:embed="rId2" cstate="print"/>
          <a:srcRect/>
          <a:stretch>
            <a:fillRect/>
          </a:stretch>
        </p:blipFill>
        <p:spPr bwMode="auto">
          <a:xfrm>
            <a:off x="0" y="-11113"/>
            <a:ext cx="9144000" cy="688022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1"/>
          <p:cNvSpPr>
            <a:spLocks noGrp="1"/>
          </p:cNvSpPr>
          <p:nvPr>
            <p:ph type="dt" sz="half" idx="10"/>
          </p:nvPr>
        </p:nvSpPr>
        <p:spPr/>
        <p:txBody>
          <a:bodyPr/>
          <a:lstStyle/>
          <a:p>
            <a:fld id="{5D8303E0-68C9-432B-AB55-799DE700B460}" type="datetime1">
              <a:rPr lang="ja-JP" altLang="en-US"/>
              <a:pPr/>
              <a:t>2014/5/19</a:t>
            </a:fld>
            <a:endParaRPr lang="en-US" altLang="ja-JP"/>
          </a:p>
        </p:txBody>
      </p:sp>
      <p:sp>
        <p:nvSpPr>
          <p:cNvPr id="5" name="スライド番号プレースホルダ 3"/>
          <p:cNvSpPr>
            <a:spLocks noGrp="1"/>
          </p:cNvSpPr>
          <p:nvPr>
            <p:ph type="sldNum" sz="quarter" idx="12"/>
          </p:nvPr>
        </p:nvSpPr>
        <p:spPr/>
        <p:txBody>
          <a:bodyPr/>
          <a:lstStyle/>
          <a:p>
            <a:fld id="{7BD005E4-65AD-4DCD-A9FC-047CF14C0C82}" type="slidenum">
              <a:rPr lang="en-US" altLang="ja-JP"/>
              <a:pPr/>
              <a:t>5</a:t>
            </a:fld>
            <a:endParaRPr lang="en-US" altLang="ja-JP"/>
          </a:p>
        </p:txBody>
      </p:sp>
      <p:pic>
        <p:nvPicPr>
          <p:cNvPr id="47108" name="Picture 4" descr="名称未設定 1"/>
          <p:cNvPicPr>
            <a:picLocks noChangeAspect="1" noChangeArrowheads="1"/>
          </p:cNvPicPr>
          <p:nvPr/>
        </p:nvPicPr>
        <p:blipFill>
          <a:blip r:embed="rId2" cstate="print"/>
          <a:srcRect/>
          <a:stretch>
            <a:fillRect/>
          </a:stretch>
        </p:blipFill>
        <p:spPr bwMode="auto">
          <a:xfrm>
            <a:off x="611188" y="28575"/>
            <a:ext cx="7921625" cy="680085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0" name="Picture 4" descr="人口増加と山論"/>
          <p:cNvPicPr>
            <a:picLocks noChangeAspect="1" noChangeArrowheads="1"/>
          </p:cNvPicPr>
          <p:nvPr/>
        </p:nvPicPr>
        <p:blipFill>
          <a:blip r:embed="rId2" cstate="print"/>
          <a:srcRect/>
          <a:stretch>
            <a:fillRect/>
          </a:stretch>
        </p:blipFill>
        <p:spPr bwMode="auto">
          <a:xfrm>
            <a:off x="0" y="1076325"/>
            <a:ext cx="9144000" cy="470535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草山での遊興"/>
          <p:cNvPicPr>
            <a:picLocks noChangeAspect="1" noChangeArrowheads="1"/>
          </p:cNvPicPr>
          <p:nvPr/>
        </p:nvPicPr>
        <p:blipFill>
          <a:blip r:embed="rId3" cstate="print"/>
          <a:srcRect/>
          <a:stretch>
            <a:fillRect/>
          </a:stretch>
        </p:blipFill>
        <p:spPr bwMode="auto">
          <a:xfrm>
            <a:off x="0" y="1557338"/>
            <a:ext cx="9144000" cy="4754562"/>
          </a:xfrm>
          <a:prstGeom prst="rect">
            <a:avLst/>
          </a:prstGeom>
          <a:noFill/>
        </p:spPr>
      </p:pic>
      <p:sp>
        <p:nvSpPr>
          <p:cNvPr id="34822" name="Text Box 6"/>
          <p:cNvSpPr txBox="1">
            <a:spLocks noChangeArrowheads="1"/>
          </p:cNvSpPr>
          <p:nvPr/>
        </p:nvSpPr>
        <p:spPr bwMode="auto">
          <a:xfrm>
            <a:off x="2771775" y="1125538"/>
            <a:ext cx="4032250" cy="366712"/>
          </a:xfrm>
          <a:prstGeom prst="rect">
            <a:avLst/>
          </a:prstGeom>
          <a:noFill/>
          <a:ln w="9525">
            <a:noFill/>
            <a:miter lim="800000"/>
            <a:headEnd/>
            <a:tailEnd/>
          </a:ln>
          <a:effectLst/>
        </p:spPr>
        <p:txBody>
          <a:bodyPr>
            <a:spAutoFit/>
          </a:bodyPr>
          <a:lstStyle/>
          <a:p>
            <a:pPr>
              <a:spcBef>
                <a:spcPct val="50000"/>
              </a:spcBef>
            </a:pPr>
            <a:r>
              <a:rPr lang="ja-JP" altLang="en-US"/>
              <a:t>見晴らしのよい草山でピクニック</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大原の柴売り"/>
          <p:cNvPicPr>
            <a:picLocks noChangeAspect="1" noChangeArrowheads="1"/>
          </p:cNvPicPr>
          <p:nvPr/>
        </p:nvPicPr>
        <p:blipFill>
          <a:blip r:embed="rId3" cstate="print"/>
          <a:srcRect/>
          <a:stretch>
            <a:fillRect/>
          </a:stretch>
        </p:blipFill>
        <p:spPr bwMode="auto">
          <a:xfrm>
            <a:off x="0" y="981075"/>
            <a:ext cx="9144000" cy="5638800"/>
          </a:xfrm>
          <a:prstGeom prst="rect">
            <a:avLst/>
          </a:prstGeom>
          <a:noFill/>
        </p:spPr>
      </p:pic>
      <p:sp>
        <p:nvSpPr>
          <p:cNvPr id="244740" name="Text Box 4"/>
          <p:cNvSpPr txBox="1">
            <a:spLocks noChangeArrowheads="1"/>
          </p:cNvSpPr>
          <p:nvPr/>
        </p:nvSpPr>
        <p:spPr bwMode="auto">
          <a:xfrm>
            <a:off x="1116013" y="404813"/>
            <a:ext cx="7200900" cy="366712"/>
          </a:xfrm>
          <a:prstGeom prst="rect">
            <a:avLst/>
          </a:prstGeom>
          <a:noFill/>
          <a:ln w="9525">
            <a:noFill/>
            <a:miter lim="800000"/>
            <a:headEnd/>
            <a:tailEnd/>
          </a:ln>
          <a:effectLst/>
        </p:spPr>
        <p:txBody>
          <a:bodyPr>
            <a:spAutoFit/>
          </a:bodyPr>
          <a:lstStyle/>
          <a:p>
            <a:pPr>
              <a:spcBef>
                <a:spcPct val="50000"/>
              </a:spcBef>
            </a:pPr>
            <a:r>
              <a:rPr lang="ja-JP" altLang="en-US"/>
              <a:t>適切な利用方法，強度　→　木材や薪，刈敷きなどの持続的利用</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7" name="Picture 5" descr="2006_02_04_8"/>
          <p:cNvPicPr>
            <a:picLocks noChangeAspect="1" noChangeArrowheads="1"/>
          </p:cNvPicPr>
          <p:nvPr/>
        </p:nvPicPr>
        <p:blipFill>
          <a:blip r:embed="rId2" cstate="print"/>
          <a:srcRect/>
          <a:stretch>
            <a:fillRect/>
          </a:stretch>
        </p:blipFill>
        <p:spPr bwMode="auto">
          <a:xfrm>
            <a:off x="0" y="620713"/>
            <a:ext cx="4470400" cy="5688012"/>
          </a:xfrm>
          <a:prstGeom prst="rect">
            <a:avLst/>
          </a:prstGeom>
          <a:noFill/>
        </p:spPr>
      </p:pic>
      <p:sp>
        <p:nvSpPr>
          <p:cNvPr id="243718" name="Text Box 6"/>
          <p:cNvSpPr txBox="1">
            <a:spLocks noChangeArrowheads="1"/>
          </p:cNvSpPr>
          <p:nvPr/>
        </p:nvSpPr>
        <p:spPr bwMode="auto">
          <a:xfrm>
            <a:off x="0" y="6308725"/>
            <a:ext cx="3240088" cy="366713"/>
          </a:xfrm>
          <a:prstGeom prst="rect">
            <a:avLst/>
          </a:prstGeom>
          <a:noFill/>
          <a:ln w="9525">
            <a:noFill/>
            <a:miter lim="800000"/>
            <a:headEnd/>
            <a:tailEnd/>
          </a:ln>
          <a:effectLst/>
        </p:spPr>
        <p:txBody>
          <a:bodyPr>
            <a:spAutoFit/>
          </a:bodyPr>
          <a:lstStyle/>
          <a:p>
            <a:pPr>
              <a:spcBef>
                <a:spcPct val="50000"/>
              </a:spcBef>
            </a:pPr>
            <a:r>
              <a:rPr lang="ja-JP" altLang="en-US"/>
              <a:t>葛飾北斎「大原女」　</a:t>
            </a:r>
            <a:r>
              <a:rPr lang="ja-JP" altLang="en-US" b="1"/>
              <a:t>↑</a:t>
            </a:r>
          </a:p>
        </p:txBody>
      </p:sp>
      <p:pic>
        <p:nvPicPr>
          <p:cNvPr id="243720" name="Picture 8" descr="dscf0011-m">
            <a:hlinkClick r:id="rId3"/>
          </p:cNvPr>
          <p:cNvPicPr>
            <a:picLocks noChangeAspect="1" noChangeArrowheads="1"/>
          </p:cNvPicPr>
          <p:nvPr/>
        </p:nvPicPr>
        <p:blipFill>
          <a:blip r:embed="rId4" cstate="print"/>
          <a:srcRect/>
          <a:stretch>
            <a:fillRect/>
          </a:stretch>
        </p:blipFill>
        <p:spPr bwMode="auto">
          <a:xfrm>
            <a:off x="4716463" y="0"/>
            <a:ext cx="4176712" cy="3341688"/>
          </a:xfrm>
          <a:prstGeom prst="rect">
            <a:avLst/>
          </a:prstGeom>
          <a:noFill/>
        </p:spPr>
      </p:pic>
      <p:pic>
        <p:nvPicPr>
          <p:cNvPr id="243722" name="Picture 10" descr="05102217a"/>
          <p:cNvPicPr>
            <a:picLocks noChangeAspect="1" noChangeArrowheads="1"/>
          </p:cNvPicPr>
          <p:nvPr/>
        </p:nvPicPr>
        <p:blipFill>
          <a:blip r:embed="rId5" cstate="print"/>
          <a:srcRect/>
          <a:stretch>
            <a:fillRect/>
          </a:stretch>
        </p:blipFill>
        <p:spPr bwMode="auto">
          <a:xfrm>
            <a:off x="4716463" y="3429000"/>
            <a:ext cx="4176712" cy="3128963"/>
          </a:xfrm>
          <a:prstGeom prst="rect">
            <a:avLst/>
          </a:prstGeom>
          <a:noFill/>
        </p:spPr>
      </p:pic>
      <p:sp>
        <p:nvSpPr>
          <p:cNvPr id="243723" name="Text Box 11"/>
          <p:cNvSpPr txBox="1">
            <a:spLocks noChangeArrowheads="1"/>
          </p:cNvSpPr>
          <p:nvPr/>
        </p:nvSpPr>
        <p:spPr bwMode="auto">
          <a:xfrm>
            <a:off x="2484438" y="6381750"/>
            <a:ext cx="2232025" cy="366713"/>
          </a:xfrm>
          <a:prstGeom prst="rect">
            <a:avLst/>
          </a:prstGeom>
          <a:noFill/>
          <a:ln w="9525">
            <a:noFill/>
            <a:miter lim="800000"/>
            <a:headEnd/>
            <a:tailEnd/>
          </a:ln>
          <a:effectLst/>
        </p:spPr>
        <p:txBody>
          <a:bodyPr>
            <a:spAutoFit/>
          </a:bodyPr>
          <a:lstStyle/>
          <a:p>
            <a:pPr>
              <a:spcBef>
                <a:spcPct val="50000"/>
              </a:spcBef>
            </a:pPr>
            <a:r>
              <a:rPr lang="ja-JP" altLang="en-US"/>
              <a:t>大原女時代行列　</a:t>
            </a:r>
            <a:r>
              <a:rPr lang="ja-JP" altLang="en-US" b="1"/>
              <a:t>→</a:t>
            </a:r>
          </a:p>
        </p:txBody>
      </p:sp>
      <p:sp>
        <p:nvSpPr>
          <p:cNvPr id="243724" name="Text Box 12"/>
          <p:cNvSpPr txBox="1">
            <a:spLocks noChangeArrowheads="1"/>
          </p:cNvSpPr>
          <p:nvPr/>
        </p:nvSpPr>
        <p:spPr bwMode="auto">
          <a:xfrm>
            <a:off x="2989263" y="44450"/>
            <a:ext cx="1727200" cy="366713"/>
          </a:xfrm>
          <a:prstGeom prst="rect">
            <a:avLst/>
          </a:prstGeom>
          <a:noFill/>
          <a:ln w="9525">
            <a:noFill/>
            <a:miter lim="800000"/>
            <a:headEnd/>
            <a:tailEnd/>
          </a:ln>
          <a:effectLst/>
        </p:spPr>
        <p:txBody>
          <a:bodyPr>
            <a:spAutoFit/>
          </a:bodyPr>
          <a:lstStyle/>
          <a:p>
            <a:pPr>
              <a:spcBef>
                <a:spcPct val="50000"/>
              </a:spcBef>
            </a:pPr>
            <a:r>
              <a:rPr lang="ja-JP" altLang="en-US"/>
              <a:t>大原女人形　</a:t>
            </a:r>
            <a:r>
              <a:rPr lang="ja-JP" altLang="en-US" b="1"/>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5" name="Picture 5" descr="101-6833"/>
          <p:cNvPicPr>
            <a:picLocks noChangeAspect="1" noChangeArrowheads="1"/>
          </p:cNvPicPr>
          <p:nvPr/>
        </p:nvPicPr>
        <p:blipFill>
          <a:blip r:embed="rId2" cstate="print"/>
          <a:srcRect/>
          <a:stretch>
            <a:fillRect/>
          </a:stretch>
        </p:blipFill>
        <p:spPr bwMode="auto">
          <a:xfrm>
            <a:off x="0" y="0"/>
            <a:ext cx="4792663" cy="6858000"/>
          </a:xfrm>
          <a:prstGeom prst="rect">
            <a:avLst/>
          </a:prstGeom>
          <a:noFill/>
        </p:spPr>
      </p:pic>
      <p:sp>
        <p:nvSpPr>
          <p:cNvPr id="256006" name="Text Box 6"/>
          <p:cNvSpPr txBox="1">
            <a:spLocks noChangeArrowheads="1"/>
          </p:cNvSpPr>
          <p:nvPr/>
        </p:nvSpPr>
        <p:spPr bwMode="auto">
          <a:xfrm>
            <a:off x="2916238" y="404813"/>
            <a:ext cx="1871662" cy="366712"/>
          </a:xfrm>
          <a:prstGeom prst="rect">
            <a:avLst/>
          </a:prstGeom>
          <a:noFill/>
          <a:ln w="9525">
            <a:noFill/>
            <a:miter lim="800000"/>
            <a:headEnd/>
            <a:tailEnd/>
          </a:ln>
          <a:effectLst/>
        </p:spPr>
        <p:txBody>
          <a:bodyPr>
            <a:spAutoFit/>
          </a:bodyPr>
          <a:lstStyle/>
          <a:p>
            <a:pPr>
              <a:spcBef>
                <a:spcPct val="50000"/>
              </a:spcBef>
            </a:pPr>
            <a:r>
              <a:rPr lang="ja-JP" altLang="en-US"/>
              <a:t>黒木売りと座頭 </a:t>
            </a:r>
          </a:p>
        </p:txBody>
      </p:sp>
      <p:sp>
        <p:nvSpPr>
          <p:cNvPr id="256007" name="Text Box 7"/>
          <p:cNvSpPr txBox="1">
            <a:spLocks noChangeArrowheads="1"/>
          </p:cNvSpPr>
          <p:nvPr/>
        </p:nvSpPr>
        <p:spPr bwMode="auto">
          <a:xfrm>
            <a:off x="0" y="0"/>
            <a:ext cx="4105275" cy="366713"/>
          </a:xfrm>
          <a:prstGeom prst="rect">
            <a:avLst/>
          </a:prstGeom>
          <a:noFill/>
          <a:ln w="9525">
            <a:noFill/>
            <a:miter lim="800000"/>
            <a:headEnd/>
            <a:tailEnd/>
          </a:ln>
          <a:effectLst/>
        </p:spPr>
        <p:txBody>
          <a:bodyPr>
            <a:spAutoFit/>
          </a:bodyPr>
          <a:lstStyle/>
          <a:p>
            <a:pPr>
              <a:spcBef>
                <a:spcPct val="50000"/>
              </a:spcBef>
            </a:pPr>
            <a:r>
              <a:rPr lang="ja-JP" altLang="en-US"/>
              <a:t>早稲田大学坪内博士記念演劇博物館 </a:t>
            </a:r>
          </a:p>
        </p:txBody>
      </p:sp>
      <p:pic>
        <p:nvPicPr>
          <p:cNvPr id="256009" name="Picture 9" descr="No.10 「大原女」"/>
          <p:cNvPicPr>
            <a:picLocks noChangeAspect="1" noChangeArrowheads="1"/>
          </p:cNvPicPr>
          <p:nvPr/>
        </p:nvPicPr>
        <p:blipFill>
          <a:blip r:embed="rId3" cstate="print"/>
          <a:srcRect/>
          <a:stretch>
            <a:fillRect/>
          </a:stretch>
        </p:blipFill>
        <p:spPr bwMode="auto">
          <a:xfrm>
            <a:off x="4787900" y="0"/>
            <a:ext cx="4322763" cy="5300663"/>
          </a:xfrm>
          <a:prstGeom prst="rect">
            <a:avLst/>
          </a:prstGeom>
          <a:noFill/>
        </p:spPr>
      </p:pic>
      <p:sp>
        <p:nvSpPr>
          <p:cNvPr id="256010" name="Text Box 10"/>
          <p:cNvSpPr txBox="1">
            <a:spLocks noChangeArrowheads="1"/>
          </p:cNvSpPr>
          <p:nvPr/>
        </p:nvSpPr>
        <p:spPr bwMode="auto">
          <a:xfrm>
            <a:off x="5437188" y="5300663"/>
            <a:ext cx="3671887" cy="854075"/>
          </a:xfrm>
          <a:prstGeom prst="rect">
            <a:avLst/>
          </a:prstGeom>
          <a:noFill/>
          <a:ln w="9525">
            <a:noFill/>
            <a:miter lim="800000"/>
            <a:headEnd/>
            <a:tailEnd/>
          </a:ln>
          <a:effectLst/>
        </p:spPr>
        <p:txBody>
          <a:bodyPr>
            <a:spAutoFit/>
          </a:bodyPr>
          <a:lstStyle/>
          <a:p>
            <a:pPr>
              <a:spcBef>
                <a:spcPct val="50000"/>
              </a:spcBef>
            </a:pPr>
            <a:r>
              <a:rPr lang="ja-JP" altLang="en-US"/>
              <a:t>木村祥刀（祥一）　「大原女」 </a:t>
            </a:r>
            <a:br>
              <a:rPr lang="ja-JP" altLang="en-US"/>
            </a:br>
            <a:r>
              <a:rPr lang="zh-TW" altLang="en-US"/>
              <a:t>１９９４年１０月２７日 京都新聞 掲載</a:t>
            </a:r>
            <a:r>
              <a:rPr lang="zh-TW" altLang="ja-JP"/>
              <a:t/>
            </a:r>
            <a:br>
              <a:rPr lang="zh-TW" altLang="ja-JP"/>
            </a:br>
            <a:r>
              <a:rPr lang="en-US" altLang="ja-JP" sz="1400">
                <a:solidFill>
                  <a:srgbClr val="3333FF"/>
                </a:solidFill>
              </a:rPr>
              <a:t>http://yuanryan.ld.infoseek.co.jp/No010.htm</a:t>
            </a:r>
          </a:p>
        </p:txBody>
      </p:sp>
      <p:sp>
        <p:nvSpPr>
          <p:cNvPr id="256011" name="Text Box 11"/>
          <p:cNvSpPr txBox="1">
            <a:spLocks noChangeArrowheads="1"/>
          </p:cNvSpPr>
          <p:nvPr/>
        </p:nvSpPr>
        <p:spPr bwMode="auto">
          <a:xfrm>
            <a:off x="-36513" y="6583363"/>
            <a:ext cx="4824413" cy="304800"/>
          </a:xfrm>
          <a:prstGeom prst="rect">
            <a:avLst/>
          </a:prstGeom>
          <a:noFill/>
          <a:ln w="9525">
            <a:noFill/>
            <a:miter lim="800000"/>
            <a:headEnd/>
            <a:tailEnd/>
          </a:ln>
          <a:effectLst/>
        </p:spPr>
        <p:txBody>
          <a:bodyPr>
            <a:spAutoFit/>
          </a:bodyPr>
          <a:lstStyle/>
          <a:p>
            <a:pPr>
              <a:spcBef>
                <a:spcPct val="50000"/>
              </a:spcBef>
            </a:pPr>
            <a:r>
              <a:rPr lang="en-US" altLang="ja-JP" sz="1200">
                <a:solidFill>
                  <a:srgbClr val="3333FF"/>
                </a:solidFill>
              </a:rPr>
              <a:t>http://</a:t>
            </a:r>
            <a:r>
              <a:rPr lang="en-US" altLang="ja-JP" sz="1400">
                <a:solidFill>
                  <a:srgbClr val="3333FF"/>
                </a:solidFill>
              </a:rPr>
              <a:t>enpaku.waseda.ac.jp/db/enpakunishik/results-big.php</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54" name="Picture 14"/>
          <p:cNvPicPr>
            <a:picLocks noChangeAspect="1" noChangeArrowheads="1"/>
          </p:cNvPicPr>
          <p:nvPr/>
        </p:nvPicPr>
        <p:blipFill>
          <a:blip r:embed="rId3" cstate="print"/>
          <a:srcRect/>
          <a:stretch>
            <a:fillRect/>
          </a:stretch>
        </p:blipFill>
        <p:spPr bwMode="auto">
          <a:xfrm>
            <a:off x="0" y="-85725"/>
            <a:ext cx="9144000" cy="6943725"/>
          </a:xfrm>
          <a:prstGeom prst="rect">
            <a:avLst/>
          </a:prstGeom>
          <a:noFill/>
          <a:ln w="9525">
            <a:noFill/>
            <a:miter lim="800000"/>
            <a:headEnd/>
            <a:tailEnd/>
          </a:ln>
          <a:effectLst/>
        </p:spPr>
      </p:pic>
      <p:sp>
        <p:nvSpPr>
          <p:cNvPr id="35842" name="Rectangle 2"/>
          <p:cNvSpPr>
            <a:spLocks noChangeArrowheads="1"/>
          </p:cNvSpPr>
          <p:nvPr/>
        </p:nvSpPr>
        <p:spPr bwMode="auto">
          <a:xfrm>
            <a:off x="3779838" y="4581525"/>
            <a:ext cx="1728787" cy="457200"/>
          </a:xfrm>
          <a:prstGeom prst="rect">
            <a:avLst/>
          </a:prstGeom>
          <a:noFill/>
          <a:ln w="9525">
            <a:noFill/>
            <a:miter lim="800000"/>
            <a:headEnd/>
            <a:tailEnd/>
          </a:ln>
          <a:effectLst/>
        </p:spPr>
        <p:txBody>
          <a:bodyPr>
            <a:spAutoFit/>
          </a:bodyPr>
          <a:lstStyle/>
          <a:p>
            <a:r>
              <a:rPr lang="ja-JP" altLang="en-US" sz="2400" b="1">
                <a:solidFill>
                  <a:srgbClr val="000066"/>
                </a:solidFill>
              </a:rPr>
              <a:t>田上山系</a:t>
            </a:r>
            <a:endParaRPr lang="ja-JP" altLang="en-US" b="1">
              <a:solidFill>
                <a:srgbClr val="000066"/>
              </a:solidFill>
            </a:endParaRPr>
          </a:p>
        </p:txBody>
      </p:sp>
      <p:sp>
        <p:nvSpPr>
          <p:cNvPr id="35853" name="Oval 13"/>
          <p:cNvSpPr>
            <a:spLocks noChangeArrowheads="1"/>
          </p:cNvSpPr>
          <p:nvPr/>
        </p:nvSpPr>
        <p:spPr bwMode="auto">
          <a:xfrm>
            <a:off x="2484438" y="3933825"/>
            <a:ext cx="3240087" cy="1727200"/>
          </a:xfrm>
          <a:prstGeom prst="ellipse">
            <a:avLst/>
          </a:prstGeom>
          <a:noFill/>
          <a:ln w="38100">
            <a:solidFill>
              <a:srgbClr val="FF0000"/>
            </a:solidFill>
            <a:round/>
            <a:headEnd/>
            <a:tailEnd/>
          </a:ln>
          <a:effectLst/>
        </p:spPr>
        <p:txBody>
          <a:bodyPr wrap="none" anchor="ctr"/>
          <a:lstStyle/>
          <a:p>
            <a:endParaRPr lang="ja-JP" altLang="en-US"/>
          </a:p>
        </p:txBody>
      </p:sp>
      <p:sp>
        <p:nvSpPr>
          <p:cNvPr id="35855" name="Oval 15"/>
          <p:cNvSpPr>
            <a:spLocks noChangeArrowheads="1"/>
          </p:cNvSpPr>
          <p:nvPr/>
        </p:nvSpPr>
        <p:spPr bwMode="auto">
          <a:xfrm>
            <a:off x="3203575" y="2349500"/>
            <a:ext cx="287338" cy="287338"/>
          </a:xfrm>
          <a:prstGeom prst="ellipse">
            <a:avLst/>
          </a:prstGeom>
          <a:noFill/>
          <a:ln w="38100">
            <a:solidFill>
              <a:srgbClr val="FF0000"/>
            </a:solidFill>
            <a:round/>
            <a:headEnd/>
            <a:tailEnd/>
          </a:ln>
          <a:effectLst/>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ChangeArrowheads="1"/>
          </p:cNvSpPr>
          <p:nvPr/>
        </p:nvSpPr>
        <p:spPr bwMode="auto">
          <a:xfrm>
            <a:off x="323850" y="228600"/>
            <a:ext cx="8820150" cy="762000"/>
          </a:xfrm>
          <a:prstGeom prst="rect">
            <a:avLst/>
          </a:prstGeom>
          <a:noFill/>
          <a:ln w="9525">
            <a:noFill/>
            <a:miter lim="800000"/>
            <a:headEnd/>
            <a:tailEnd/>
          </a:ln>
          <a:effectLst/>
        </p:spPr>
        <p:txBody>
          <a:bodyPr>
            <a:spAutoFit/>
          </a:bodyPr>
          <a:lstStyle/>
          <a:p>
            <a:r>
              <a:rPr lang="ja-JP" altLang="en-US" sz="2400" b="1"/>
              <a:t>田上山系</a:t>
            </a:r>
          </a:p>
          <a:p>
            <a:r>
              <a:rPr lang="ja-JP" altLang="en-US"/>
              <a:t>　　　　　　　</a:t>
            </a:r>
            <a:r>
              <a:rPr lang="ja-JP" altLang="en-US" sz="2000"/>
              <a:t>温暖多湿。　千数百年以前には</a:t>
            </a:r>
            <a:r>
              <a:rPr lang="ja-JP" altLang="en-US" sz="2000" u="sng"/>
              <a:t>スギ・ヒノキ等の一大美林地帯</a:t>
            </a:r>
            <a:r>
              <a:rPr lang="ja-JP" altLang="en-US" sz="2000"/>
              <a:t>。</a:t>
            </a:r>
          </a:p>
        </p:txBody>
      </p:sp>
      <p:sp>
        <p:nvSpPr>
          <p:cNvPr id="263171" name="Rectangle 3"/>
          <p:cNvSpPr>
            <a:spLocks noChangeArrowheads="1"/>
          </p:cNvSpPr>
          <p:nvPr/>
        </p:nvSpPr>
        <p:spPr bwMode="auto">
          <a:xfrm>
            <a:off x="468313" y="1700213"/>
            <a:ext cx="8424862" cy="701675"/>
          </a:xfrm>
          <a:prstGeom prst="rect">
            <a:avLst/>
          </a:prstGeom>
          <a:noFill/>
          <a:ln w="9525">
            <a:noFill/>
            <a:miter lim="800000"/>
            <a:headEnd/>
            <a:tailEnd/>
          </a:ln>
          <a:effectLst/>
        </p:spPr>
        <p:txBody>
          <a:bodyPr>
            <a:spAutoFit/>
          </a:bodyPr>
          <a:lstStyle/>
          <a:p>
            <a:pPr marL="1714500" indent="-1714500"/>
            <a:r>
              <a:rPr lang="ja-JP" altLang="en-US" sz="2000"/>
              <a:t>西暦</a:t>
            </a:r>
            <a:r>
              <a:rPr lang="en-US" altLang="ja-JP" sz="2000"/>
              <a:t>694</a:t>
            </a:r>
            <a:r>
              <a:rPr lang="ja-JP" altLang="en-US" sz="2000"/>
              <a:t>年	藤原宮造営に要する檜材を伐出　→　瀬田川・木津川を運搬</a:t>
            </a:r>
          </a:p>
          <a:p>
            <a:pPr marL="1714500" indent="-1714500"/>
            <a:r>
              <a:rPr lang="ja-JP" altLang="en-US" sz="2000"/>
              <a:t>							　　　（万葉集）</a:t>
            </a:r>
          </a:p>
        </p:txBody>
      </p:sp>
      <p:sp>
        <p:nvSpPr>
          <p:cNvPr id="263172" name="Rectangle 4"/>
          <p:cNvSpPr>
            <a:spLocks noChangeArrowheads="1"/>
          </p:cNvSpPr>
          <p:nvPr/>
        </p:nvSpPr>
        <p:spPr bwMode="auto">
          <a:xfrm>
            <a:off x="468313" y="2509838"/>
            <a:ext cx="8207375" cy="396875"/>
          </a:xfrm>
          <a:prstGeom prst="rect">
            <a:avLst/>
          </a:prstGeom>
          <a:noFill/>
          <a:ln w="9525">
            <a:noFill/>
            <a:miter lim="800000"/>
            <a:headEnd/>
            <a:tailEnd/>
          </a:ln>
          <a:effectLst/>
        </p:spPr>
        <p:txBody>
          <a:bodyPr>
            <a:spAutoFit/>
          </a:bodyPr>
          <a:lstStyle/>
          <a:p>
            <a:pPr marL="1714500" indent="-1714500"/>
            <a:r>
              <a:rPr lang="ja-JP" altLang="en-US" sz="2000"/>
              <a:t>西暦</a:t>
            </a:r>
            <a:r>
              <a:rPr lang="en-US" altLang="ja-JP" sz="2000"/>
              <a:t>740</a:t>
            </a:r>
            <a:r>
              <a:rPr lang="ja-JP" altLang="en-US" sz="2000"/>
              <a:t>年頃	石山院（現在の石山寺）造営のために伐採</a:t>
            </a:r>
          </a:p>
        </p:txBody>
      </p:sp>
      <p:sp>
        <p:nvSpPr>
          <p:cNvPr id="263173" name="Rectangle 5"/>
          <p:cNvSpPr>
            <a:spLocks noChangeArrowheads="1"/>
          </p:cNvSpPr>
          <p:nvPr/>
        </p:nvSpPr>
        <p:spPr bwMode="auto">
          <a:xfrm>
            <a:off x="468313" y="3044825"/>
            <a:ext cx="8207375" cy="701675"/>
          </a:xfrm>
          <a:prstGeom prst="rect">
            <a:avLst/>
          </a:prstGeom>
          <a:noFill/>
          <a:ln w="9525">
            <a:noFill/>
            <a:miter lim="800000"/>
            <a:headEnd/>
            <a:tailEnd/>
          </a:ln>
          <a:effectLst/>
        </p:spPr>
        <p:txBody>
          <a:bodyPr>
            <a:spAutoFit/>
          </a:bodyPr>
          <a:lstStyle/>
          <a:p>
            <a:pPr marL="1714500" indent="-1714500"/>
            <a:r>
              <a:rPr lang="en-US" altLang="ja-JP" sz="2000"/>
              <a:t>1600</a:t>
            </a:r>
            <a:r>
              <a:rPr lang="ja-JP" altLang="en-US" sz="2000"/>
              <a:t>年頃	長期乱伐の結果，荒廃の一歩手前</a:t>
            </a:r>
            <a:br>
              <a:rPr lang="ja-JP" altLang="en-US" sz="2000"/>
            </a:br>
            <a:endParaRPr lang="ja-JP" altLang="en-US" sz="2000"/>
          </a:p>
        </p:txBody>
      </p:sp>
      <p:sp>
        <p:nvSpPr>
          <p:cNvPr id="263174" name="Rectangle 6"/>
          <p:cNvSpPr>
            <a:spLocks noChangeArrowheads="1"/>
          </p:cNvSpPr>
          <p:nvPr/>
        </p:nvSpPr>
        <p:spPr bwMode="auto">
          <a:xfrm>
            <a:off x="468313" y="3854450"/>
            <a:ext cx="8675687" cy="701675"/>
          </a:xfrm>
          <a:prstGeom prst="rect">
            <a:avLst/>
          </a:prstGeom>
          <a:noFill/>
          <a:ln w="9525">
            <a:noFill/>
            <a:miter lim="800000"/>
            <a:headEnd/>
            <a:tailEnd/>
          </a:ln>
          <a:effectLst/>
        </p:spPr>
        <p:txBody>
          <a:bodyPr>
            <a:spAutoFit/>
          </a:bodyPr>
          <a:lstStyle/>
          <a:p>
            <a:pPr marL="1714500" indent="-1714500"/>
            <a:r>
              <a:rPr lang="en-US" altLang="ja-JP" sz="2000"/>
              <a:t>1640</a:t>
            </a:r>
            <a:r>
              <a:rPr lang="ja-JP" altLang="en-US" sz="2000"/>
              <a:t>年頃	江戸時代　　地域住民による燃料として盗採による荒廃の進行</a:t>
            </a:r>
          </a:p>
          <a:p>
            <a:pPr marL="1714500" indent="-1714500"/>
            <a:r>
              <a:rPr lang="ja-JP" altLang="en-US" sz="2000"/>
              <a:t>				（マツの根の堀取り→燃料，灯火）</a:t>
            </a:r>
          </a:p>
        </p:txBody>
      </p:sp>
      <p:sp>
        <p:nvSpPr>
          <p:cNvPr id="263175" name="Rectangle 7"/>
          <p:cNvSpPr>
            <a:spLocks noChangeArrowheads="1"/>
          </p:cNvSpPr>
          <p:nvPr/>
        </p:nvSpPr>
        <p:spPr bwMode="auto">
          <a:xfrm>
            <a:off x="468313" y="4664075"/>
            <a:ext cx="8207375" cy="396875"/>
          </a:xfrm>
          <a:prstGeom prst="rect">
            <a:avLst/>
          </a:prstGeom>
          <a:noFill/>
          <a:ln w="9525">
            <a:noFill/>
            <a:miter lim="800000"/>
            <a:headEnd/>
            <a:tailEnd/>
          </a:ln>
          <a:effectLst/>
        </p:spPr>
        <p:txBody>
          <a:bodyPr>
            <a:spAutoFit/>
          </a:bodyPr>
          <a:lstStyle/>
          <a:p>
            <a:pPr marL="1714500" indent="-1714500"/>
            <a:r>
              <a:rPr lang="en-US" altLang="ja-JP" sz="2000"/>
              <a:t>1683</a:t>
            </a:r>
            <a:r>
              <a:rPr lang="ja-JP" altLang="en-US" sz="2000"/>
              <a:t>年	瀬田川を含む淀川流域一帯に大水害が発生</a:t>
            </a:r>
          </a:p>
        </p:txBody>
      </p:sp>
      <p:sp>
        <p:nvSpPr>
          <p:cNvPr id="263176" name="Rectangle 8"/>
          <p:cNvSpPr>
            <a:spLocks noChangeArrowheads="1"/>
          </p:cNvSpPr>
          <p:nvPr/>
        </p:nvSpPr>
        <p:spPr bwMode="auto">
          <a:xfrm>
            <a:off x="468313" y="5199063"/>
            <a:ext cx="8207375" cy="396875"/>
          </a:xfrm>
          <a:prstGeom prst="rect">
            <a:avLst/>
          </a:prstGeom>
          <a:noFill/>
          <a:ln w="9525">
            <a:noFill/>
            <a:miter lim="800000"/>
            <a:headEnd/>
            <a:tailEnd/>
          </a:ln>
          <a:effectLst/>
        </p:spPr>
        <p:txBody>
          <a:bodyPr>
            <a:spAutoFit/>
          </a:bodyPr>
          <a:lstStyle/>
          <a:p>
            <a:pPr marL="1714500" indent="-1714500"/>
            <a:r>
              <a:rPr lang="en-US" altLang="ja-JP" sz="2000"/>
              <a:t>1686</a:t>
            </a:r>
            <a:r>
              <a:rPr lang="ja-JP" altLang="en-US" sz="2000"/>
              <a:t>年以降	土砂留工事等の簡易な砂防工事</a:t>
            </a:r>
          </a:p>
        </p:txBody>
      </p:sp>
      <p:sp>
        <p:nvSpPr>
          <p:cNvPr id="263177" name="Rectangle 9"/>
          <p:cNvSpPr>
            <a:spLocks noChangeArrowheads="1"/>
          </p:cNvSpPr>
          <p:nvPr/>
        </p:nvSpPr>
        <p:spPr bwMode="auto">
          <a:xfrm>
            <a:off x="468313" y="5734050"/>
            <a:ext cx="8207375" cy="396875"/>
          </a:xfrm>
          <a:prstGeom prst="rect">
            <a:avLst/>
          </a:prstGeom>
          <a:noFill/>
          <a:ln w="9525">
            <a:noFill/>
            <a:miter lim="800000"/>
            <a:headEnd/>
            <a:tailEnd/>
          </a:ln>
          <a:effectLst/>
        </p:spPr>
        <p:txBody>
          <a:bodyPr>
            <a:spAutoFit/>
          </a:bodyPr>
          <a:lstStyle/>
          <a:p>
            <a:pPr marL="1714500" indent="-1714500"/>
            <a:r>
              <a:rPr lang="en-US" altLang="ja-JP" sz="2000"/>
              <a:t>1886</a:t>
            </a:r>
            <a:r>
              <a:rPr lang="ja-JP" altLang="en-US" sz="2000"/>
              <a:t>年	明治元年　　　淀川流域に大水害</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4387" name="Picture 3" descr="PA230029"/>
          <p:cNvPicPr>
            <a:picLocks noChangeAspect="1" noChangeArrowheads="1"/>
          </p:cNvPicPr>
          <p:nvPr/>
        </p:nvPicPr>
        <p:blipFill>
          <a:blip r:embed="rId2" cstate="print"/>
          <a:srcRect/>
          <a:stretch>
            <a:fillRect/>
          </a:stretch>
        </p:blipFill>
        <p:spPr bwMode="auto">
          <a:xfrm>
            <a:off x="4457700" y="115888"/>
            <a:ext cx="4686300" cy="6248400"/>
          </a:xfrm>
          <a:prstGeom prst="rect">
            <a:avLst/>
          </a:prstGeom>
          <a:noFill/>
        </p:spPr>
      </p:pic>
      <p:pic>
        <p:nvPicPr>
          <p:cNvPr id="144386" name="Picture 2" descr="PA230015"/>
          <p:cNvPicPr>
            <a:picLocks noChangeAspect="1" noChangeArrowheads="1"/>
          </p:cNvPicPr>
          <p:nvPr/>
        </p:nvPicPr>
        <p:blipFill>
          <a:blip r:embed="rId3" cstate="print"/>
          <a:srcRect/>
          <a:stretch>
            <a:fillRect/>
          </a:stretch>
        </p:blipFill>
        <p:spPr bwMode="auto">
          <a:xfrm>
            <a:off x="0" y="115888"/>
            <a:ext cx="4686300" cy="6248400"/>
          </a:xfrm>
          <a:prstGeom prst="rect">
            <a:avLst/>
          </a:prstGeom>
          <a:noFill/>
        </p:spPr>
      </p:pic>
      <p:sp>
        <p:nvSpPr>
          <p:cNvPr id="144388" name="Text Box 4"/>
          <p:cNvSpPr txBox="1">
            <a:spLocks noChangeArrowheads="1"/>
          </p:cNvSpPr>
          <p:nvPr/>
        </p:nvSpPr>
        <p:spPr bwMode="auto">
          <a:xfrm>
            <a:off x="0" y="6381750"/>
            <a:ext cx="9144000" cy="366713"/>
          </a:xfrm>
          <a:prstGeom prst="rect">
            <a:avLst/>
          </a:prstGeom>
          <a:noFill/>
          <a:ln w="9525">
            <a:noFill/>
            <a:miter lim="800000"/>
            <a:headEnd/>
            <a:tailEnd/>
          </a:ln>
          <a:effectLst/>
        </p:spPr>
        <p:txBody>
          <a:bodyPr>
            <a:spAutoFit/>
          </a:bodyPr>
          <a:lstStyle/>
          <a:p>
            <a:pPr>
              <a:spcBef>
                <a:spcPct val="50000"/>
              </a:spcBef>
            </a:pPr>
            <a:r>
              <a:rPr lang="ja-JP" altLang="en-US" dirty="0">
                <a:solidFill>
                  <a:schemeClr val="bg1"/>
                </a:solidFill>
              </a:rPr>
              <a:t>田上山頂付近の森林（左：ヒノキ，右：スギ）</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ChangeArrowheads="1"/>
          </p:cNvSpPr>
          <p:nvPr/>
        </p:nvSpPr>
        <p:spPr bwMode="auto">
          <a:xfrm>
            <a:off x="323850" y="228600"/>
            <a:ext cx="8820150" cy="762000"/>
          </a:xfrm>
          <a:prstGeom prst="rect">
            <a:avLst/>
          </a:prstGeom>
          <a:noFill/>
          <a:ln w="9525">
            <a:noFill/>
            <a:miter lim="800000"/>
            <a:headEnd/>
            <a:tailEnd/>
          </a:ln>
          <a:effectLst/>
        </p:spPr>
        <p:txBody>
          <a:bodyPr>
            <a:spAutoFit/>
          </a:bodyPr>
          <a:lstStyle/>
          <a:p>
            <a:r>
              <a:rPr lang="ja-JP" altLang="en-US" sz="2400" b="1"/>
              <a:t>田上山系</a:t>
            </a:r>
          </a:p>
          <a:p>
            <a:r>
              <a:rPr lang="ja-JP" altLang="en-US"/>
              <a:t>　　　　　　　</a:t>
            </a:r>
            <a:r>
              <a:rPr lang="ja-JP" altLang="en-US" sz="2000"/>
              <a:t>温暖多湿。　千数百年以前には</a:t>
            </a:r>
            <a:r>
              <a:rPr lang="ja-JP" altLang="en-US" sz="2000" u="sng"/>
              <a:t>スギ・ヒノキ等の一大美林地帯</a:t>
            </a:r>
            <a:r>
              <a:rPr lang="ja-JP" altLang="en-US" sz="2000"/>
              <a:t>。</a:t>
            </a:r>
          </a:p>
        </p:txBody>
      </p:sp>
      <p:sp>
        <p:nvSpPr>
          <p:cNvPr id="261123" name="Rectangle 3"/>
          <p:cNvSpPr>
            <a:spLocks noChangeArrowheads="1"/>
          </p:cNvSpPr>
          <p:nvPr/>
        </p:nvSpPr>
        <p:spPr bwMode="auto">
          <a:xfrm>
            <a:off x="468313" y="1700213"/>
            <a:ext cx="8424862" cy="701675"/>
          </a:xfrm>
          <a:prstGeom prst="rect">
            <a:avLst/>
          </a:prstGeom>
          <a:noFill/>
          <a:ln w="9525">
            <a:noFill/>
            <a:miter lim="800000"/>
            <a:headEnd/>
            <a:tailEnd/>
          </a:ln>
          <a:effectLst/>
        </p:spPr>
        <p:txBody>
          <a:bodyPr>
            <a:spAutoFit/>
          </a:bodyPr>
          <a:lstStyle/>
          <a:p>
            <a:pPr marL="1714500" indent="-1714500"/>
            <a:r>
              <a:rPr lang="ja-JP" altLang="en-US" sz="2000"/>
              <a:t>西暦</a:t>
            </a:r>
            <a:r>
              <a:rPr lang="en-US" altLang="ja-JP" sz="2000"/>
              <a:t>694</a:t>
            </a:r>
            <a:r>
              <a:rPr lang="ja-JP" altLang="en-US" sz="2000"/>
              <a:t>年	藤原宮造営に要する檜材を伐出　→　瀬田川・木津川を運搬</a:t>
            </a:r>
          </a:p>
          <a:p>
            <a:pPr marL="1714500" indent="-1714500"/>
            <a:r>
              <a:rPr lang="ja-JP" altLang="en-US" sz="2000"/>
              <a:t>							　　　（万葉集）</a:t>
            </a:r>
          </a:p>
        </p:txBody>
      </p:sp>
      <p:sp>
        <p:nvSpPr>
          <p:cNvPr id="261124" name="Rectangle 4"/>
          <p:cNvSpPr>
            <a:spLocks noChangeArrowheads="1"/>
          </p:cNvSpPr>
          <p:nvPr/>
        </p:nvSpPr>
        <p:spPr bwMode="auto">
          <a:xfrm>
            <a:off x="468313" y="2509838"/>
            <a:ext cx="8207375" cy="396875"/>
          </a:xfrm>
          <a:prstGeom prst="rect">
            <a:avLst/>
          </a:prstGeom>
          <a:noFill/>
          <a:ln w="9525">
            <a:noFill/>
            <a:miter lim="800000"/>
            <a:headEnd/>
            <a:tailEnd/>
          </a:ln>
          <a:effectLst/>
        </p:spPr>
        <p:txBody>
          <a:bodyPr>
            <a:spAutoFit/>
          </a:bodyPr>
          <a:lstStyle/>
          <a:p>
            <a:pPr marL="1714500" indent="-1714500"/>
            <a:r>
              <a:rPr lang="ja-JP" altLang="en-US" sz="2000"/>
              <a:t>西暦</a:t>
            </a:r>
            <a:r>
              <a:rPr lang="en-US" altLang="ja-JP" sz="2000"/>
              <a:t>740</a:t>
            </a:r>
            <a:r>
              <a:rPr lang="ja-JP" altLang="en-US" sz="2000"/>
              <a:t>年頃	石山院（現在の石山寺）造営のために伐採</a:t>
            </a:r>
          </a:p>
        </p:txBody>
      </p:sp>
      <p:sp>
        <p:nvSpPr>
          <p:cNvPr id="261125" name="Rectangle 5"/>
          <p:cNvSpPr>
            <a:spLocks noChangeArrowheads="1"/>
          </p:cNvSpPr>
          <p:nvPr/>
        </p:nvSpPr>
        <p:spPr bwMode="auto">
          <a:xfrm>
            <a:off x="468313" y="3044825"/>
            <a:ext cx="8207375" cy="701675"/>
          </a:xfrm>
          <a:prstGeom prst="rect">
            <a:avLst/>
          </a:prstGeom>
          <a:noFill/>
          <a:ln w="9525">
            <a:noFill/>
            <a:miter lim="800000"/>
            <a:headEnd/>
            <a:tailEnd/>
          </a:ln>
          <a:effectLst/>
        </p:spPr>
        <p:txBody>
          <a:bodyPr>
            <a:spAutoFit/>
          </a:bodyPr>
          <a:lstStyle/>
          <a:p>
            <a:pPr marL="1714500" indent="-1714500"/>
            <a:r>
              <a:rPr lang="en-US" altLang="ja-JP" sz="2000"/>
              <a:t>1600</a:t>
            </a:r>
            <a:r>
              <a:rPr lang="ja-JP" altLang="en-US" sz="2000"/>
              <a:t>年頃	長期乱伐の結果，荒廃の一歩手前</a:t>
            </a:r>
            <a:br>
              <a:rPr lang="ja-JP" altLang="en-US" sz="2000"/>
            </a:br>
            <a:endParaRPr lang="ja-JP" altLang="en-US" sz="2000"/>
          </a:p>
        </p:txBody>
      </p:sp>
      <p:sp>
        <p:nvSpPr>
          <p:cNvPr id="261126" name="Rectangle 6"/>
          <p:cNvSpPr>
            <a:spLocks noChangeArrowheads="1"/>
          </p:cNvSpPr>
          <p:nvPr/>
        </p:nvSpPr>
        <p:spPr bwMode="auto">
          <a:xfrm>
            <a:off x="468313" y="3854450"/>
            <a:ext cx="8675687" cy="701675"/>
          </a:xfrm>
          <a:prstGeom prst="rect">
            <a:avLst/>
          </a:prstGeom>
          <a:noFill/>
          <a:ln w="9525">
            <a:noFill/>
            <a:miter lim="800000"/>
            <a:headEnd/>
            <a:tailEnd/>
          </a:ln>
          <a:effectLst/>
        </p:spPr>
        <p:txBody>
          <a:bodyPr>
            <a:spAutoFit/>
          </a:bodyPr>
          <a:lstStyle/>
          <a:p>
            <a:pPr marL="1714500" indent="-1714500"/>
            <a:r>
              <a:rPr lang="en-US" altLang="ja-JP" sz="2000"/>
              <a:t>1640</a:t>
            </a:r>
            <a:r>
              <a:rPr lang="ja-JP" altLang="en-US" sz="2000"/>
              <a:t>年頃	江戸時代　　地域住民による燃料として盗採による荒廃の進行</a:t>
            </a:r>
          </a:p>
          <a:p>
            <a:pPr marL="1714500" indent="-1714500"/>
            <a:r>
              <a:rPr lang="ja-JP" altLang="en-US" sz="2000"/>
              <a:t>				（マツの根の堀取り→燃料，灯火）</a:t>
            </a:r>
          </a:p>
        </p:txBody>
      </p:sp>
      <p:sp>
        <p:nvSpPr>
          <p:cNvPr id="261127" name="Rectangle 7"/>
          <p:cNvSpPr>
            <a:spLocks noChangeArrowheads="1"/>
          </p:cNvSpPr>
          <p:nvPr/>
        </p:nvSpPr>
        <p:spPr bwMode="auto">
          <a:xfrm>
            <a:off x="468313" y="4664075"/>
            <a:ext cx="8207375" cy="396875"/>
          </a:xfrm>
          <a:prstGeom prst="rect">
            <a:avLst/>
          </a:prstGeom>
          <a:noFill/>
          <a:ln w="9525">
            <a:noFill/>
            <a:miter lim="800000"/>
            <a:headEnd/>
            <a:tailEnd/>
          </a:ln>
          <a:effectLst/>
        </p:spPr>
        <p:txBody>
          <a:bodyPr>
            <a:spAutoFit/>
          </a:bodyPr>
          <a:lstStyle/>
          <a:p>
            <a:pPr marL="1714500" indent="-1714500"/>
            <a:r>
              <a:rPr lang="en-US" altLang="ja-JP" sz="2000"/>
              <a:t>1683</a:t>
            </a:r>
            <a:r>
              <a:rPr lang="ja-JP" altLang="en-US" sz="2000"/>
              <a:t>年	瀬田川を含む淀川流域一帯に大水害が発生</a:t>
            </a:r>
          </a:p>
        </p:txBody>
      </p:sp>
      <p:sp>
        <p:nvSpPr>
          <p:cNvPr id="261128" name="Rectangle 8"/>
          <p:cNvSpPr>
            <a:spLocks noChangeArrowheads="1"/>
          </p:cNvSpPr>
          <p:nvPr/>
        </p:nvSpPr>
        <p:spPr bwMode="auto">
          <a:xfrm>
            <a:off x="468313" y="5199063"/>
            <a:ext cx="8207375" cy="396875"/>
          </a:xfrm>
          <a:prstGeom prst="rect">
            <a:avLst/>
          </a:prstGeom>
          <a:noFill/>
          <a:ln w="9525">
            <a:noFill/>
            <a:miter lim="800000"/>
            <a:headEnd/>
            <a:tailEnd/>
          </a:ln>
          <a:effectLst/>
        </p:spPr>
        <p:txBody>
          <a:bodyPr>
            <a:spAutoFit/>
          </a:bodyPr>
          <a:lstStyle/>
          <a:p>
            <a:pPr marL="1714500" indent="-1714500"/>
            <a:r>
              <a:rPr lang="en-US" altLang="ja-JP" sz="2000"/>
              <a:t>1686</a:t>
            </a:r>
            <a:r>
              <a:rPr lang="ja-JP" altLang="en-US" sz="2000"/>
              <a:t>年以降	土砂留工事等の簡易な砂防工事</a:t>
            </a:r>
          </a:p>
        </p:txBody>
      </p:sp>
      <p:sp>
        <p:nvSpPr>
          <p:cNvPr id="261129" name="Rectangle 9"/>
          <p:cNvSpPr>
            <a:spLocks noChangeArrowheads="1"/>
          </p:cNvSpPr>
          <p:nvPr/>
        </p:nvSpPr>
        <p:spPr bwMode="auto">
          <a:xfrm>
            <a:off x="468313" y="5734050"/>
            <a:ext cx="8207375" cy="396875"/>
          </a:xfrm>
          <a:prstGeom prst="rect">
            <a:avLst/>
          </a:prstGeom>
          <a:noFill/>
          <a:ln w="9525">
            <a:noFill/>
            <a:miter lim="800000"/>
            <a:headEnd/>
            <a:tailEnd/>
          </a:ln>
          <a:effectLst/>
        </p:spPr>
        <p:txBody>
          <a:bodyPr>
            <a:spAutoFit/>
          </a:bodyPr>
          <a:lstStyle/>
          <a:p>
            <a:pPr marL="1714500" indent="-1714500"/>
            <a:r>
              <a:rPr lang="en-US" altLang="ja-JP" sz="2000"/>
              <a:t>1886</a:t>
            </a:r>
            <a:r>
              <a:rPr lang="ja-JP" altLang="en-US" sz="2000"/>
              <a:t>年	明治元年　　　淀川流域に大水害</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4018" name="Picture 2" descr="近江の杣と材木輸送路"/>
          <p:cNvPicPr>
            <a:picLocks noChangeAspect="1" noChangeArrowheads="1"/>
          </p:cNvPicPr>
          <p:nvPr/>
        </p:nvPicPr>
        <p:blipFill>
          <a:blip r:embed="rId3" cstate="print"/>
          <a:srcRect/>
          <a:stretch>
            <a:fillRect/>
          </a:stretch>
        </p:blipFill>
        <p:spPr bwMode="auto">
          <a:xfrm>
            <a:off x="2124075" y="0"/>
            <a:ext cx="5410200" cy="6858000"/>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half" idx="10"/>
          </p:nvPr>
        </p:nvSpPr>
        <p:spPr/>
        <p:txBody>
          <a:bodyPr/>
          <a:lstStyle/>
          <a:p>
            <a:fld id="{AA478BE8-9EFC-45C9-926B-DD47CE37FE20}" type="datetime1">
              <a:rPr lang="ja-JP" altLang="en-US"/>
              <a:pPr/>
              <a:t>2014/5/19</a:t>
            </a:fld>
            <a:endParaRPr lang="en-US" altLang="ja-JP"/>
          </a:p>
        </p:txBody>
      </p:sp>
      <p:sp>
        <p:nvSpPr>
          <p:cNvPr id="6" name="スライド番号プレースホルダ 3"/>
          <p:cNvSpPr>
            <a:spLocks noGrp="1"/>
          </p:cNvSpPr>
          <p:nvPr>
            <p:ph type="sldNum" sz="quarter" idx="12"/>
          </p:nvPr>
        </p:nvSpPr>
        <p:spPr/>
        <p:txBody>
          <a:bodyPr/>
          <a:lstStyle/>
          <a:p>
            <a:fld id="{97652480-7227-4132-BF56-F8E40C884138}" type="slidenum">
              <a:rPr lang="en-US" altLang="ja-JP"/>
              <a:pPr/>
              <a:t>6</a:t>
            </a:fld>
            <a:endParaRPr lang="en-US" altLang="ja-JP"/>
          </a:p>
        </p:txBody>
      </p:sp>
      <p:pic>
        <p:nvPicPr>
          <p:cNvPr id="49154" name="Picture 2" descr="IMG_2177"/>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
        <p:nvSpPr>
          <p:cNvPr id="49155" name="Text Box 3"/>
          <p:cNvSpPr txBox="1">
            <a:spLocks noChangeArrowheads="1"/>
          </p:cNvSpPr>
          <p:nvPr/>
        </p:nvSpPr>
        <p:spPr bwMode="auto">
          <a:xfrm>
            <a:off x="7235825" y="6491288"/>
            <a:ext cx="1908175" cy="366712"/>
          </a:xfrm>
          <a:prstGeom prst="rect">
            <a:avLst/>
          </a:prstGeom>
          <a:noFill/>
          <a:ln w="9525">
            <a:noFill/>
            <a:miter lim="800000"/>
            <a:headEnd/>
            <a:tailEnd/>
          </a:ln>
          <a:effectLst/>
        </p:spPr>
        <p:txBody>
          <a:bodyPr>
            <a:spAutoFit/>
          </a:bodyPr>
          <a:lstStyle/>
          <a:p>
            <a:pPr algn="l"/>
            <a:r>
              <a:rPr lang="en-US" altLang="ja-JP" sz="1800">
                <a:solidFill>
                  <a:schemeClr val="accent1"/>
                </a:solidFill>
              </a:rPr>
              <a:t>2005</a:t>
            </a:r>
            <a:r>
              <a:rPr lang="ja-JP" altLang="en-US" sz="1800">
                <a:solidFill>
                  <a:schemeClr val="accent1"/>
                </a:solidFill>
              </a:rPr>
              <a:t>年</a:t>
            </a:r>
            <a:r>
              <a:rPr lang="en-US" altLang="ja-JP" sz="1800">
                <a:solidFill>
                  <a:schemeClr val="accent1"/>
                </a:solidFill>
              </a:rPr>
              <a:t>4</a:t>
            </a:r>
            <a:r>
              <a:rPr lang="ja-JP" altLang="en-US" sz="1800">
                <a:solidFill>
                  <a:schemeClr val="accent1"/>
                </a:solidFill>
              </a:rPr>
              <a:t>月</a:t>
            </a:r>
            <a:r>
              <a:rPr lang="en-US" altLang="ja-JP" sz="1800">
                <a:solidFill>
                  <a:schemeClr val="accent1"/>
                </a:solidFill>
              </a:rPr>
              <a:t>27</a:t>
            </a:r>
            <a:r>
              <a:rPr lang="ja-JP" altLang="en-US" sz="1800">
                <a:solidFill>
                  <a:schemeClr val="accent1"/>
                </a:solidFill>
              </a:rPr>
              <a:t>日</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2" descr="石山寺縁起絵"/>
          <p:cNvPicPr>
            <a:picLocks noChangeAspect="1" noChangeArrowheads="1"/>
          </p:cNvPicPr>
          <p:nvPr/>
        </p:nvPicPr>
        <p:blipFill>
          <a:blip r:embed="rId3" cstate="print"/>
          <a:srcRect/>
          <a:stretch>
            <a:fillRect/>
          </a:stretch>
        </p:blipFill>
        <p:spPr bwMode="auto">
          <a:xfrm>
            <a:off x="0" y="803275"/>
            <a:ext cx="9144000" cy="5251450"/>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久世・平尾絵図"/>
          <p:cNvPicPr>
            <a:picLocks noChangeAspect="1" noChangeArrowheads="1"/>
          </p:cNvPicPr>
          <p:nvPr/>
        </p:nvPicPr>
        <p:blipFill>
          <a:blip r:embed="rId3" cstate="print"/>
          <a:srcRect/>
          <a:stretch>
            <a:fillRect/>
          </a:stretch>
        </p:blipFill>
        <p:spPr bwMode="auto">
          <a:xfrm>
            <a:off x="0" y="-11113"/>
            <a:ext cx="9144000" cy="6880226"/>
          </a:xfrm>
          <a:prstGeom prst="rect">
            <a:avLst/>
          </a:prstGeom>
          <a:noFill/>
        </p:spPr>
      </p:pic>
      <p:sp>
        <p:nvSpPr>
          <p:cNvPr id="26627" name="Oval 3"/>
          <p:cNvSpPr>
            <a:spLocks noChangeArrowheads="1"/>
          </p:cNvSpPr>
          <p:nvPr/>
        </p:nvSpPr>
        <p:spPr bwMode="auto">
          <a:xfrm>
            <a:off x="1763713" y="908050"/>
            <a:ext cx="504825" cy="576263"/>
          </a:xfrm>
          <a:prstGeom prst="ellipse">
            <a:avLst/>
          </a:prstGeom>
          <a:solidFill>
            <a:srgbClr val="FF6600">
              <a:alpha val="27000"/>
            </a:srgbClr>
          </a:solidFill>
          <a:ln w="9525">
            <a:noFill/>
            <a:round/>
            <a:headEnd/>
            <a:tailEnd/>
          </a:ln>
          <a:effectLst/>
        </p:spPr>
        <p:txBody>
          <a:bodyPr wrap="none" anchor="ctr"/>
          <a:lstStyle/>
          <a:p>
            <a:endParaRPr lang="ja-JP" altLang="en-US"/>
          </a:p>
        </p:txBody>
      </p:sp>
      <p:sp>
        <p:nvSpPr>
          <p:cNvPr id="26628" name="Oval 4"/>
          <p:cNvSpPr>
            <a:spLocks noChangeArrowheads="1"/>
          </p:cNvSpPr>
          <p:nvPr/>
        </p:nvSpPr>
        <p:spPr bwMode="auto">
          <a:xfrm>
            <a:off x="2268538" y="1052513"/>
            <a:ext cx="504825" cy="576262"/>
          </a:xfrm>
          <a:prstGeom prst="ellipse">
            <a:avLst/>
          </a:prstGeom>
          <a:solidFill>
            <a:srgbClr val="FF6600">
              <a:alpha val="27000"/>
            </a:srgbClr>
          </a:solidFill>
          <a:ln w="9525">
            <a:noFill/>
            <a:round/>
            <a:headEnd/>
            <a:tailEnd/>
          </a:ln>
          <a:effectLst/>
        </p:spPr>
        <p:txBody>
          <a:bodyPr wrap="none" anchor="ctr"/>
          <a:lstStyle/>
          <a:p>
            <a:endParaRPr lang="ja-JP" altLang="en-US"/>
          </a:p>
        </p:txBody>
      </p:sp>
      <p:sp>
        <p:nvSpPr>
          <p:cNvPr id="26629" name="Oval 5"/>
          <p:cNvSpPr>
            <a:spLocks noChangeArrowheads="1"/>
          </p:cNvSpPr>
          <p:nvPr/>
        </p:nvSpPr>
        <p:spPr bwMode="auto">
          <a:xfrm>
            <a:off x="1187450" y="981075"/>
            <a:ext cx="504825" cy="576263"/>
          </a:xfrm>
          <a:prstGeom prst="ellipse">
            <a:avLst/>
          </a:prstGeom>
          <a:solidFill>
            <a:srgbClr val="FF6600">
              <a:alpha val="27000"/>
            </a:srgbClr>
          </a:solidFill>
          <a:ln w="9525">
            <a:noFill/>
            <a:round/>
            <a:headEnd/>
            <a:tailEnd/>
          </a:ln>
          <a:effectLst/>
        </p:spPr>
        <p:txBody>
          <a:bodyPr wrap="none" anchor="ctr"/>
          <a:lstStyle/>
          <a:p>
            <a:endParaRPr lang="ja-JP" altLang="en-US"/>
          </a:p>
        </p:txBody>
      </p:sp>
      <p:sp>
        <p:nvSpPr>
          <p:cNvPr id="26630" name="Oval 6"/>
          <p:cNvSpPr>
            <a:spLocks noChangeArrowheads="1"/>
          </p:cNvSpPr>
          <p:nvPr/>
        </p:nvSpPr>
        <p:spPr bwMode="auto">
          <a:xfrm>
            <a:off x="755650" y="1557338"/>
            <a:ext cx="504825" cy="576262"/>
          </a:xfrm>
          <a:prstGeom prst="ellipse">
            <a:avLst/>
          </a:prstGeom>
          <a:solidFill>
            <a:srgbClr val="FF6600">
              <a:alpha val="27000"/>
            </a:srgbClr>
          </a:solidFill>
          <a:ln w="9525">
            <a:noFill/>
            <a:round/>
            <a:headEnd/>
            <a:tailEnd/>
          </a:ln>
          <a:effectLst/>
        </p:spPr>
        <p:txBody>
          <a:bodyPr wrap="none" anchor="ctr"/>
          <a:lstStyle/>
          <a:p>
            <a:endParaRPr lang="ja-JP" altLang="en-US"/>
          </a:p>
        </p:txBody>
      </p:sp>
      <p:sp>
        <p:nvSpPr>
          <p:cNvPr id="26631" name="Oval 7"/>
          <p:cNvSpPr>
            <a:spLocks noChangeArrowheads="1"/>
          </p:cNvSpPr>
          <p:nvPr/>
        </p:nvSpPr>
        <p:spPr bwMode="auto">
          <a:xfrm>
            <a:off x="3059113" y="1844675"/>
            <a:ext cx="504825" cy="576263"/>
          </a:xfrm>
          <a:prstGeom prst="ellipse">
            <a:avLst/>
          </a:prstGeom>
          <a:solidFill>
            <a:srgbClr val="00FF00">
              <a:alpha val="27000"/>
            </a:srgbClr>
          </a:solidFill>
          <a:ln w="9525">
            <a:noFill/>
            <a:round/>
            <a:headEnd/>
            <a:tailEnd/>
          </a:ln>
          <a:effectLst/>
        </p:spPr>
        <p:txBody>
          <a:bodyPr wrap="none" anchor="ctr"/>
          <a:lstStyle/>
          <a:p>
            <a:endParaRPr lang="ja-JP" altLang="en-US"/>
          </a:p>
        </p:txBody>
      </p:sp>
      <p:sp>
        <p:nvSpPr>
          <p:cNvPr id="26632" name="Oval 8"/>
          <p:cNvSpPr>
            <a:spLocks noChangeArrowheads="1"/>
          </p:cNvSpPr>
          <p:nvPr/>
        </p:nvSpPr>
        <p:spPr bwMode="auto">
          <a:xfrm>
            <a:off x="2339975" y="1989138"/>
            <a:ext cx="504825" cy="576262"/>
          </a:xfrm>
          <a:prstGeom prst="ellipse">
            <a:avLst/>
          </a:prstGeom>
          <a:solidFill>
            <a:srgbClr val="00FF00">
              <a:alpha val="27000"/>
            </a:srgbClr>
          </a:solidFill>
          <a:ln w="9525">
            <a:noFill/>
            <a:round/>
            <a:headEnd/>
            <a:tailEnd/>
          </a:ln>
          <a:effectLst/>
        </p:spPr>
        <p:txBody>
          <a:bodyPr wrap="none" anchor="ctr"/>
          <a:lstStyle/>
          <a:p>
            <a:endParaRPr lang="ja-JP" altLang="en-US"/>
          </a:p>
        </p:txBody>
      </p:sp>
      <p:sp>
        <p:nvSpPr>
          <p:cNvPr id="26633" name="Oval 9"/>
          <p:cNvSpPr>
            <a:spLocks noChangeArrowheads="1"/>
          </p:cNvSpPr>
          <p:nvPr/>
        </p:nvSpPr>
        <p:spPr bwMode="auto">
          <a:xfrm>
            <a:off x="1042988" y="2205038"/>
            <a:ext cx="504825" cy="576262"/>
          </a:xfrm>
          <a:prstGeom prst="ellipse">
            <a:avLst/>
          </a:prstGeom>
          <a:solidFill>
            <a:srgbClr val="00FF00">
              <a:alpha val="27000"/>
            </a:srgbClr>
          </a:solidFill>
          <a:ln w="9525">
            <a:noFill/>
            <a:round/>
            <a:headEnd/>
            <a:tailEnd/>
          </a:ln>
          <a:effectLst/>
        </p:spPr>
        <p:txBody>
          <a:bodyPr wrap="none" anchor="ctr"/>
          <a:lstStyle/>
          <a:p>
            <a:endParaRPr lang="ja-JP" altLang="en-US"/>
          </a:p>
        </p:txBody>
      </p:sp>
      <p:sp>
        <p:nvSpPr>
          <p:cNvPr id="26634" name="Oval 10"/>
          <p:cNvSpPr>
            <a:spLocks noChangeArrowheads="1"/>
          </p:cNvSpPr>
          <p:nvPr/>
        </p:nvSpPr>
        <p:spPr bwMode="auto">
          <a:xfrm>
            <a:off x="2051050" y="549275"/>
            <a:ext cx="504825" cy="576263"/>
          </a:xfrm>
          <a:prstGeom prst="ellipse">
            <a:avLst/>
          </a:prstGeom>
          <a:solidFill>
            <a:srgbClr val="00FF00">
              <a:alpha val="27000"/>
            </a:srgbClr>
          </a:solidFill>
          <a:ln w="9525">
            <a:noFill/>
            <a:round/>
            <a:headEnd/>
            <a:tailEnd/>
          </a:ln>
          <a:effectLst/>
        </p:spPr>
        <p:txBody>
          <a:bodyPr wrap="none" anchor="ctr"/>
          <a:lstStyle/>
          <a:p>
            <a:endParaRPr lang="ja-JP" altLang="en-US"/>
          </a:p>
        </p:txBody>
      </p:sp>
      <p:sp>
        <p:nvSpPr>
          <p:cNvPr id="26635" name="Oval 11"/>
          <p:cNvSpPr>
            <a:spLocks noChangeArrowheads="1"/>
          </p:cNvSpPr>
          <p:nvPr/>
        </p:nvSpPr>
        <p:spPr bwMode="auto">
          <a:xfrm>
            <a:off x="7164388" y="1412875"/>
            <a:ext cx="863600" cy="649288"/>
          </a:xfrm>
          <a:prstGeom prst="ellipse">
            <a:avLst/>
          </a:prstGeom>
          <a:solidFill>
            <a:srgbClr val="FF6600">
              <a:alpha val="27000"/>
            </a:srgbClr>
          </a:solidFill>
          <a:ln w="9525">
            <a:noFill/>
            <a:round/>
            <a:headEnd/>
            <a:tailEnd/>
          </a:ln>
          <a:effectLst/>
        </p:spPr>
        <p:txBody>
          <a:bodyPr wrap="none" anchor="ctr"/>
          <a:lstStyle/>
          <a:p>
            <a:endParaRPr lang="ja-JP" altLang="en-US"/>
          </a:p>
        </p:txBody>
      </p:sp>
      <p:sp>
        <p:nvSpPr>
          <p:cNvPr id="26636" name="Oval 12"/>
          <p:cNvSpPr>
            <a:spLocks noChangeArrowheads="1"/>
          </p:cNvSpPr>
          <p:nvPr/>
        </p:nvSpPr>
        <p:spPr bwMode="auto">
          <a:xfrm>
            <a:off x="7956550" y="1989138"/>
            <a:ext cx="719138" cy="649287"/>
          </a:xfrm>
          <a:prstGeom prst="ellipse">
            <a:avLst/>
          </a:prstGeom>
          <a:solidFill>
            <a:srgbClr val="FF6600">
              <a:alpha val="27000"/>
            </a:srgbClr>
          </a:solidFill>
          <a:ln w="9525">
            <a:noFill/>
            <a:round/>
            <a:headEnd/>
            <a:tailEnd/>
          </a:ln>
          <a:effectLst/>
        </p:spPr>
        <p:txBody>
          <a:bodyPr wrap="none" anchor="ctr"/>
          <a:lstStyle/>
          <a:p>
            <a:endParaRPr lang="ja-JP" altLang="en-US"/>
          </a:p>
        </p:txBody>
      </p:sp>
      <p:sp>
        <p:nvSpPr>
          <p:cNvPr id="26637" name="Oval 13"/>
          <p:cNvSpPr>
            <a:spLocks noChangeArrowheads="1"/>
          </p:cNvSpPr>
          <p:nvPr/>
        </p:nvSpPr>
        <p:spPr bwMode="auto">
          <a:xfrm>
            <a:off x="6732588" y="1341438"/>
            <a:ext cx="504825" cy="576262"/>
          </a:xfrm>
          <a:prstGeom prst="ellipse">
            <a:avLst/>
          </a:prstGeom>
          <a:solidFill>
            <a:srgbClr val="00FF00">
              <a:alpha val="27000"/>
            </a:srgbClr>
          </a:solidFill>
          <a:ln w="9525">
            <a:noFill/>
            <a:round/>
            <a:headEnd/>
            <a:tailEnd/>
          </a:ln>
          <a:effectLst/>
        </p:spPr>
        <p:txBody>
          <a:bodyPr wrap="none" anchor="ctr"/>
          <a:lstStyle/>
          <a:p>
            <a:endParaRPr lang="ja-JP" altLang="en-US"/>
          </a:p>
        </p:txBody>
      </p:sp>
      <p:sp>
        <p:nvSpPr>
          <p:cNvPr id="26638" name="Oval 14"/>
          <p:cNvSpPr>
            <a:spLocks noChangeArrowheads="1"/>
          </p:cNvSpPr>
          <p:nvPr/>
        </p:nvSpPr>
        <p:spPr bwMode="auto">
          <a:xfrm>
            <a:off x="8027988" y="2852738"/>
            <a:ext cx="504825" cy="576262"/>
          </a:xfrm>
          <a:prstGeom prst="ellipse">
            <a:avLst/>
          </a:prstGeom>
          <a:solidFill>
            <a:srgbClr val="00FF00">
              <a:alpha val="27000"/>
            </a:srgbClr>
          </a:solidFill>
          <a:ln w="9525">
            <a:noFill/>
            <a:round/>
            <a:headEnd/>
            <a:tailEnd/>
          </a:ln>
          <a:effectLst/>
        </p:spPr>
        <p:txBody>
          <a:bodyPr wrap="none" anchor="ctr"/>
          <a:lstStyle/>
          <a:p>
            <a:endParaRPr lang="ja-JP" altLang="en-US"/>
          </a:p>
        </p:txBody>
      </p:sp>
      <p:sp>
        <p:nvSpPr>
          <p:cNvPr id="26639" name="Oval 15"/>
          <p:cNvSpPr>
            <a:spLocks noChangeArrowheads="1"/>
          </p:cNvSpPr>
          <p:nvPr/>
        </p:nvSpPr>
        <p:spPr bwMode="auto">
          <a:xfrm>
            <a:off x="5795963" y="1052513"/>
            <a:ext cx="504825" cy="576262"/>
          </a:xfrm>
          <a:prstGeom prst="ellipse">
            <a:avLst/>
          </a:prstGeom>
          <a:solidFill>
            <a:srgbClr val="00FF00">
              <a:alpha val="27000"/>
            </a:srgbClr>
          </a:solidFill>
          <a:ln w="9525">
            <a:noFill/>
            <a:round/>
            <a:headEnd/>
            <a:tailEnd/>
          </a:ln>
          <a:effectLst/>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descr="Tanakami_1915-1"/>
          <p:cNvPicPr>
            <a:picLocks noChangeAspect="1" noChangeArrowheads="1"/>
          </p:cNvPicPr>
          <p:nvPr/>
        </p:nvPicPr>
        <p:blipFill>
          <a:blip r:embed="rId3" cstate="print"/>
          <a:srcRect/>
          <a:stretch>
            <a:fillRect/>
          </a:stretch>
        </p:blipFill>
        <p:spPr bwMode="auto">
          <a:xfrm>
            <a:off x="503238" y="0"/>
            <a:ext cx="8137525" cy="6518275"/>
          </a:xfrm>
          <a:prstGeom prst="rect">
            <a:avLst/>
          </a:prstGeom>
          <a:noFill/>
        </p:spPr>
      </p:pic>
      <p:sp>
        <p:nvSpPr>
          <p:cNvPr id="113667" name="Rectangle 3"/>
          <p:cNvSpPr>
            <a:spLocks noChangeArrowheads="1"/>
          </p:cNvSpPr>
          <p:nvPr/>
        </p:nvSpPr>
        <p:spPr bwMode="auto">
          <a:xfrm>
            <a:off x="4067175" y="6613525"/>
            <a:ext cx="4454525" cy="244475"/>
          </a:xfrm>
          <a:prstGeom prst="rect">
            <a:avLst/>
          </a:prstGeom>
          <a:noFill/>
          <a:ln w="9525">
            <a:noFill/>
            <a:miter lim="800000"/>
            <a:headEnd/>
            <a:tailEnd/>
          </a:ln>
          <a:effectLst/>
        </p:spPr>
        <p:txBody>
          <a:bodyPr wrap="none">
            <a:spAutoFit/>
          </a:bodyPr>
          <a:lstStyle/>
          <a:p>
            <a:r>
              <a:rPr lang="en-US" altLang="ja-JP" sz="1000">
                <a:solidFill>
                  <a:srgbClr val="66FFFF"/>
                </a:solidFill>
              </a:rPr>
              <a:t>http://www.bluemoon.kais.kyoto-u.ac.jp/kiryu-e/images/Tanakami_1915-1.gif</a:t>
            </a:r>
          </a:p>
        </p:txBody>
      </p:sp>
      <p:sp>
        <p:nvSpPr>
          <p:cNvPr id="113668" name="Oval 4"/>
          <p:cNvSpPr>
            <a:spLocks noChangeArrowheads="1"/>
          </p:cNvSpPr>
          <p:nvPr/>
        </p:nvSpPr>
        <p:spPr bwMode="auto">
          <a:xfrm>
            <a:off x="5364163" y="3284538"/>
            <a:ext cx="792162" cy="792162"/>
          </a:xfrm>
          <a:prstGeom prst="ellipse">
            <a:avLst/>
          </a:prstGeom>
          <a:noFill/>
          <a:ln w="38100">
            <a:solidFill>
              <a:srgbClr val="00FF00"/>
            </a:solidFill>
            <a:round/>
            <a:headEnd/>
            <a:tailEnd/>
          </a:ln>
          <a:effectLst/>
        </p:spPr>
        <p:txBody>
          <a:bodyPr wrap="none" anchor="ctr"/>
          <a:lstStyle/>
          <a:p>
            <a:endParaRPr lang="ja-JP" altLang="en-US"/>
          </a:p>
        </p:txBody>
      </p:sp>
      <p:sp>
        <p:nvSpPr>
          <p:cNvPr id="113669" name="Oval 5"/>
          <p:cNvSpPr>
            <a:spLocks noChangeArrowheads="1"/>
          </p:cNvSpPr>
          <p:nvPr/>
        </p:nvSpPr>
        <p:spPr bwMode="auto">
          <a:xfrm>
            <a:off x="3492500" y="2420938"/>
            <a:ext cx="792163" cy="792162"/>
          </a:xfrm>
          <a:prstGeom prst="ellipse">
            <a:avLst/>
          </a:prstGeom>
          <a:noFill/>
          <a:ln w="38100">
            <a:solidFill>
              <a:srgbClr val="00FF00"/>
            </a:solidFill>
            <a:round/>
            <a:headEnd/>
            <a:tailEnd/>
          </a:ln>
          <a:effectLst/>
        </p:spPr>
        <p:txBody>
          <a:bodyPr wrap="none" anchor="ctr"/>
          <a:lstStyle/>
          <a:p>
            <a:endParaRPr lang="ja-JP" altLang="en-US"/>
          </a:p>
        </p:txBody>
      </p:sp>
      <p:sp>
        <p:nvSpPr>
          <p:cNvPr id="113670" name="Text Box 6"/>
          <p:cNvSpPr txBox="1">
            <a:spLocks noChangeArrowheads="1"/>
          </p:cNvSpPr>
          <p:nvPr/>
        </p:nvSpPr>
        <p:spPr bwMode="auto">
          <a:xfrm>
            <a:off x="468313" y="6491288"/>
            <a:ext cx="1187450" cy="366712"/>
          </a:xfrm>
          <a:prstGeom prst="rect">
            <a:avLst/>
          </a:prstGeom>
          <a:noFill/>
          <a:ln w="9525">
            <a:noFill/>
            <a:miter lim="800000"/>
            <a:headEnd/>
            <a:tailEnd/>
          </a:ln>
          <a:effectLst/>
        </p:spPr>
        <p:txBody>
          <a:bodyPr>
            <a:spAutoFit/>
          </a:bodyPr>
          <a:lstStyle/>
          <a:p>
            <a:pPr>
              <a:spcBef>
                <a:spcPct val="50000"/>
              </a:spcBef>
            </a:pPr>
            <a:r>
              <a:rPr lang="ja-JP" altLang="en-US" b="1">
                <a:solidFill>
                  <a:srgbClr val="66FFFF"/>
                </a:solidFill>
              </a:rPr>
              <a:t>１９１５年</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PC120008"/>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15715" name="Rectangle 3"/>
          <p:cNvSpPr>
            <a:spLocks noChangeArrowheads="1"/>
          </p:cNvSpPr>
          <p:nvPr/>
        </p:nvSpPr>
        <p:spPr bwMode="auto">
          <a:xfrm>
            <a:off x="2255838" y="6491288"/>
            <a:ext cx="6888162" cy="366712"/>
          </a:xfrm>
          <a:prstGeom prst="rect">
            <a:avLst/>
          </a:prstGeom>
          <a:noFill/>
          <a:ln w="9525">
            <a:noFill/>
            <a:miter lim="800000"/>
            <a:headEnd/>
            <a:tailEnd/>
          </a:ln>
          <a:effectLst/>
        </p:spPr>
        <p:txBody>
          <a:bodyPr wrap="none">
            <a:spAutoFit/>
          </a:bodyPr>
          <a:lstStyle/>
          <a:p>
            <a:r>
              <a:rPr lang="ja-JP" altLang="en-US">
                <a:solidFill>
                  <a:srgbClr val="7FF911"/>
                </a:solidFill>
              </a:rPr>
              <a:t>草津市内の国道</a:t>
            </a:r>
            <a:r>
              <a:rPr lang="en-US" altLang="ja-JP">
                <a:solidFill>
                  <a:srgbClr val="7FF911"/>
                </a:solidFill>
              </a:rPr>
              <a:t>1</a:t>
            </a:r>
            <a:r>
              <a:rPr lang="ja-JP" altLang="en-US">
                <a:solidFill>
                  <a:srgbClr val="7FF911"/>
                </a:solidFill>
              </a:rPr>
              <a:t>号線のトンネル　（田上山系から流れる草津川の下）</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PC12000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B22002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7891" name="Rectangle 3"/>
          <p:cNvSpPr>
            <a:spLocks noChangeArrowheads="1"/>
          </p:cNvSpPr>
          <p:nvPr/>
        </p:nvSpPr>
        <p:spPr bwMode="auto">
          <a:xfrm>
            <a:off x="3956050" y="0"/>
            <a:ext cx="5187950" cy="915988"/>
          </a:xfrm>
          <a:prstGeom prst="rect">
            <a:avLst/>
          </a:prstGeom>
          <a:noFill/>
          <a:ln w="9525">
            <a:noFill/>
            <a:miter lim="800000"/>
            <a:headEnd/>
            <a:tailEnd/>
          </a:ln>
          <a:effectLst/>
        </p:spPr>
        <p:txBody>
          <a:bodyPr wrap="none">
            <a:spAutoFit/>
          </a:bodyPr>
          <a:lstStyle/>
          <a:p>
            <a:r>
              <a:rPr lang="ja-JP" altLang="en-US">
                <a:solidFill>
                  <a:srgbClr val="7FF911"/>
                </a:solidFill>
              </a:rPr>
              <a:t>明治政府によるオランダ人土木技師（デレーケ）招請</a:t>
            </a:r>
          </a:p>
          <a:p>
            <a:r>
              <a:rPr lang="ja-JP" altLang="en-US">
                <a:solidFill>
                  <a:srgbClr val="7FF911"/>
                </a:solidFill>
              </a:rPr>
              <a:t>　　　　　　　　　　　　　　日本各地で治山・治水の指導</a:t>
            </a:r>
          </a:p>
          <a:p>
            <a:endParaRPr lang="en-US" altLang="ja-JP">
              <a:solidFill>
                <a:srgbClr val="7FF911"/>
              </a:solidFill>
            </a:endParaRPr>
          </a:p>
        </p:txBody>
      </p:sp>
      <p:sp>
        <p:nvSpPr>
          <p:cNvPr id="37892" name="Rectangle 4"/>
          <p:cNvSpPr>
            <a:spLocks noChangeArrowheads="1"/>
          </p:cNvSpPr>
          <p:nvPr/>
        </p:nvSpPr>
        <p:spPr bwMode="auto">
          <a:xfrm>
            <a:off x="5148263" y="6491288"/>
            <a:ext cx="3960812" cy="366712"/>
          </a:xfrm>
          <a:prstGeom prst="rect">
            <a:avLst/>
          </a:prstGeom>
          <a:noFill/>
          <a:ln w="9525">
            <a:noFill/>
            <a:miter lim="800000"/>
            <a:headEnd/>
            <a:tailEnd/>
          </a:ln>
          <a:effectLst/>
        </p:spPr>
        <p:txBody>
          <a:bodyPr wrap="none">
            <a:spAutoFit/>
          </a:bodyPr>
          <a:lstStyle/>
          <a:p>
            <a:r>
              <a:rPr lang="ja-JP" altLang="en-US">
                <a:solidFill>
                  <a:srgbClr val="7FF911"/>
                </a:solidFill>
              </a:rPr>
              <a:t>オランダ堰堤（大津市上田上桐生地区）</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66700" y="304800"/>
            <a:ext cx="8610600" cy="457200"/>
          </a:xfrm>
          <a:prstGeom prst="rect">
            <a:avLst/>
          </a:prstGeom>
          <a:noFill/>
          <a:ln w="9525">
            <a:noFill/>
            <a:miter lim="800000"/>
            <a:headEnd/>
            <a:tailEnd/>
          </a:ln>
          <a:effectLst/>
        </p:spPr>
        <p:txBody>
          <a:bodyPr>
            <a:spAutoFit/>
          </a:bodyPr>
          <a:lstStyle/>
          <a:p>
            <a:pPr>
              <a:spcBef>
                <a:spcPct val="50000"/>
              </a:spcBef>
            </a:pPr>
            <a:r>
              <a:rPr lang="ja-JP" altLang="en-US" sz="2400" b="1"/>
              <a:t>デ・レーケの山腹工法</a:t>
            </a:r>
          </a:p>
        </p:txBody>
      </p:sp>
      <p:pic>
        <p:nvPicPr>
          <p:cNvPr id="38915" name="Picture 3"/>
          <p:cNvPicPr>
            <a:picLocks noChangeAspect="1" noChangeArrowheads="1"/>
          </p:cNvPicPr>
          <p:nvPr/>
        </p:nvPicPr>
        <p:blipFill>
          <a:blip r:embed="rId3" cstate="print"/>
          <a:srcRect/>
          <a:stretch>
            <a:fillRect/>
          </a:stretch>
        </p:blipFill>
        <p:spPr bwMode="auto">
          <a:xfrm>
            <a:off x="1524000" y="2590800"/>
            <a:ext cx="5257800" cy="4029075"/>
          </a:xfrm>
          <a:prstGeom prst="rect">
            <a:avLst/>
          </a:prstGeom>
          <a:noFill/>
          <a:ln w="9525">
            <a:noFill/>
            <a:miter lim="800000"/>
            <a:headEnd/>
            <a:tailEnd/>
          </a:ln>
          <a:effectLst/>
        </p:spPr>
      </p:pic>
      <p:sp>
        <p:nvSpPr>
          <p:cNvPr id="38916" name="Text Box 4"/>
          <p:cNvSpPr txBox="1">
            <a:spLocks noChangeArrowheads="1"/>
          </p:cNvSpPr>
          <p:nvPr/>
        </p:nvSpPr>
        <p:spPr bwMode="auto">
          <a:xfrm>
            <a:off x="266700" y="765175"/>
            <a:ext cx="8610600" cy="366713"/>
          </a:xfrm>
          <a:prstGeom prst="rect">
            <a:avLst/>
          </a:prstGeom>
          <a:noFill/>
          <a:ln w="9525">
            <a:noFill/>
            <a:miter lim="800000"/>
            <a:headEnd/>
            <a:tailEnd/>
          </a:ln>
          <a:effectLst/>
        </p:spPr>
        <p:txBody>
          <a:bodyPr>
            <a:spAutoFit/>
          </a:bodyPr>
          <a:lstStyle/>
          <a:p>
            <a:pPr>
              <a:spcBef>
                <a:spcPct val="50000"/>
              </a:spcBef>
            </a:pPr>
            <a:r>
              <a:rPr lang="ja-JP" altLang="en-US"/>
              <a:t>１．切り立った山を緩やかに切り直し，１～２ｍ間隔で階段を切り付ける。</a:t>
            </a:r>
          </a:p>
        </p:txBody>
      </p:sp>
      <p:sp>
        <p:nvSpPr>
          <p:cNvPr id="38917" name="Text Box 5"/>
          <p:cNvSpPr txBox="1">
            <a:spLocks noChangeArrowheads="1"/>
          </p:cNvSpPr>
          <p:nvPr/>
        </p:nvSpPr>
        <p:spPr bwMode="auto">
          <a:xfrm>
            <a:off x="266700" y="1196975"/>
            <a:ext cx="8610600" cy="779463"/>
          </a:xfrm>
          <a:prstGeom prst="rect">
            <a:avLst/>
          </a:prstGeom>
          <a:noFill/>
          <a:ln w="9525">
            <a:noFill/>
            <a:miter lim="800000"/>
            <a:headEnd/>
            <a:tailEnd/>
          </a:ln>
          <a:effectLst/>
        </p:spPr>
        <p:txBody>
          <a:bodyPr>
            <a:spAutoFit/>
          </a:bodyPr>
          <a:lstStyle/>
          <a:p>
            <a:pPr>
              <a:spcBef>
                <a:spcPct val="50000"/>
              </a:spcBef>
            </a:pPr>
            <a:r>
              <a:rPr lang="ja-JP" altLang="en-US"/>
              <a:t>２．階段上の水平部分に稲藁を埋めて，良く肥えた山土を客土として盛る。</a:t>
            </a:r>
          </a:p>
          <a:p>
            <a:pPr>
              <a:spcBef>
                <a:spcPct val="50000"/>
              </a:spcBef>
            </a:pPr>
            <a:r>
              <a:rPr lang="ja-JP" altLang="en-US"/>
              <a:t>　　前面には山から取ってきた芝を張り付けて山土を押さえ，一定間隔に萱株を敷植える。</a:t>
            </a:r>
          </a:p>
        </p:txBody>
      </p:sp>
      <p:sp>
        <p:nvSpPr>
          <p:cNvPr id="38918" name="Text Box 6"/>
          <p:cNvSpPr txBox="1">
            <a:spLocks noChangeArrowheads="1"/>
          </p:cNvSpPr>
          <p:nvPr/>
        </p:nvSpPr>
        <p:spPr bwMode="auto">
          <a:xfrm>
            <a:off x="266700" y="1989138"/>
            <a:ext cx="8610600" cy="366712"/>
          </a:xfrm>
          <a:prstGeom prst="rect">
            <a:avLst/>
          </a:prstGeom>
          <a:noFill/>
          <a:ln w="9525">
            <a:noFill/>
            <a:miter lim="800000"/>
            <a:headEnd/>
            <a:tailEnd/>
          </a:ln>
          <a:effectLst/>
        </p:spPr>
        <p:txBody>
          <a:bodyPr>
            <a:spAutoFit/>
          </a:bodyPr>
          <a:lstStyle/>
          <a:p>
            <a:pPr>
              <a:spcBef>
                <a:spcPct val="50000"/>
              </a:spcBef>
            </a:pPr>
            <a:r>
              <a:rPr lang="ja-JP" altLang="en-US"/>
              <a:t>３．過燐酸石灰を施肥し，１年生の苗木（主にアカマツ，ヤシャブシ）を植栽する。</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085" name="Picture 5" descr="Tanakami_1915-1"/>
          <p:cNvPicPr>
            <a:picLocks noChangeAspect="1" noChangeArrowheads="1"/>
          </p:cNvPicPr>
          <p:nvPr/>
        </p:nvPicPr>
        <p:blipFill>
          <a:blip r:embed="rId2" cstate="print"/>
          <a:srcRect/>
          <a:stretch>
            <a:fillRect/>
          </a:stretch>
        </p:blipFill>
        <p:spPr bwMode="auto">
          <a:xfrm>
            <a:off x="900113" y="476250"/>
            <a:ext cx="7229475" cy="5791200"/>
          </a:xfrm>
          <a:prstGeom prst="rect">
            <a:avLst/>
          </a:prstGeom>
          <a:noFill/>
        </p:spPr>
      </p:pic>
      <p:sp>
        <p:nvSpPr>
          <p:cNvPr id="174086" name="Rectangle 6"/>
          <p:cNvSpPr>
            <a:spLocks noChangeArrowheads="1"/>
          </p:cNvSpPr>
          <p:nvPr/>
        </p:nvSpPr>
        <p:spPr bwMode="auto">
          <a:xfrm>
            <a:off x="3635375" y="6308725"/>
            <a:ext cx="4454525" cy="244475"/>
          </a:xfrm>
          <a:prstGeom prst="rect">
            <a:avLst/>
          </a:prstGeom>
          <a:noFill/>
          <a:ln w="9525">
            <a:noFill/>
            <a:miter lim="800000"/>
            <a:headEnd/>
            <a:tailEnd/>
          </a:ln>
          <a:effectLst/>
        </p:spPr>
        <p:txBody>
          <a:bodyPr wrap="none">
            <a:spAutoFit/>
          </a:bodyPr>
          <a:lstStyle/>
          <a:p>
            <a:r>
              <a:rPr lang="en-US" altLang="ja-JP" sz="1000">
                <a:solidFill>
                  <a:srgbClr val="66FFFF"/>
                </a:solidFill>
              </a:rPr>
              <a:t>http://www.bluemoon.kais.kyoto-u.ac.jp/kiryu-e/images/Tanakami_1915-1.gif</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descr="Tanakami_1915-2"/>
          <p:cNvPicPr>
            <a:picLocks noChangeAspect="1" noChangeArrowheads="1"/>
          </p:cNvPicPr>
          <p:nvPr/>
        </p:nvPicPr>
        <p:blipFill>
          <a:blip r:embed="rId3" cstate="print"/>
          <a:srcRect/>
          <a:stretch>
            <a:fillRect/>
          </a:stretch>
        </p:blipFill>
        <p:spPr bwMode="auto">
          <a:xfrm>
            <a:off x="468313" y="-7938"/>
            <a:ext cx="7931150" cy="6308726"/>
          </a:xfrm>
          <a:prstGeom prst="rect">
            <a:avLst/>
          </a:prstGeom>
          <a:noFill/>
        </p:spPr>
      </p:pic>
      <p:sp>
        <p:nvSpPr>
          <p:cNvPr id="40963" name="Rectangle 3"/>
          <p:cNvSpPr>
            <a:spLocks noChangeArrowheads="1"/>
          </p:cNvSpPr>
          <p:nvPr/>
        </p:nvSpPr>
        <p:spPr bwMode="auto">
          <a:xfrm>
            <a:off x="3708400" y="6308725"/>
            <a:ext cx="4454525" cy="244475"/>
          </a:xfrm>
          <a:prstGeom prst="rect">
            <a:avLst/>
          </a:prstGeom>
          <a:noFill/>
          <a:ln w="9525">
            <a:noFill/>
            <a:miter lim="800000"/>
            <a:headEnd/>
            <a:tailEnd/>
          </a:ln>
          <a:effectLst/>
        </p:spPr>
        <p:txBody>
          <a:bodyPr wrap="none">
            <a:spAutoFit/>
          </a:bodyPr>
          <a:lstStyle/>
          <a:p>
            <a:r>
              <a:rPr lang="en-US" altLang="ja-JP" sz="1000">
                <a:solidFill>
                  <a:srgbClr val="66FFFF"/>
                </a:solidFill>
              </a:rPr>
              <a:t>http://www.bluemoon.kais.kyoto-u.ac.jp/kiryu-e/images/Tanakami_1915-2.gif</a:t>
            </a:r>
          </a:p>
        </p:txBody>
      </p:sp>
      <p:sp>
        <p:nvSpPr>
          <p:cNvPr id="40964" name="Text Box 4"/>
          <p:cNvSpPr txBox="1">
            <a:spLocks noChangeArrowheads="1"/>
          </p:cNvSpPr>
          <p:nvPr/>
        </p:nvSpPr>
        <p:spPr bwMode="auto">
          <a:xfrm>
            <a:off x="863600" y="6308725"/>
            <a:ext cx="1187450" cy="366713"/>
          </a:xfrm>
          <a:prstGeom prst="rect">
            <a:avLst/>
          </a:prstGeom>
          <a:noFill/>
          <a:ln w="9525">
            <a:noFill/>
            <a:miter lim="800000"/>
            <a:headEnd/>
            <a:tailEnd/>
          </a:ln>
          <a:effectLst/>
        </p:spPr>
        <p:txBody>
          <a:bodyPr>
            <a:spAutoFit/>
          </a:bodyPr>
          <a:lstStyle/>
          <a:p>
            <a:pPr>
              <a:spcBef>
                <a:spcPct val="50000"/>
              </a:spcBef>
            </a:pPr>
            <a:r>
              <a:rPr lang="ja-JP" altLang="en-US" b="1">
                <a:solidFill>
                  <a:srgbClr val="66FFFF"/>
                </a:solidFill>
              </a:rPr>
              <a:t>１９１５年</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0" y="0"/>
            <a:ext cx="5943600" cy="3640138"/>
          </a:xfrm>
          <a:prstGeom prst="rect">
            <a:avLst/>
          </a:prstGeom>
          <a:noFill/>
          <a:ln w="9525">
            <a:noFill/>
            <a:miter lim="800000"/>
            <a:headEnd/>
            <a:tailEnd/>
          </a:ln>
          <a:effectLst/>
        </p:spPr>
      </p:pic>
      <p:pic>
        <p:nvPicPr>
          <p:cNvPr id="41987" name="Picture 3"/>
          <p:cNvPicPr>
            <a:picLocks noChangeAspect="1" noChangeArrowheads="1"/>
          </p:cNvPicPr>
          <p:nvPr/>
        </p:nvPicPr>
        <p:blipFill>
          <a:blip r:embed="rId4" cstate="print"/>
          <a:srcRect/>
          <a:stretch>
            <a:fillRect/>
          </a:stretch>
        </p:blipFill>
        <p:spPr bwMode="auto">
          <a:xfrm>
            <a:off x="3225800" y="3230563"/>
            <a:ext cx="5918200" cy="3627437"/>
          </a:xfrm>
          <a:prstGeom prst="rect">
            <a:avLst/>
          </a:prstGeom>
          <a:noFill/>
          <a:ln w="9525">
            <a:noFill/>
            <a:miter lim="800000"/>
            <a:headEnd/>
            <a:tailEnd/>
          </a:ln>
          <a:effectLst/>
        </p:spPr>
      </p:pic>
      <p:sp>
        <p:nvSpPr>
          <p:cNvPr id="41988" name="Text Box 4"/>
          <p:cNvSpPr txBox="1">
            <a:spLocks noChangeArrowheads="1"/>
          </p:cNvSpPr>
          <p:nvPr/>
        </p:nvSpPr>
        <p:spPr bwMode="auto">
          <a:xfrm>
            <a:off x="5867400" y="115888"/>
            <a:ext cx="2438400" cy="366712"/>
          </a:xfrm>
          <a:prstGeom prst="rect">
            <a:avLst/>
          </a:prstGeom>
          <a:noFill/>
          <a:ln w="9525">
            <a:noFill/>
            <a:miter lim="800000"/>
            <a:headEnd/>
            <a:tailEnd/>
          </a:ln>
          <a:effectLst/>
        </p:spPr>
        <p:txBody>
          <a:bodyPr>
            <a:spAutoFit/>
          </a:bodyPr>
          <a:lstStyle/>
          <a:p>
            <a:pPr>
              <a:spcBef>
                <a:spcPct val="50000"/>
              </a:spcBef>
            </a:pPr>
            <a:r>
              <a:rPr lang="ja-JP" altLang="en-US">
                <a:solidFill>
                  <a:schemeClr val="accent1"/>
                </a:solidFill>
              </a:rPr>
              <a:t>荒廃した斜面</a:t>
            </a:r>
          </a:p>
        </p:txBody>
      </p:sp>
      <p:sp>
        <p:nvSpPr>
          <p:cNvPr id="41989" name="Text Box 5"/>
          <p:cNvSpPr txBox="1">
            <a:spLocks noChangeArrowheads="1"/>
          </p:cNvSpPr>
          <p:nvPr/>
        </p:nvSpPr>
        <p:spPr bwMode="auto">
          <a:xfrm>
            <a:off x="2195513" y="6308725"/>
            <a:ext cx="1143000" cy="366713"/>
          </a:xfrm>
          <a:prstGeom prst="rect">
            <a:avLst/>
          </a:prstGeom>
          <a:noFill/>
          <a:ln w="9525">
            <a:noFill/>
            <a:miter lim="800000"/>
            <a:headEnd/>
            <a:tailEnd/>
          </a:ln>
          <a:effectLst/>
        </p:spPr>
        <p:txBody>
          <a:bodyPr>
            <a:spAutoFit/>
          </a:bodyPr>
          <a:lstStyle/>
          <a:p>
            <a:pPr>
              <a:spcBef>
                <a:spcPct val="50000"/>
              </a:spcBef>
            </a:pPr>
            <a:r>
              <a:rPr lang="ja-JP" altLang="en-US">
                <a:solidFill>
                  <a:schemeClr val="accent1"/>
                </a:solidFill>
              </a:rPr>
              <a:t>山腹工事</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1"/>
          <p:cNvSpPr>
            <a:spLocks noGrp="1"/>
          </p:cNvSpPr>
          <p:nvPr>
            <p:ph type="dt" sz="half" idx="10"/>
          </p:nvPr>
        </p:nvSpPr>
        <p:spPr/>
        <p:txBody>
          <a:bodyPr/>
          <a:lstStyle/>
          <a:p>
            <a:fld id="{4D7FFAF3-1623-4E6F-95D3-2E9793F710C1}" type="datetime1">
              <a:rPr lang="ja-JP" altLang="en-US"/>
              <a:pPr/>
              <a:t>2014/5/19</a:t>
            </a:fld>
            <a:endParaRPr lang="en-US" altLang="ja-JP"/>
          </a:p>
        </p:txBody>
      </p:sp>
      <p:sp>
        <p:nvSpPr>
          <p:cNvPr id="5" name="スライド番号プレースホルダ 3"/>
          <p:cNvSpPr>
            <a:spLocks noGrp="1"/>
          </p:cNvSpPr>
          <p:nvPr>
            <p:ph type="sldNum" sz="quarter" idx="12"/>
          </p:nvPr>
        </p:nvSpPr>
        <p:spPr/>
        <p:txBody>
          <a:bodyPr/>
          <a:lstStyle/>
          <a:p>
            <a:fld id="{79096DE6-1701-43DA-A6D1-43DE11CE3D48}" type="slidenum">
              <a:rPr lang="en-US" altLang="ja-JP"/>
              <a:pPr/>
              <a:t>7</a:t>
            </a:fld>
            <a:endParaRPr lang="en-US" altLang="ja-JP"/>
          </a:p>
        </p:txBody>
      </p:sp>
      <p:pic>
        <p:nvPicPr>
          <p:cNvPr id="89092" name="Picture 4" descr="ボケ1"/>
          <p:cNvPicPr>
            <a:picLocks noChangeAspect="1" noChangeArrowheads="1"/>
          </p:cNvPicPr>
          <p:nvPr/>
        </p:nvPicPr>
        <p:blipFill>
          <a:blip r:embed="rId2" cstate="print"/>
          <a:srcRect/>
          <a:stretch>
            <a:fillRect/>
          </a:stretch>
        </p:blipFill>
        <p:spPr bwMode="auto">
          <a:xfrm>
            <a:off x="0" y="0"/>
            <a:ext cx="9144000" cy="6859588"/>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B220036"/>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052" name="Picture 4"/>
          <p:cNvPicPr>
            <a:picLocks noChangeAspect="1" noChangeArrowheads="1"/>
          </p:cNvPicPr>
          <p:nvPr/>
        </p:nvPicPr>
        <p:blipFill>
          <a:blip r:embed="rId2" cstate="print"/>
          <a:srcRect/>
          <a:stretch>
            <a:fillRect/>
          </a:stretch>
        </p:blipFill>
        <p:spPr bwMode="auto">
          <a:xfrm>
            <a:off x="0" y="0"/>
            <a:ext cx="5943600" cy="3640138"/>
          </a:xfrm>
          <a:prstGeom prst="rect">
            <a:avLst/>
          </a:prstGeom>
          <a:noFill/>
          <a:ln w="9525">
            <a:noFill/>
            <a:miter lim="800000"/>
            <a:headEnd/>
            <a:tailEnd/>
          </a:ln>
          <a:effectLst/>
        </p:spPr>
      </p:pic>
      <p:pic>
        <p:nvPicPr>
          <p:cNvPr id="130050" name="Picture 2"/>
          <p:cNvPicPr>
            <a:picLocks noChangeAspect="1" noChangeArrowheads="1"/>
          </p:cNvPicPr>
          <p:nvPr/>
        </p:nvPicPr>
        <p:blipFill>
          <a:blip r:embed="rId3" cstate="print"/>
          <a:srcRect/>
          <a:stretch>
            <a:fillRect/>
          </a:stretch>
        </p:blipFill>
        <p:spPr bwMode="auto">
          <a:xfrm>
            <a:off x="3225800" y="3230563"/>
            <a:ext cx="5918200" cy="3627437"/>
          </a:xfrm>
          <a:prstGeom prst="rect">
            <a:avLst/>
          </a:prstGeom>
          <a:noFill/>
          <a:ln w="9525">
            <a:noFill/>
            <a:miter lim="800000"/>
            <a:headEnd/>
            <a:tailEnd/>
          </a:ln>
          <a:effectLst/>
        </p:spPr>
      </p:pic>
      <p:sp>
        <p:nvSpPr>
          <p:cNvPr id="130053" name="Text Box 5"/>
          <p:cNvSpPr txBox="1">
            <a:spLocks noChangeArrowheads="1"/>
          </p:cNvSpPr>
          <p:nvPr/>
        </p:nvSpPr>
        <p:spPr bwMode="auto">
          <a:xfrm>
            <a:off x="228600" y="3581400"/>
            <a:ext cx="2438400" cy="366713"/>
          </a:xfrm>
          <a:prstGeom prst="rect">
            <a:avLst/>
          </a:prstGeom>
          <a:noFill/>
          <a:ln w="9525">
            <a:noFill/>
            <a:miter lim="800000"/>
            <a:headEnd/>
            <a:tailEnd/>
          </a:ln>
          <a:effectLst/>
        </p:spPr>
        <p:txBody>
          <a:bodyPr>
            <a:spAutoFit/>
          </a:bodyPr>
          <a:lstStyle/>
          <a:p>
            <a:pPr>
              <a:spcBef>
                <a:spcPct val="50000"/>
              </a:spcBef>
            </a:pPr>
            <a:r>
              <a:rPr lang="ja-JP" altLang="en-US"/>
              <a:t>荒廃した斜面</a:t>
            </a:r>
          </a:p>
        </p:txBody>
      </p:sp>
      <p:sp>
        <p:nvSpPr>
          <p:cNvPr id="130054" name="Text Box 6"/>
          <p:cNvSpPr txBox="1">
            <a:spLocks noChangeArrowheads="1"/>
          </p:cNvSpPr>
          <p:nvPr/>
        </p:nvSpPr>
        <p:spPr bwMode="auto">
          <a:xfrm>
            <a:off x="7620000" y="2895600"/>
            <a:ext cx="1143000" cy="366713"/>
          </a:xfrm>
          <a:prstGeom prst="rect">
            <a:avLst/>
          </a:prstGeom>
          <a:noFill/>
          <a:ln w="9525">
            <a:noFill/>
            <a:miter lim="800000"/>
            <a:headEnd/>
            <a:tailEnd/>
          </a:ln>
          <a:effectLst/>
        </p:spPr>
        <p:txBody>
          <a:bodyPr>
            <a:spAutoFit/>
          </a:bodyPr>
          <a:lstStyle/>
          <a:p>
            <a:pPr>
              <a:spcBef>
                <a:spcPct val="50000"/>
              </a:spcBef>
            </a:pPr>
            <a:r>
              <a:rPr lang="ja-JP" altLang="en-US"/>
              <a:t>山腹工事</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40" name="Picture 4" descr="太上山地"/>
          <p:cNvPicPr>
            <a:picLocks noChangeAspect="1" noChangeArrowheads="1"/>
          </p:cNvPicPr>
          <p:nvPr/>
        </p:nvPicPr>
        <p:blipFill>
          <a:blip r:embed="rId2" cstate="print"/>
          <a:srcRect/>
          <a:stretch>
            <a:fillRect/>
          </a:stretch>
        </p:blipFill>
        <p:spPr bwMode="auto">
          <a:xfrm>
            <a:off x="2043113" y="0"/>
            <a:ext cx="5057775" cy="6858000"/>
          </a:xfrm>
          <a:prstGeom prst="rect">
            <a:avLst/>
          </a:prstGeom>
          <a:noFill/>
        </p:spPr>
      </p:pic>
      <p:sp>
        <p:nvSpPr>
          <p:cNvPr id="270341" name="Text Box 5"/>
          <p:cNvSpPr txBox="1">
            <a:spLocks noChangeArrowheads="1"/>
          </p:cNvSpPr>
          <p:nvPr/>
        </p:nvSpPr>
        <p:spPr bwMode="auto">
          <a:xfrm>
            <a:off x="7164388" y="5805488"/>
            <a:ext cx="1800225" cy="701675"/>
          </a:xfrm>
          <a:prstGeom prst="rect">
            <a:avLst/>
          </a:prstGeom>
          <a:noFill/>
          <a:ln w="9525">
            <a:noFill/>
            <a:miter lim="800000"/>
            <a:headEnd/>
            <a:tailEnd/>
          </a:ln>
          <a:effectLst/>
        </p:spPr>
        <p:txBody>
          <a:bodyPr>
            <a:spAutoFit/>
          </a:bodyPr>
          <a:lstStyle/>
          <a:p>
            <a:pPr>
              <a:spcBef>
                <a:spcPct val="50000"/>
              </a:spcBef>
            </a:pPr>
            <a:r>
              <a:rPr lang="ja-JP" altLang="en-US" sz="2000">
                <a:solidFill>
                  <a:schemeClr val="accent1"/>
                </a:solidFill>
              </a:rPr>
              <a:t>「森林の環境・森林と環境」</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descr="1946年写真"/>
          <p:cNvPicPr>
            <a:picLocks noChangeAspect="1" noChangeArrowheads="1"/>
          </p:cNvPicPr>
          <p:nvPr/>
        </p:nvPicPr>
        <p:blipFill>
          <a:blip r:embed="rId3" cstate="print"/>
          <a:srcRect/>
          <a:stretch>
            <a:fillRect/>
          </a:stretch>
        </p:blipFill>
        <p:spPr bwMode="auto">
          <a:xfrm>
            <a:off x="1214414" y="0"/>
            <a:ext cx="6877050" cy="6877050"/>
          </a:xfrm>
          <a:prstGeom prst="rect">
            <a:avLst/>
          </a:prstGeom>
          <a:noFill/>
          <a:ln w="9525">
            <a:noFill/>
            <a:miter lim="800000"/>
            <a:headEnd/>
            <a:tailEnd/>
          </a:ln>
        </p:spPr>
      </p:pic>
      <p:sp>
        <p:nvSpPr>
          <p:cNvPr id="25606" name="Text Box 6"/>
          <p:cNvSpPr txBox="1">
            <a:spLocks noChangeArrowheads="1"/>
          </p:cNvSpPr>
          <p:nvPr/>
        </p:nvSpPr>
        <p:spPr bwMode="auto">
          <a:xfrm>
            <a:off x="179388" y="6491288"/>
            <a:ext cx="1079500" cy="366712"/>
          </a:xfrm>
          <a:prstGeom prst="rect">
            <a:avLst/>
          </a:prstGeom>
          <a:noFill/>
          <a:ln w="9525">
            <a:noFill/>
            <a:miter lim="800000"/>
            <a:headEnd/>
            <a:tailEnd/>
          </a:ln>
        </p:spPr>
        <p:txBody>
          <a:bodyPr>
            <a:spAutoFit/>
          </a:bodyPr>
          <a:lstStyle/>
          <a:p>
            <a:pPr>
              <a:spcBef>
                <a:spcPct val="50000"/>
              </a:spcBef>
            </a:pPr>
            <a:r>
              <a:rPr lang="en-US" altLang="ja-JP">
                <a:solidFill>
                  <a:srgbClr val="FFFFCC"/>
                </a:solidFill>
              </a:rPr>
              <a:t>1947</a:t>
            </a:r>
            <a:r>
              <a:rPr lang="ja-JP" altLang="en-US">
                <a:solidFill>
                  <a:srgbClr val="FFFFCC"/>
                </a:solidFill>
              </a:rPr>
              <a:t>年</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23005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4035" name="Rectangle 3"/>
          <p:cNvSpPr>
            <a:spLocks noChangeArrowheads="1"/>
          </p:cNvSpPr>
          <p:nvPr/>
        </p:nvSpPr>
        <p:spPr bwMode="auto">
          <a:xfrm>
            <a:off x="0" y="6491288"/>
            <a:ext cx="5364163" cy="366712"/>
          </a:xfrm>
          <a:prstGeom prst="rect">
            <a:avLst/>
          </a:prstGeom>
          <a:noFill/>
          <a:ln w="9525">
            <a:noFill/>
            <a:miter lim="800000"/>
            <a:headEnd/>
            <a:tailEnd/>
          </a:ln>
          <a:effectLst/>
        </p:spPr>
        <p:txBody>
          <a:bodyPr wrap="none">
            <a:spAutoFit/>
          </a:bodyPr>
          <a:lstStyle/>
          <a:p>
            <a:r>
              <a:rPr lang="ja-JP" altLang="en-US">
                <a:solidFill>
                  <a:srgbClr val="7FF911"/>
                </a:solidFill>
              </a:rPr>
              <a:t>治山工事・山腹工事が始められてから</a:t>
            </a:r>
            <a:r>
              <a:rPr lang="en-US" altLang="ja-JP">
                <a:solidFill>
                  <a:srgbClr val="7FF911"/>
                </a:solidFill>
              </a:rPr>
              <a:t>100</a:t>
            </a:r>
            <a:r>
              <a:rPr lang="ja-JP" altLang="en-US">
                <a:solidFill>
                  <a:srgbClr val="7FF911"/>
                </a:solidFill>
              </a:rPr>
              <a:t>年程度経過</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026" descr="PB220036"/>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half" idx="10"/>
          </p:nvPr>
        </p:nvSpPr>
        <p:spPr/>
        <p:txBody>
          <a:bodyPr/>
          <a:lstStyle/>
          <a:p>
            <a:fld id="{E3E1DDFB-26E7-4E72-946B-9873A7ECAA7D}" type="datetime1">
              <a:rPr lang="ja-JP" altLang="en-US"/>
              <a:pPr/>
              <a:t>2014/5/19</a:t>
            </a:fld>
            <a:endParaRPr lang="en-US" altLang="ja-JP"/>
          </a:p>
        </p:txBody>
      </p:sp>
      <p:sp>
        <p:nvSpPr>
          <p:cNvPr id="6" name="スライド番号プレースホルダ 3"/>
          <p:cNvSpPr>
            <a:spLocks noGrp="1"/>
          </p:cNvSpPr>
          <p:nvPr>
            <p:ph type="sldNum" sz="quarter" idx="12"/>
          </p:nvPr>
        </p:nvSpPr>
        <p:spPr/>
        <p:txBody>
          <a:bodyPr/>
          <a:lstStyle/>
          <a:p>
            <a:fld id="{C6922112-E6EA-4DDE-BEBF-CBB7D2C7C7A2}" type="slidenum">
              <a:rPr lang="en-US" altLang="ja-JP"/>
              <a:pPr/>
              <a:t>8</a:t>
            </a:fld>
            <a:endParaRPr lang="en-US" altLang="ja-JP"/>
          </a:p>
        </p:txBody>
      </p:sp>
      <p:pic>
        <p:nvPicPr>
          <p:cNvPr id="46084" name="Picture 4" descr="名称未設定 1"/>
          <p:cNvPicPr>
            <a:picLocks noChangeAspect="1" noChangeArrowheads="1"/>
          </p:cNvPicPr>
          <p:nvPr/>
        </p:nvPicPr>
        <p:blipFill>
          <a:blip r:embed="rId2" cstate="print"/>
          <a:srcRect/>
          <a:stretch>
            <a:fillRect/>
          </a:stretch>
        </p:blipFill>
        <p:spPr bwMode="auto">
          <a:xfrm>
            <a:off x="0" y="0"/>
            <a:ext cx="4329113" cy="6858000"/>
          </a:xfrm>
          <a:prstGeom prst="rect">
            <a:avLst/>
          </a:prstGeom>
          <a:noFill/>
        </p:spPr>
      </p:pic>
      <p:pic>
        <p:nvPicPr>
          <p:cNvPr id="46085" name="Picture 5" descr="名称未設定 1"/>
          <p:cNvPicPr>
            <a:picLocks noChangeAspect="1" noChangeArrowheads="1"/>
          </p:cNvPicPr>
          <p:nvPr/>
        </p:nvPicPr>
        <p:blipFill>
          <a:blip r:embed="rId3" cstate="print"/>
          <a:srcRect/>
          <a:stretch>
            <a:fillRect/>
          </a:stretch>
        </p:blipFill>
        <p:spPr bwMode="auto">
          <a:xfrm>
            <a:off x="4356100" y="4859338"/>
            <a:ext cx="4787900" cy="199866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half" idx="10"/>
          </p:nvPr>
        </p:nvSpPr>
        <p:spPr/>
        <p:txBody>
          <a:bodyPr/>
          <a:lstStyle/>
          <a:p>
            <a:fld id="{3FAC7536-852B-4CB1-A09D-8FB350C14C0F}" type="datetime1">
              <a:rPr lang="ja-JP" altLang="en-US"/>
              <a:pPr/>
              <a:t>2014/5/19</a:t>
            </a:fld>
            <a:endParaRPr lang="en-US" altLang="ja-JP"/>
          </a:p>
        </p:txBody>
      </p:sp>
      <p:sp>
        <p:nvSpPr>
          <p:cNvPr id="6" name="スライド番号プレースホルダ 3"/>
          <p:cNvSpPr>
            <a:spLocks noGrp="1"/>
          </p:cNvSpPr>
          <p:nvPr>
            <p:ph type="sldNum" sz="quarter" idx="12"/>
          </p:nvPr>
        </p:nvSpPr>
        <p:spPr/>
        <p:txBody>
          <a:bodyPr/>
          <a:lstStyle/>
          <a:p>
            <a:fld id="{E296AE26-53B9-4EAC-8662-61B5B39DB898}" type="slidenum">
              <a:rPr lang="en-US" altLang="ja-JP"/>
              <a:pPr/>
              <a:t>9</a:t>
            </a:fld>
            <a:endParaRPr lang="en-US" altLang="ja-JP"/>
          </a:p>
        </p:txBody>
      </p:sp>
      <p:sp>
        <p:nvSpPr>
          <p:cNvPr id="88068" name="Rectangle 4"/>
          <p:cNvSpPr>
            <a:spLocks noChangeArrowheads="1"/>
          </p:cNvSpPr>
          <p:nvPr/>
        </p:nvSpPr>
        <p:spPr bwMode="auto">
          <a:xfrm>
            <a:off x="107950" y="2165350"/>
            <a:ext cx="9036050" cy="2530475"/>
          </a:xfrm>
          <a:prstGeom prst="rect">
            <a:avLst/>
          </a:prstGeom>
          <a:noFill/>
          <a:ln w="9525" algn="ctr">
            <a:noFill/>
            <a:miter lim="800000"/>
            <a:headEnd/>
            <a:tailEnd/>
          </a:ln>
          <a:effectLst/>
        </p:spPr>
        <p:txBody>
          <a:bodyPr anchor="ctr">
            <a:spAutoFit/>
          </a:bodyPr>
          <a:lstStyle/>
          <a:p>
            <a:pPr algn="l"/>
            <a:r>
              <a:rPr lang="ja-JP" altLang="en-US" sz="3200"/>
              <a:t>陶器の窯跡（茅渟県陶邑、大阪市）</a:t>
            </a:r>
          </a:p>
          <a:p>
            <a:pPr algn="l"/>
            <a:r>
              <a:rPr lang="ja-JP" altLang="en-US" sz="3200"/>
              <a:t>　千基以上の窯跡</a:t>
            </a:r>
          </a:p>
          <a:p>
            <a:pPr algn="l"/>
            <a:r>
              <a:rPr lang="ja-JP" altLang="en-US" sz="3200"/>
              <a:t>　薪：　カシなどの広葉樹→（６世紀後半）→アカマツ</a:t>
            </a:r>
          </a:p>
          <a:p>
            <a:pPr eaLnBrk="0" hangingPunct="0">
              <a:spcBef>
                <a:spcPct val="0"/>
              </a:spcBef>
            </a:pPr>
            <a:endParaRPr lang="en-US" altLang="ja-JP" sz="3200"/>
          </a:p>
        </p:txBody>
      </p:sp>
      <p:sp>
        <p:nvSpPr>
          <p:cNvPr id="88069" name="Text Box 5"/>
          <p:cNvSpPr txBox="1">
            <a:spLocks noChangeArrowheads="1"/>
          </p:cNvSpPr>
          <p:nvPr/>
        </p:nvSpPr>
        <p:spPr bwMode="auto">
          <a:xfrm>
            <a:off x="2484438" y="2060575"/>
            <a:ext cx="1800225" cy="274638"/>
          </a:xfrm>
          <a:prstGeom prst="rect">
            <a:avLst/>
          </a:prstGeom>
          <a:noFill/>
          <a:ln w="9525" algn="ctr">
            <a:noFill/>
            <a:miter lim="800000"/>
            <a:headEnd/>
            <a:tailEnd/>
          </a:ln>
          <a:effectLst/>
        </p:spPr>
        <p:txBody>
          <a:bodyPr>
            <a:spAutoFit/>
          </a:bodyPr>
          <a:lstStyle/>
          <a:p>
            <a:pPr marL="533400" indent="-533400" algn="l"/>
            <a:r>
              <a:rPr lang="ja-JP" altLang="en-US" sz="1200"/>
              <a:t>ちぬのあがたのすえむら</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4137</TotalTime>
  <Words>872</Words>
  <Application>Microsoft Office PowerPoint</Application>
  <PresentationFormat>画面に合わせる (4:3)</PresentationFormat>
  <Paragraphs>292</Paragraphs>
  <Slides>75</Slides>
  <Notes>37</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75</vt:i4>
      </vt:variant>
    </vt:vector>
  </HeadingPairs>
  <TitlesOfParts>
    <vt:vector size="77" baseType="lpstr">
      <vt:lpstr>標準デザイン</vt:lpstr>
      <vt:lpstr>Image</vt:lpstr>
      <vt:lpstr>４．人による自然の利用（日本）</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スライド 52</vt:lpstr>
      <vt:lpstr>スライド 53</vt:lpstr>
      <vt:lpstr>スライド 54</vt:lpstr>
      <vt:lpstr>スライド 55</vt:lpstr>
      <vt:lpstr>スライド 56</vt:lpstr>
      <vt:lpstr>スライド 57</vt:lpstr>
      <vt:lpstr>スライド 58</vt:lpstr>
      <vt:lpstr>スライド 59</vt:lpstr>
      <vt:lpstr>スライド 60</vt:lpstr>
      <vt:lpstr>スライド 61</vt:lpstr>
      <vt:lpstr>スライド 62</vt:lpstr>
      <vt:lpstr>スライド 63</vt:lpstr>
      <vt:lpstr>スライド 64</vt:lpstr>
      <vt:lpstr>スライド 65</vt:lpstr>
      <vt:lpstr>スライド 66</vt:lpstr>
      <vt:lpstr>スライド 67</vt:lpstr>
      <vt:lpstr>スライド 68</vt:lpstr>
      <vt:lpstr>スライド 69</vt:lpstr>
      <vt:lpstr>スライド 70</vt:lpstr>
      <vt:lpstr>スライド 71</vt:lpstr>
      <vt:lpstr>スライド 72</vt:lpstr>
      <vt:lpstr>スライド 73</vt:lpstr>
      <vt:lpstr>スライド 74</vt:lpstr>
      <vt:lpstr>スライド 75</vt:lpstr>
    </vt:vector>
  </TitlesOfParts>
  <Company>Ryukoku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森林と人の関わり （歴史と現状）</dc:title>
  <dc:creator>MIYAURA Tomiyasu</dc:creator>
  <cp:lastModifiedBy>miyaura</cp:lastModifiedBy>
  <cp:revision>103</cp:revision>
  <dcterms:created xsi:type="dcterms:W3CDTF">2003-05-02T05:16:13Z</dcterms:created>
  <dcterms:modified xsi:type="dcterms:W3CDTF">2014-05-19T07:29:43Z</dcterms:modified>
</cp:coreProperties>
</file>