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38" r:id="rId2"/>
    <p:sldId id="441" r:id="rId3"/>
    <p:sldId id="442" r:id="rId4"/>
    <p:sldId id="443" r:id="rId5"/>
    <p:sldId id="452" r:id="rId6"/>
    <p:sldId id="522" r:id="rId7"/>
    <p:sldId id="523" r:id="rId8"/>
    <p:sldId id="524" r:id="rId9"/>
    <p:sldId id="525" r:id="rId10"/>
    <p:sldId id="526" r:id="rId11"/>
    <p:sldId id="527" r:id="rId12"/>
    <p:sldId id="528" r:id="rId13"/>
    <p:sldId id="529" r:id="rId14"/>
    <p:sldId id="530" r:id="rId15"/>
    <p:sldId id="453" r:id="rId16"/>
    <p:sldId id="454" r:id="rId17"/>
    <p:sldId id="455" r:id="rId18"/>
    <p:sldId id="456" r:id="rId19"/>
    <p:sldId id="457" r:id="rId20"/>
    <p:sldId id="497" r:id="rId21"/>
  </p:sldIdLst>
  <p:sldSz cx="9144000" cy="6858000" type="screen4x3"/>
  <p:notesSz cx="10234613" cy="70993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C99FF"/>
    <a:srgbClr val="66FFFF"/>
    <a:srgbClr val="FF3300"/>
    <a:srgbClr val="993300"/>
    <a:srgbClr val="99FF66"/>
    <a:srgbClr val="CC3300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85" autoAdjust="0"/>
    <p:restoredTop sz="87923" autoAdjust="0"/>
  </p:normalViewPr>
  <p:slideViewPr>
    <p:cSldViewPr>
      <p:cViewPr>
        <p:scale>
          <a:sx n="100" d="100"/>
          <a:sy n="100" d="100"/>
        </p:scale>
        <p:origin x="-354" y="-186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4965"/>
          </a:xfrm>
          <a:prstGeom prst="rect">
            <a:avLst/>
          </a:prstGeom>
        </p:spPr>
        <p:txBody>
          <a:bodyPr vert="horz" lIns="94758" tIns="47379" rIns="94758" bIns="47379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797247" y="0"/>
            <a:ext cx="4434999" cy="354965"/>
          </a:xfrm>
          <a:prstGeom prst="rect">
            <a:avLst/>
          </a:prstGeom>
        </p:spPr>
        <p:txBody>
          <a:bodyPr vert="horz" lIns="94758" tIns="47379" rIns="94758" bIns="47379" rtlCol="0"/>
          <a:lstStyle>
            <a:lvl1pPr algn="r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6743104"/>
            <a:ext cx="4434999" cy="354965"/>
          </a:xfrm>
          <a:prstGeom prst="rect">
            <a:avLst/>
          </a:prstGeom>
        </p:spPr>
        <p:txBody>
          <a:bodyPr vert="horz" lIns="94758" tIns="47379" rIns="94758" bIns="47379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797247" y="6743104"/>
            <a:ext cx="4434999" cy="354965"/>
          </a:xfrm>
          <a:prstGeom prst="rect">
            <a:avLst/>
          </a:prstGeom>
        </p:spPr>
        <p:txBody>
          <a:bodyPr vert="horz" lIns="94758" tIns="47379" rIns="94758" bIns="47379" rtlCol="0" anchor="b"/>
          <a:lstStyle>
            <a:lvl1pPr algn="r">
              <a:defRPr sz="1300"/>
            </a:lvl1pPr>
          </a:lstStyle>
          <a:p>
            <a:fld id="{A411CDD8-146C-40C2-95FC-DA22DC55E05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0282007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4999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8" tIns="47379" rIns="94758" bIns="47379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altLang="ja-JP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7247" y="0"/>
            <a:ext cx="4434999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8" tIns="47379" rIns="94758" bIns="47379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altLang="ja-JP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3275" y="531813"/>
            <a:ext cx="3548063" cy="2662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3462" y="3372168"/>
            <a:ext cx="8187690" cy="319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8" tIns="47379" rIns="94758" bIns="473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104"/>
            <a:ext cx="4434999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8" tIns="47379" rIns="94758" bIns="47379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altLang="ja-JP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247" y="6743104"/>
            <a:ext cx="4434999" cy="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8" tIns="47379" rIns="94758" bIns="47379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AD9AB9EA-FFF1-419F-A7A1-74688907034F}" type="slidenum">
              <a:rPr lang="en-US" altLang="ja-JP"/>
              <a:pPr/>
              <a:t>&lt;#&gt;</a:t>
            </a:fld>
            <a:endParaRPr lang="en-US" altLang="ja-JP"/>
          </a:p>
        </p:txBody>
      </p:sp>
    </p:spTree>
    <p:extLst>
      <p:ext uri="{BB962C8B-B14F-4D97-AF65-F5344CB8AC3E}">
        <p14:creationId xmlns="" xmlns:p14="http://schemas.microsoft.com/office/powerpoint/2010/main" val="4049456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1688" y="530225"/>
            <a:ext cx="3551237" cy="2665413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1688" y="530225"/>
            <a:ext cx="3551237" cy="2665413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1688" y="530225"/>
            <a:ext cx="3551237" cy="2665413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70E82-382D-450A-9BFE-12FF0A2BB184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2D8FA-2572-430E-8D57-18B4E564393F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4ADA7-38F4-42BE-944F-F5264DD2F133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46B7C-4B36-4B18-81C3-180BC1CE41CA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20E04-CA25-480F-A684-BBCD70C458DB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4147C-1977-487D-873C-3DE65DDB5E9C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D109E-A9A0-4245-B824-50601150C565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74629-DE91-42F3-8B07-8B337C59F5BD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34563-8930-40DF-98BB-398E80B2357A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CD792-12B3-487C-B40F-FAAA0CF73FC2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B3217-2CF4-4D64-B2AC-1A90C39DAABC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ED302BF-A098-4702-AFD6-56E814755629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P90900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268538" y="5791818"/>
            <a:ext cx="4679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dirty="0" smtClean="0">
                <a:solidFill>
                  <a:srgbClr val="FF9900"/>
                </a:solidFill>
              </a:rPr>
              <a:t>放送</a:t>
            </a:r>
            <a:r>
              <a:rPr lang="ja-JP" altLang="en-US" dirty="0" smtClean="0">
                <a:solidFill>
                  <a:srgbClr val="FF9900"/>
                </a:solidFill>
              </a:rPr>
              <a:t>大学面接授業</a:t>
            </a:r>
            <a:r>
              <a:rPr lang="ja-JP" altLang="en-US" dirty="0">
                <a:solidFill>
                  <a:srgbClr val="FF9900"/>
                </a:solidFill>
              </a:rPr>
              <a:t/>
            </a:r>
            <a:br>
              <a:rPr lang="ja-JP" altLang="en-US" dirty="0">
                <a:solidFill>
                  <a:srgbClr val="FF9900"/>
                </a:solidFill>
              </a:rPr>
            </a:br>
            <a:r>
              <a:rPr lang="ja-JP" altLang="en-US" dirty="0">
                <a:solidFill>
                  <a:srgbClr val="FFC000"/>
                </a:solidFill>
              </a:rPr>
              <a:t>里山から考える持続可能な生活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276600" y="4928218"/>
            <a:ext cx="2622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2400">
                <a:solidFill>
                  <a:srgbClr val="FF9900"/>
                </a:solidFill>
              </a:rPr>
              <a:t>龍谷大学理工学部</a:t>
            </a:r>
          </a:p>
          <a:p>
            <a:pPr algn="ctr"/>
            <a:r>
              <a:rPr lang="ja-JP" altLang="en-US" sz="2400">
                <a:solidFill>
                  <a:srgbClr val="FF9900"/>
                </a:solidFill>
              </a:rPr>
              <a:t>　宮浦　富保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28596" y="28572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５．里山</a:t>
            </a:r>
            <a:r>
              <a:rPr lang="ja-JP" altLang="en-US" sz="4400" kern="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の歴史</a:t>
            </a:r>
            <a:endParaRPr kumimoji="1" lang="en-US" altLang="ja-JP" sz="44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8" name="Picture 4" descr="薪を運ぶ小学生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50"/>
            <a:ext cx="9144000" cy="5773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6" name="Picture 4" descr="茅刈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0"/>
            <a:ext cx="8172450" cy="6892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80" name="Picture 4" descr="茅無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50"/>
            <a:ext cx="5049838" cy="7029450"/>
          </a:xfrm>
          <a:prstGeom prst="rect">
            <a:avLst/>
          </a:prstGeom>
          <a:noFill/>
        </p:spPr>
      </p:pic>
      <p:pic>
        <p:nvPicPr>
          <p:cNvPr id="229381" name="Picture 5" descr="茅葺き屋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6450" y="0"/>
            <a:ext cx="45275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500" name="Picture 4" descr="葺き替え作業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088"/>
            <a:ext cx="9144000" cy="6473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4" name="Picture 4" descr="刈敷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8588" y="15875"/>
            <a:ext cx="6345237" cy="682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薪を運ぶ小学生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250"/>
            <a:ext cx="9144000" cy="577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41000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-52388"/>
            <a:ext cx="4059238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400" b="1">
                <a:solidFill>
                  <a:srgbClr val="7FF911"/>
                </a:solidFill>
              </a:rPr>
              <a:t>滋賀県マキノ町のカタクリの里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79388" y="404813"/>
            <a:ext cx="3189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7FF911"/>
                </a:solidFill>
              </a:rPr>
              <a:t>萌芽更新によって育てられた林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41000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41000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0"/>
            <a:ext cx="7991475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619250" y="5942013"/>
            <a:ext cx="60579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7FF911"/>
                </a:solidFill>
              </a:rPr>
              <a:t>人間が自然への継続的な働きかけ　→　生物多様性の維持　</a:t>
            </a:r>
          </a:p>
          <a:p>
            <a:r>
              <a:rPr lang="ja-JP" altLang="en-US">
                <a:solidFill>
                  <a:srgbClr val="7FF911"/>
                </a:solidFill>
              </a:rPr>
              <a:t>（メダカやタガメ，フナ，ドジョウなど　：　水田</a:t>
            </a:r>
          </a:p>
          <a:p>
            <a:r>
              <a:rPr lang="ja-JP" altLang="en-US">
                <a:solidFill>
                  <a:srgbClr val="7FF911"/>
                </a:solidFill>
              </a:rPr>
              <a:t>　カタクリ，カンアオイなど　　　　　　　：　落葉広葉樹林）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ミズカマキリの環境利用engli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46050"/>
            <a:ext cx="6985000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8820150" y="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solidFill>
                  <a:schemeClr val="accent1"/>
                </a:solidFill>
              </a:rPr>
              <a:t>9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092950" y="5373688"/>
            <a:ext cx="1800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200"/>
              <a:t>日比・山本</a:t>
            </a:r>
            <a:r>
              <a:rPr lang="en-US" altLang="ja-JP" sz="1200"/>
              <a:t> 1997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0" y="6216650"/>
            <a:ext cx="24114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b="1"/>
              <a:t>ミズカマキリ</a:t>
            </a:r>
            <a:r>
              <a:rPr lang="en-US" altLang="ja-JP"/>
              <a:t> </a:t>
            </a:r>
            <a:br>
              <a:rPr lang="en-US" altLang="ja-JP"/>
            </a:br>
            <a:r>
              <a:rPr lang="en-US" altLang="ja-JP"/>
              <a:t>(</a:t>
            </a:r>
            <a:r>
              <a:rPr lang="en-US" altLang="ja-JP" i="1"/>
              <a:t>Ranatra chinensis</a:t>
            </a:r>
            <a:r>
              <a:rPr lang="en-US" altLang="ja-JP"/>
              <a:t>)</a:t>
            </a:r>
          </a:p>
        </p:txBody>
      </p:sp>
      <p:pic>
        <p:nvPicPr>
          <p:cNvPr id="22534" name="Picture 6" descr="ミズカマキリ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5848350"/>
            <a:ext cx="26638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テキスト ボックス 6"/>
          <p:cNvSpPr txBox="1">
            <a:spLocks noChangeArrowheads="1"/>
          </p:cNvSpPr>
          <p:nvPr/>
        </p:nvSpPr>
        <p:spPr bwMode="auto">
          <a:xfrm>
            <a:off x="1428750" y="285750"/>
            <a:ext cx="1214438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/>
              <a:t>里山林</a:t>
            </a:r>
          </a:p>
        </p:txBody>
      </p:sp>
      <p:sp>
        <p:nvSpPr>
          <p:cNvPr id="22536" name="テキスト ボックス 7"/>
          <p:cNvSpPr txBox="1">
            <a:spLocks noChangeArrowheads="1"/>
          </p:cNvSpPr>
          <p:nvPr/>
        </p:nvSpPr>
        <p:spPr bwMode="auto">
          <a:xfrm>
            <a:off x="6929438" y="1243013"/>
            <a:ext cx="1214437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/>
              <a:t>里山林</a:t>
            </a:r>
          </a:p>
        </p:txBody>
      </p:sp>
      <p:sp>
        <p:nvSpPr>
          <p:cNvPr id="22537" name="テキスト ボックス 8"/>
          <p:cNvSpPr txBox="1">
            <a:spLocks noChangeArrowheads="1"/>
          </p:cNvSpPr>
          <p:nvPr/>
        </p:nvSpPr>
        <p:spPr bwMode="auto">
          <a:xfrm>
            <a:off x="2143125" y="5000625"/>
            <a:ext cx="5000625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/>
              <a:t>里山景観におけるミズカマキリの生活史</a:t>
            </a:r>
            <a:endParaRPr lang="en-US" altLang="ja-JP" sz="2000" b="1"/>
          </a:p>
          <a:p>
            <a:r>
              <a:rPr lang="ja-JP" altLang="en-US" sz="2000" b="1"/>
              <a:t>　　　　　　　　　　</a:t>
            </a:r>
          </a:p>
        </p:txBody>
      </p:sp>
      <p:sp>
        <p:nvSpPr>
          <p:cNvPr id="22538" name="テキスト ボックス 9"/>
          <p:cNvSpPr txBox="1">
            <a:spLocks noChangeArrowheads="1"/>
          </p:cNvSpPr>
          <p:nvPr/>
        </p:nvSpPr>
        <p:spPr bwMode="auto">
          <a:xfrm>
            <a:off x="3643313" y="571500"/>
            <a:ext cx="2428875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>
                <a:solidFill>
                  <a:srgbClr val="00B050"/>
                </a:solidFill>
              </a:rPr>
              <a:t>移動　（夏）</a:t>
            </a:r>
          </a:p>
        </p:txBody>
      </p:sp>
      <p:sp>
        <p:nvSpPr>
          <p:cNvPr id="22539" name="テキスト ボックス 10"/>
          <p:cNvSpPr txBox="1">
            <a:spLocks noChangeArrowheads="1"/>
          </p:cNvSpPr>
          <p:nvPr/>
        </p:nvSpPr>
        <p:spPr bwMode="auto">
          <a:xfrm>
            <a:off x="2786063" y="1814513"/>
            <a:ext cx="1785937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>
                <a:solidFill>
                  <a:srgbClr val="00B050"/>
                </a:solidFill>
              </a:rPr>
              <a:t>移動（</a:t>
            </a:r>
            <a:r>
              <a:rPr lang="en-US" altLang="ja-JP" sz="2000" b="1">
                <a:solidFill>
                  <a:srgbClr val="00B050"/>
                </a:solidFill>
              </a:rPr>
              <a:t>5</a:t>
            </a:r>
            <a:r>
              <a:rPr lang="ja-JP" altLang="en-US" sz="2000" b="1">
                <a:solidFill>
                  <a:srgbClr val="00B050"/>
                </a:solidFill>
              </a:rPr>
              <a:t>～</a:t>
            </a:r>
            <a:r>
              <a:rPr lang="en-US" altLang="ja-JP" sz="2000" b="1">
                <a:solidFill>
                  <a:srgbClr val="00B050"/>
                </a:solidFill>
              </a:rPr>
              <a:t>6</a:t>
            </a:r>
            <a:r>
              <a:rPr lang="ja-JP" altLang="en-US" sz="2000" b="1">
                <a:solidFill>
                  <a:srgbClr val="00B050"/>
                </a:solidFill>
              </a:rPr>
              <a:t>月）</a:t>
            </a:r>
          </a:p>
        </p:txBody>
      </p:sp>
      <p:sp>
        <p:nvSpPr>
          <p:cNvPr id="22540" name="テキスト ボックス 11"/>
          <p:cNvSpPr txBox="1">
            <a:spLocks noChangeArrowheads="1"/>
          </p:cNvSpPr>
          <p:nvPr/>
        </p:nvSpPr>
        <p:spPr bwMode="auto">
          <a:xfrm>
            <a:off x="5143500" y="4286250"/>
            <a:ext cx="1785938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>
                <a:solidFill>
                  <a:srgbClr val="00B050"/>
                </a:solidFill>
              </a:rPr>
              <a:t>幼虫～成虫</a:t>
            </a:r>
            <a:endParaRPr lang="en-US" altLang="ja-JP" sz="2000" b="1">
              <a:solidFill>
                <a:srgbClr val="00B050"/>
              </a:solidFill>
            </a:endParaRPr>
          </a:p>
          <a:p>
            <a:r>
              <a:rPr lang="ja-JP" altLang="en-US" sz="2000" b="1">
                <a:solidFill>
                  <a:srgbClr val="00B050"/>
                </a:solidFill>
              </a:rPr>
              <a:t>（</a:t>
            </a:r>
            <a:r>
              <a:rPr lang="en-US" altLang="ja-JP" sz="2000" b="1">
                <a:solidFill>
                  <a:srgbClr val="00B050"/>
                </a:solidFill>
              </a:rPr>
              <a:t>6</a:t>
            </a:r>
            <a:r>
              <a:rPr lang="ja-JP" altLang="en-US" sz="2000" b="1">
                <a:solidFill>
                  <a:srgbClr val="00B050"/>
                </a:solidFill>
              </a:rPr>
              <a:t>～</a:t>
            </a:r>
            <a:r>
              <a:rPr lang="en-US" altLang="ja-JP" sz="2000" b="1">
                <a:solidFill>
                  <a:srgbClr val="00B050"/>
                </a:solidFill>
              </a:rPr>
              <a:t>7</a:t>
            </a:r>
            <a:r>
              <a:rPr lang="ja-JP" altLang="en-US" sz="2000" b="1">
                <a:solidFill>
                  <a:srgbClr val="00B050"/>
                </a:solidFill>
              </a:rPr>
              <a:t>月）</a:t>
            </a:r>
          </a:p>
        </p:txBody>
      </p:sp>
      <p:sp>
        <p:nvSpPr>
          <p:cNvPr id="22541" name="テキスト ボックス 12"/>
          <p:cNvSpPr txBox="1">
            <a:spLocks noChangeArrowheads="1"/>
          </p:cNvSpPr>
          <p:nvPr/>
        </p:nvSpPr>
        <p:spPr bwMode="auto">
          <a:xfrm>
            <a:off x="2357438" y="4292600"/>
            <a:ext cx="2571750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>
                <a:solidFill>
                  <a:srgbClr val="00B050"/>
                </a:solidFill>
              </a:rPr>
              <a:t>　　　　　　移動</a:t>
            </a:r>
            <a:endParaRPr lang="en-US" altLang="ja-JP" sz="2000" b="1">
              <a:solidFill>
                <a:srgbClr val="00B050"/>
              </a:solidFill>
            </a:endParaRPr>
          </a:p>
          <a:p>
            <a:r>
              <a:rPr lang="ja-JP" altLang="en-US" sz="2000" b="1">
                <a:solidFill>
                  <a:srgbClr val="00B050"/>
                </a:solidFill>
              </a:rPr>
              <a:t>（</a:t>
            </a:r>
            <a:r>
              <a:rPr lang="en-US" altLang="ja-JP" sz="2000" b="1">
                <a:solidFill>
                  <a:srgbClr val="00B050"/>
                </a:solidFill>
              </a:rPr>
              <a:t>6</a:t>
            </a:r>
            <a:r>
              <a:rPr lang="ja-JP" altLang="en-US" sz="2000" b="1">
                <a:solidFill>
                  <a:srgbClr val="00B050"/>
                </a:solidFill>
              </a:rPr>
              <a:t>月中旬～</a:t>
            </a:r>
            <a:r>
              <a:rPr lang="en-US" altLang="ja-JP" sz="2000" b="1">
                <a:solidFill>
                  <a:srgbClr val="00B050"/>
                </a:solidFill>
              </a:rPr>
              <a:t>8</a:t>
            </a:r>
            <a:r>
              <a:rPr lang="ja-JP" altLang="en-US" sz="2000" b="1">
                <a:solidFill>
                  <a:srgbClr val="00B050"/>
                </a:solidFill>
              </a:rPr>
              <a:t>月下旬）</a:t>
            </a:r>
          </a:p>
        </p:txBody>
      </p:sp>
      <p:sp>
        <p:nvSpPr>
          <p:cNvPr id="22542" name="テキスト ボックス 13"/>
          <p:cNvSpPr txBox="1">
            <a:spLocks noChangeArrowheads="1"/>
          </p:cNvSpPr>
          <p:nvPr/>
        </p:nvSpPr>
        <p:spPr bwMode="auto">
          <a:xfrm>
            <a:off x="1500188" y="3714750"/>
            <a:ext cx="1214437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>
                <a:solidFill>
                  <a:srgbClr val="00B050"/>
                </a:solidFill>
              </a:rPr>
              <a:t> 成虫</a:t>
            </a:r>
            <a:endParaRPr lang="en-US" altLang="ja-JP" sz="2000" b="1">
              <a:solidFill>
                <a:srgbClr val="00B050"/>
              </a:solidFill>
            </a:endParaRPr>
          </a:p>
          <a:p>
            <a:r>
              <a:rPr lang="ja-JP" altLang="en-US" sz="2000" b="1">
                <a:solidFill>
                  <a:srgbClr val="00B050"/>
                </a:solidFill>
              </a:rPr>
              <a:t>（越冬）</a:t>
            </a:r>
          </a:p>
        </p:txBody>
      </p:sp>
      <p:sp>
        <p:nvSpPr>
          <p:cNvPr id="22543" name="テキスト ボックス 14"/>
          <p:cNvSpPr txBox="1">
            <a:spLocks noChangeArrowheads="1"/>
          </p:cNvSpPr>
          <p:nvPr/>
        </p:nvSpPr>
        <p:spPr bwMode="auto">
          <a:xfrm>
            <a:off x="4500563" y="3071813"/>
            <a:ext cx="1285875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>
                <a:solidFill>
                  <a:srgbClr val="00B050"/>
                </a:solidFill>
              </a:rPr>
              <a:t>産卵</a:t>
            </a:r>
          </a:p>
        </p:txBody>
      </p:sp>
      <p:sp>
        <p:nvSpPr>
          <p:cNvPr id="22544" name="テキスト ボックス 15"/>
          <p:cNvSpPr txBox="1">
            <a:spLocks noChangeArrowheads="1"/>
          </p:cNvSpPr>
          <p:nvPr/>
        </p:nvSpPr>
        <p:spPr bwMode="auto">
          <a:xfrm>
            <a:off x="6715125" y="3357563"/>
            <a:ext cx="1214438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/>
              <a:t>里山林</a:t>
            </a:r>
          </a:p>
        </p:txBody>
      </p:sp>
      <p:sp>
        <p:nvSpPr>
          <p:cNvPr id="22545" name="テキスト ボックス 16"/>
          <p:cNvSpPr txBox="1">
            <a:spLocks noChangeArrowheads="1"/>
          </p:cNvSpPr>
          <p:nvPr/>
        </p:nvSpPr>
        <p:spPr bwMode="auto">
          <a:xfrm>
            <a:off x="3143250" y="2671763"/>
            <a:ext cx="928688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/>
              <a:t>ため池</a:t>
            </a:r>
          </a:p>
        </p:txBody>
      </p:sp>
      <p:sp>
        <p:nvSpPr>
          <p:cNvPr id="22546" name="テキスト ボックス 18"/>
          <p:cNvSpPr txBox="1">
            <a:spLocks noChangeArrowheads="1"/>
          </p:cNvSpPr>
          <p:nvPr/>
        </p:nvSpPr>
        <p:spPr bwMode="auto">
          <a:xfrm>
            <a:off x="5357813" y="1143000"/>
            <a:ext cx="71437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400" b="1"/>
              <a:t>ため池</a:t>
            </a:r>
          </a:p>
        </p:txBody>
      </p:sp>
      <p:sp>
        <p:nvSpPr>
          <p:cNvPr id="22547" name="テキスト ボックス 19"/>
          <p:cNvSpPr txBox="1">
            <a:spLocks noChangeArrowheads="1"/>
          </p:cNvSpPr>
          <p:nvPr/>
        </p:nvSpPr>
        <p:spPr bwMode="auto">
          <a:xfrm>
            <a:off x="3429000" y="3357563"/>
            <a:ext cx="714375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b="1"/>
              <a:t>水田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44700"/>
            <a:ext cx="9144000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250825" y="692150"/>
            <a:ext cx="8569325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000"/>
              <a:t>里山　：　人間と自然の共生の場</a:t>
            </a:r>
            <a:br>
              <a:rPr lang="ja-JP" altLang="en-US" sz="2000"/>
            </a:br>
            <a:r>
              <a:rPr lang="ja-JP" altLang="en-US" sz="2000"/>
              <a:t>　　　　　　薪や柴、落ち葉、木の実、狩猟動物</a:t>
            </a:r>
          </a:p>
          <a:p>
            <a:pPr>
              <a:spcBef>
                <a:spcPct val="50000"/>
              </a:spcBef>
            </a:pPr>
            <a:r>
              <a:rPr lang="ja-JP" altLang="en-US" sz="2000"/>
              <a:t>　　狭義　＝　農用林：　肥料や、農家が消費する薪・木材が供給される森林</a:t>
            </a:r>
            <a:br>
              <a:rPr lang="ja-JP" altLang="en-US" sz="2000"/>
            </a:br>
            <a:r>
              <a:rPr lang="ja-JP" altLang="en-US" sz="2000"/>
              <a:t>　　　　　　　　　　　　　（農家の生活や農業生産と結びついた林野≡広辞苑）</a:t>
            </a:r>
            <a:br>
              <a:rPr lang="ja-JP" altLang="en-US" sz="2000"/>
            </a:br>
            <a:r>
              <a:rPr lang="ja-JP" altLang="en-US" sz="2000"/>
              <a:t>　　　　　　　　　刈敷き 、落ち葉掻き（木の葉掻き）、柴刈り</a:t>
            </a:r>
            <a:br>
              <a:rPr lang="ja-JP" altLang="en-US" sz="2000"/>
            </a:br>
            <a:r>
              <a:rPr lang="ja-JP" altLang="en-US" sz="2000"/>
              <a:t>　　　　　　　　　入会地として地域社会の中で共同利用 →社会規制→地域文化</a:t>
            </a:r>
            <a:br>
              <a:rPr lang="ja-JP" altLang="en-US" sz="2000"/>
            </a:br>
            <a:r>
              <a:rPr lang="ja-JP" altLang="en-US" sz="2000"/>
              <a:t/>
            </a:r>
            <a:br>
              <a:rPr lang="ja-JP" altLang="en-US" sz="2000"/>
            </a:br>
            <a:r>
              <a:rPr lang="ja-JP" altLang="en-US" sz="2000"/>
              <a:t> 自然環境　←→　生活様式　←→　文化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マツ脂採取の痕跡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775575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5292725" y="6491288"/>
            <a:ext cx="2519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solidFill>
                  <a:srgbClr val="00FFFF"/>
                </a:solidFill>
              </a:rPr>
              <a:t>2005,3,26  </a:t>
            </a:r>
            <a:r>
              <a:rPr lang="ja-JP" altLang="en-US">
                <a:solidFill>
                  <a:srgbClr val="00FFFF"/>
                </a:solidFill>
              </a:rPr>
              <a:t>金勝寺の西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7740650" y="549275"/>
            <a:ext cx="1403350" cy="1314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600">
                <a:solidFill>
                  <a:schemeClr val="accent1"/>
                </a:solidFill>
              </a:rPr>
              <a:t>松脂</a:t>
            </a:r>
            <a:r>
              <a:rPr lang="ja-JP" altLang="en-US" sz="1000">
                <a:solidFill>
                  <a:schemeClr val="accent1"/>
                </a:solidFill>
              </a:rPr>
              <a:t>（マツヤニ）</a:t>
            </a:r>
            <a:br>
              <a:rPr lang="ja-JP" altLang="en-US" sz="1000">
                <a:solidFill>
                  <a:schemeClr val="accent1"/>
                </a:solidFill>
              </a:rPr>
            </a:br>
            <a:r>
              <a:rPr lang="ja-JP" altLang="en-US" sz="1600">
                <a:solidFill>
                  <a:schemeClr val="accent1"/>
                </a:solidFill>
              </a:rPr>
              <a:t>の利用</a:t>
            </a:r>
            <a:br>
              <a:rPr lang="ja-JP" altLang="en-US" sz="1600">
                <a:solidFill>
                  <a:schemeClr val="accent1"/>
                </a:solidFill>
              </a:rPr>
            </a:br>
            <a:r>
              <a:rPr lang="ja-JP" altLang="en-US" sz="1600">
                <a:solidFill>
                  <a:schemeClr val="accent1"/>
                </a:solidFill>
              </a:rPr>
              <a:t>　↓</a:t>
            </a:r>
            <a:br>
              <a:rPr lang="ja-JP" altLang="en-US" sz="1600">
                <a:solidFill>
                  <a:schemeClr val="accent1"/>
                </a:solidFill>
              </a:rPr>
            </a:br>
            <a:r>
              <a:rPr lang="ja-JP" altLang="en-US" sz="1600">
                <a:solidFill>
                  <a:schemeClr val="accent1"/>
                </a:solidFill>
              </a:rPr>
              <a:t>テレビン油</a:t>
            </a:r>
            <a:br>
              <a:rPr lang="ja-JP" altLang="en-US" sz="1600">
                <a:solidFill>
                  <a:schemeClr val="accent1"/>
                </a:solidFill>
              </a:rPr>
            </a:br>
            <a:r>
              <a:rPr lang="ja-JP" altLang="en-US" sz="1600">
                <a:solidFill>
                  <a:schemeClr val="accent1"/>
                </a:solidFill>
              </a:rPr>
              <a:t>ロジン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7740650" y="3141663"/>
            <a:ext cx="1403350" cy="1314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600">
                <a:solidFill>
                  <a:schemeClr val="accent1"/>
                </a:solidFill>
              </a:rPr>
              <a:t>第二次世界大戦末期には松根油で飛行機を飛ばす計画も。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三富新田の短冊形地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3975" y="0"/>
            <a:ext cx="6550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696075" y="6092825"/>
            <a:ext cx="2447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400"/>
              <a:t>犬井正「里山と人の履歴」より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53292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/>
              <a:t>1694</a:t>
            </a:r>
            <a:r>
              <a:rPr lang="ja-JP" altLang="en-US" sz="3200"/>
              <a:t>年に拓かれた三富新田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708400" y="573088"/>
            <a:ext cx="2232025" cy="2568575"/>
          </a:xfrm>
          <a:prstGeom prst="rect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948488" y="2276475"/>
            <a:ext cx="1943100" cy="22320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23850" y="1700213"/>
            <a:ext cx="2159000" cy="3240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39750" y="1844675"/>
            <a:ext cx="1800225" cy="3762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b="1"/>
              <a:t>木材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39750" y="2492375"/>
            <a:ext cx="1800225" cy="3762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b="1"/>
              <a:t>枝や灌木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39750" y="3132138"/>
            <a:ext cx="1800225" cy="376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b="1"/>
              <a:t>落ち葉</a:t>
            </a:r>
            <a:endParaRPr lang="ja-JP" altLang="en-US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539750" y="3773488"/>
            <a:ext cx="1800225" cy="376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b="1"/>
              <a:t>山菜</a:t>
            </a:r>
            <a:endParaRPr lang="ja-JP" altLang="en-US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539750" y="4421188"/>
            <a:ext cx="1800225" cy="3762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b="1"/>
              <a:t>草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995738" y="788988"/>
            <a:ext cx="1655762" cy="376237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b="1"/>
              <a:t>建築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3995738" y="1381125"/>
            <a:ext cx="1655762" cy="3762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b="1"/>
              <a:t>薪炭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7092950" y="3860800"/>
            <a:ext cx="1655763" cy="3762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b="1"/>
              <a:t>肥料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3995738" y="1973263"/>
            <a:ext cx="1655762" cy="376237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b="1"/>
              <a:t>食料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3995738" y="2565400"/>
            <a:ext cx="1655762" cy="3762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b="1"/>
              <a:t>飼料</a:t>
            </a:r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 flipV="1">
            <a:off x="2339975" y="1557338"/>
            <a:ext cx="1655763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 flipV="1">
            <a:off x="2339975" y="1628775"/>
            <a:ext cx="1655763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>
            <a:off x="2339975" y="3357563"/>
            <a:ext cx="4752975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 flipV="1">
            <a:off x="2339975" y="2205038"/>
            <a:ext cx="1655763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>
            <a:off x="5651500" y="1700213"/>
            <a:ext cx="1441450" cy="208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 flipV="1">
            <a:off x="2339975" y="2781300"/>
            <a:ext cx="1655763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>
            <a:off x="5651500" y="2205038"/>
            <a:ext cx="144145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 flipV="1">
            <a:off x="2339975" y="1700213"/>
            <a:ext cx="1655763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>
            <a:off x="5651500" y="2781300"/>
            <a:ext cx="1368425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 flipV="1">
            <a:off x="7956550" y="2924175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17" name="Line 25"/>
          <p:cNvSpPr>
            <a:spLocks noChangeShapeType="1"/>
          </p:cNvSpPr>
          <p:nvPr/>
        </p:nvSpPr>
        <p:spPr bwMode="auto">
          <a:xfrm flipH="1" flipV="1">
            <a:off x="5651500" y="2133600"/>
            <a:ext cx="144145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 flipV="1">
            <a:off x="2339975" y="981075"/>
            <a:ext cx="1655763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611188" y="1268413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b="1"/>
              <a:t>里山</a:t>
            </a: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7164388" y="1844675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b="1"/>
              <a:t>田畑</a:t>
            </a:r>
          </a:p>
        </p:txBody>
      </p:sp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7092950" y="2492375"/>
            <a:ext cx="1655763" cy="3762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b="1"/>
              <a:t>作物</a:t>
            </a:r>
          </a:p>
        </p:txBody>
      </p:sp>
      <p:sp>
        <p:nvSpPr>
          <p:cNvPr id="8222" name="Freeform 30"/>
          <p:cNvSpPr>
            <a:spLocks/>
          </p:cNvSpPr>
          <p:nvPr/>
        </p:nvSpPr>
        <p:spPr bwMode="auto">
          <a:xfrm>
            <a:off x="5651500" y="981075"/>
            <a:ext cx="215900" cy="576263"/>
          </a:xfrm>
          <a:custGeom>
            <a:avLst/>
            <a:gdLst>
              <a:gd name="T0" fmla="*/ 0 w 311"/>
              <a:gd name="T1" fmla="*/ 0 h 681"/>
              <a:gd name="T2" fmla="*/ 146024749 w 311"/>
              <a:gd name="T3" fmla="*/ 190471407 h 681"/>
              <a:gd name="T4" fmla="*/ 13012314 w 311"/>
              <a:gd name="T5" fmla="*/ 487634464 h 681"/>
              <a:gd name="T6" fmla="*/ 0 60000 65536"/>
              <a:gd name="T7" fmla="*/ 0 60000 65536"/>
              <a:gd name="T8" fmla="*/ 0 60000 65536"/>
              <a:gd name="T9" fmla="*/ 0 w 311"/>
              <a:gd name="T10" fmla="*/ 0 h 681"/>
              <a:gd name="T11" fmla="*/ 311 w 311"/>
              <a:gd name="T12" fmla="*/ 681 h 6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1" h="681">
                <a:moveTo>
                  <a:pt x="0" y="0"/>
                </a:moveTo>
                <a:cubicBezTo>
                  <a:pt x="219" y="82"/>
                  <a:pt x="297" y="105"/>
                  <a:pt x="303" y="266"/>
                </a:cubicBezTo>
                <a:cubicBezTo>
                  <a:pt x="311" y="489"/>
                  <a:pt x="165" y="558"/>
                  <a:pt x="27" y="68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23" name="Line 31"/>
          <p:cNvSpPr>
            <a:spLocks noChangeShapeType="1"/>
          </p:cNvSpPr>
          <p:nvPr/>
        </p:nvSpPr>
        <p:spPr bwMode="auto">
          <a:xfrm flipH="1" flipV="1">
            <a:off x="5651500" y="1628775"/>
            <a:ext cx="1441450" cy="10080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24" name="Line 32"/>
          <p:cNvSpPr>
            <a:spLocks noChangeShapeType="1"/>
          </p:cNvSpPr>
          <p:nvPr/>
        </p:nvSpPr>
        <p:spPr bwMode="auto">
          <a:xfrm flipH="1" flipV="1">
            <a:off x="5651500" y="2708275"/>
            <a:ext cx="1441450" cy="730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4284663" y="188913"/>
            <a:ext cx="1081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b="1"/>
              <a:t>農家</a:t>
            </a:r>
          </a:p>
        </p:txBody>
      </p:sp>
      <p:sp>
        <p:nvSpPr>
          <p:cNvPr id="8226" name="Text Box 34"/>
          <p:cNvSpPr txBox="1">
            <a:spLocks noChangeArrowheads="1"/>
          </p:cNvSpPr>
          <p:nvPr/>
        </p:nvSpPr>
        <p:spPr bwMode="auto">
          <a:xfrm>
            <a:off x="827088" y="5734050"/>
            <a:ext cx="79930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200"/>
              <a:t>里山は農家に多くの資材と食料、燃料、肥料などをもたらした。</a:t>
            </a:r>
          </a:p>
          <a:p>
            <a:pPr>
              <a:spcBef>
                <a:spcPct val="50000"/>
              </a:spcBef>
            </a:pPr>
            <a:r>
              <a:rPr lang="ja-JP" altLang="en-US" sz="1200"/>
              <a:t>ほとんどすべての物質とエネルギーは最終的には田畑に肥料として投入された。</a:t>
            </a:r>
          </a:p>
        </p:txBody>
      </p:sp>
      <p:sp>
        <p:nvSpPr>
          <p:cNvPr id="8227" name="Text Box 35"/>
          <p:cNvSpPr txBox="1">
            <a:spLocks noChangeArrowheads="1"/>
          </p:cNvSpPr>
          <p:nvPr/>
        </p:nvSpPr>
        <p:spPr bwMode="auto">
          <a:xfrm>
            <a:off x="539750" y="5300663"/>
            <a:ext cx="741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b="1"/>
              <a:t>里山景観における物質とエネルギーの流れ</a:t>
            </a:r>
            <a:r>
              <a:rPr lang="en-US" altLang="ja-JP"/>
              <a:t>.</a:t>
            </a:r>
          </a:p>
        </p:txBody>
      </p:sp>
      <p:sp>
        <p:nvSpPr>
          <p:cNvPr id="8228" name="AutoShape 36"/>
          <p:cNvSpPr>
            <a:spLocks noChangeArrowheads="1"/>
          </p:cNvSpPr>
          <p:nvPr/>
        </p:nvSpPr>
        <p:spPr bwMode="auto">
          <a:xfrm rot="-1780003">
            <a:off x="2555875" y="2133600"/>
            <a:ext cx="1152525" cy="863600"/>
          </a:xfrm>
          <a:prstGeom prst="rightArrow">
            <a:avLst>
              <a:gd name="adj1" fmla="val 50000"/>
              <a:gd name="adj2" fmla="val 33364"/>
            </a:avLst>
          </a:prstGeom>
          <a:solidFill>
            <a:srgbClr val="FFCC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29" name="AutoShape 37"/>
          <p:cNvSpPr>
            <a:spLocks noChangeArrowheads="1"/>
          </p:cNvSpPr>
          <p:nvPr/>
        </p:nvSpPr>
        <p:spPr bwMode="auto">
          <a:xfrm rot="1758020">
            <a:off x="6011863" y="2205038"/>
            <a:ext cx="863600" cy="863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落ち葉掻き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191250" y="6491288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solidFill>
                  <a:schemeClr val="accent1"/>
                </a:solidFill>
              </a:rPr>
              <a:t>National Geographic, 1922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3" name="Picture 5" descr="表紙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0"/>
            <a:ext cx="5527675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2" name="Picture 4" descr="山間の集落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5"/>
            <a:ext cx="9144000" cy="610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4" name="Picture 4" descr="丸太を運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9538"/>
            <a:ext cx="9144000" cy="6637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9" name="Picture 5" descr="少女の服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0638"/>
            <a:ext cx="8064500" cy="681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3503</TotalTime>
  <Words>186</Words>
  <Application>Microsoft Office PowerPoint</Application>
  <PresentationFormat>画面に合わせる (4:3)</PresentationFormat>
  <Paragraphs>54</Paragraphs>
  <Slides>20</Slides>
  <Notes>11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1" baseType="lpstr">
      <vt:lpstr>標準デザイン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</vt:vector>
  </TitlesOfParts>
  <Company>Ryukoku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森林と人の関わり （歴史と現状）</dc:title>
  <dc:creator>MIYAURA Tomiyasu</dc:creator>
  <cp:lastModifiedBy>miyaura</cp:lastModifiedBy>
  <cp:revision>68</cp:revision>
  <dcterms:created xsi:type="dcterms:W3CDTF">2003-05-02T05:16:13Z</dcterms:created>
  <dcterms:modified xsi:type="dcterms:W3CDTF">2014-05-19T07:22:12Z</dcterms:modified>
</cp:coreProperties>
</file>