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418" r:id="rId2"/>
    <p:sldId id="419" r:id="rId3"/>
    <p:sldId id="420" r:id="rId4"/>
    <p:sldId id="421" r:id="rId5"/>
    <p:sldId id="422" r:id="rId6"/>
    <p:sldId id="451" r:id="rId7"/>
    <p:sldId id="423" r:id="rId8"/>
    <p:sldId id="424" r:id="rId9"/>
    <p:sldId id="317" r:id="rId10"/>
    <p:sldId id="331" r:id="rId11"/>
    <p:sldId id="361" r:id="rId12"/>
    <p:sldId id="362" r:id="rId13"/>
    <p:sldId id="363" r:id="rId14"/>
    <p:sldId id="366" r:id="rId15"/>
    <p:sldId id="367" r:id="rId16"/>
    <p:sldId id="330" r:id="rId17"/>
    <p:sldId id="425" r:id="rId18"/>
    <p:sldId id="426" r:id="rId19"/>
    <p:sldId id="427" r:id="rId20"/>
    <p:sldId id="428" r:id="rId21"/>
    <p:sldId id="429" r:id="rId22"/>
    <p:sldId id="430" r:id="rId23"/>
    <p:sldId id="431" r:id="rId24"/>
    <p:sldId id="432" r:id="rId25"/>
    <p:sldId id="433" r:id="rId26"/>
    <p:sldId id="434" r:id="rId27"/>
    <p:sldId id="435" r:id="rId28"/>
    <p:sldId id="436" r:id="rId29"/>
    <p:sldId id="437" r:id="rId30"/>
    <p:sldId id="438" r:id="rId31"/>
    <p:sldId id="439" r:id="rId32"/>
    <p:sldId id="440" r:id="rId33"/>
    <p:sldId id="450" r:id="rId34"/>
    <p:sldId id="441" r:id="rId35"/>
    <p:sldId id="442" r:id="rId36"/>
    <p:sldId id="443" r:id="rId37"/>
    <p:sldId id="444" r:id="rId38"/>
    <p:sldId id="445" r:id="rId39"/>
    <p:sldId id="446" r:id="rId40"/>
    <p:sldId id="447" r:id="rId41"/>
    <p:sldId id="448" r:id="rId42"/>
    <p:sldId id="449" r:id="rId43"/>
    <p:sldId id="405" r:id="rId44"/>
    <p:sldId id="452" r:id="rId45"/>
    <p:sldId id="453" r:id="rId46"/>
    <p:sldId id="454" r:id="rId47"/>
  </p:sldIdLst>
  <p:sldSz cx="9144000" cy="6858000" type="screen4x3"/>
  <p:notesSz cx="9926638" cy="679767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CC99FF"/>
    <a:srgbClr val="66FFFF"/>
    <a:srgbClr val="FF3300"/>
    <a:srgbClr val="993300"/>
    <a:srgbClr val="3366FF"/>
    <a:srgbClr val="FFFF00"/>
    <a:srgbClr val="33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53" autoAdjust="0"/>
    <p:restoredTop sz="87923" autoAdjust="0"/>
  </p:normalViewPr>
  <p:slideViewPr>
    <p:cSldViewPr>
      <p:cViewPr>
        <p:scale>
          <a:sx n="98" d="100"/>
          <a:sy n="98" d="100"/>
        </p:scale>
        <p:origin x="-564" y="-624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kumimoji="1" lang="en-US" altLang="ja-JP" smtClean="0"/>
              <a:t>2013/5/26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56F96-BDD1-46E6-9E3E-325229D232C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68662160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798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en-US" altLang="ja-JP" smtClean="0"/>
              <a:t>2013/5/26</a:t>
            </a:r>
            <a:endParaRPr lang="en-US" altLang="ja-JP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896"/>
            <a:ext cx="7941310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798" y="6456612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61836B7-7867-437D-A9EC-E333CBE2A7EF}" type="slidenum">
              <a:rPr lang="en-US" altLang="ja-JP"/>
              <a:pPr/>
              <a:t>&lt;#&gt;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282767319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836B7-7867-437D-A9EC-E333CBE2A7EF}" type="slidenum">
              <a:rPr lang="en-US" altLang="ja-JP" smtClean="0"/>
              <a:pPr/>
              <a:t>1</a:t>
            </a:fld>
            <a:endParaRPr lang="en-US" altLang="ja-JP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BAA6E0-45AB-4F97-8551-20F373C66D9E}" type="slidenum">
              <a:rPr lang="en-US" altLang="ja-JP" smtClean="0"/>
              <a:pPr/>
              <a:t>20</a:t>
            </a:fld>
            <a:endParaRPr lang="en-US" altLang="ja-JP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D96C16-6605-4EC5-A079-4B944D6BBA3E}" type="slidenum">
              <a:rPr lang="en-US" altLang="ja-JP" smtClean="0"/>
              <a:pPr/>
              <a:t>21</a:t>
            </a:fld>
            <a:endParaRPr lang="en-US" altLang="ja-JP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97558E-8D48-4A4A-A08C-08506C797F6E}" type="slidenum">
              <a:rPr lang="en-US" altLang="ja-JP" smtClean="0"/>
              <a:pPr/>
              <a:t>22</a:t>
            </a:fld>
            <a:endParaRPr lang="en-US" altLang="ja-JP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81303-AC49-490F-911F-DBFB93AED6B1}" type="slidenum">
              <a:rPr lang="en-US" altLang="ja-JP" smtClean="0"/>
              <a:pPr/>
              <a:t>23</a:t>
            </a:fld>
            <a:endParaRPr lang="en-US" altLang="ja-JP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D03498-D873-4FF0-AE1F-45B3BA7C99D6}" type="slidenum">
              <a:rPr lang="en-US" altLang="ja-JP" smtClean="0"/>
              <a:pPr/>
              <a:t>24</a:t>
            </a:fld>
            <a:endParaRPr lang="en-US" altLang="ja-JP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F2D70B-E04A-4283-BEA6-EB97AFF4DBC9}" type="slidenum">
              <a:rPr lang="en-US" altLang="ja-JP" smtClean="0"/>
              <a:pPr/>
              <a:t>25</a:t>
            </a:fld>
            <a:endParaRPr lang="en-US" altLang="ja-JP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2D27D3-94F0-4164-A242-B2BA962431B2}" type="slidenum">
              <a:rPr lang="en-US" altLang="ja-JP" smtClean="0"/>
              <a:pPr/>
              <a:t>26</a:t>
            </a:fld>
            <a:endParaRPr lang="en-US" altLang="ja-JP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15D398-A288-4592-94ED-C9BF7973E593}" type="slidenum">
              <a:rPr lang="en-US" altLang="ja-JP" smtClean="0"/>
              <a:pPr/>
              <a:t>27</a:t>
            </a:fld>
            <a:endParaRPr lang="en-US" altLang="ja-JP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4A76A5-2A34-4520-8A27-5225C2D0F4CF}" type="slidenum">
              <a:rPr lang="en-US" altLang="ja-JP" smtClean="0"/>
              <a:pPr/>
              <a:t>28</a:t>
            </a:fld>
            <a:endParaRPr lang="en-US" altLang="ja-JP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1DF714-FD0F-44DB-B237-874673E2C643}" type="slidenum">
              <a:rPr lang="en-US" altLang="ja-JP" smtClean="0"/>
              <a:pPr/>
              <a:t>29</a:t>
            </a:fld>
            <a:endParaRPr lang="en-US" altLang="ja-JP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ADC091-A05B-4C62-A618-61A6F6B71A55}" type="slidenum">
              <a:rPr lang="en-US" altLang="ja-JP" smtClean="0"/>
              <a:pPr/>
              <a:t>2</a:t>
            </a:fld>
            <a:endParaRPr lang="en-US" altLang="ja-JP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0725" y="508000"/>
            <a:ext cx="3405188" cy="255270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25659D-FF4B-4B09-B579-59DEEEB895F8}" type="slidenum">
              <a:rPr lang="en-US" altLang="ja-JP" smtClean="0"/>
              <a:pPr/>
              <a:t>30</a:t>
            </a:fld>
            <a:endParaRPr lang="en-US" altLang="ja-JP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EE190D-2BCF-47F7-B60A-A2039A58E28A}" type="slidenum">
              <a:rPr lang="en-US" altLang="ja-JP" smtClean="0"/>
              <a:pPr/>
              <a:t>31</a:t>
            </a:fld>
            <a:endParaRPr lang="en-US" altLang="ja-JP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6C9E33-4509-4106-81D2-5B9E9071B0CC}" type="slidenum">
              <a:rPr lang="en-US" altLang="ja-JP" smtClean="0"/>
              <a:pPr/>
              <a:t>32</a:t>
            </a:fld>
            <a:endParaRPr lang="en-US" altLang="ja-JP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E9EFA-E2BD-4E2B-A1AE-033673EB1262}" type="slidenum">
              <a:rPr lang="en-US" altLang="ja-JP" smtClean="0"/>
              <a:pPr/>
              <a:t>33</a:t>
            </a:fld>
            <a:endParaRPr lang="en-US" altLang="ja-JP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F965AB-4BF6-43B7-9AAD-E61F3C1AE7C3}" type="slidenum">
              <a:rPr lang="en-US" altLang="ja-JP" smtClean="0"/>
              <a:pPr/>
              <a:t>34</a:t>
            </a:fld>
            <a:endParaRPr lang="en-US" altLang="ja-JP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8105E3-61E3-47D8-A93B-DA4EC36E86DA}" type="slidenum">
              <a:rPr lang="en-US" altLang="ja-JP" smtClean="0"/>
              <a:pPr/>
              <a:t>35</a:t>
            </a:fld>
            <a:endParaRPr lang="en-US" altLang="ja-JP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B18FB7-BDB9-4D97-947E-8A8B7CCFD0CE}" type="slidenum">
              <a:rPr lang="en-US" altLang="ja-JP" smtClean="0"/>
              <a:pPr/>
              <a:t>36</a:t>
            </a:fld>
            <a:endParaRPr lang="en-US" altLang="ja-JP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B62453-8BDC-40FE-9B3B-66FFD2519763}" type="slidenum">
              <a:rPr lang="en-US" altLang="ja-JP" smtClean="0"/>
              <a:pPr/>
              <a:t>37</a:t>
            </a:fld>
            <a:endParaRPr lang="en-US" altLang="ja-JP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98F533-E0B9-4D96-B756-80C902B935D3}" type="slidenum">
              <a:rPr lang="en-US" altLang="ja-JP" smtClean="0"/>
              <a:pPr/>
              <a:t>38</a:t>
            </a:fld>
            <a:endParaRPr lang="en-US" altLang="ja-JP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70DE81-966A-40C0-A844-A553CFFC77B6}" type="slidenum">
              <a:rPr lang="en-US" altLang="ja-JP" smtClean="0"/>
              <a:pPr/>
              <a:t>39</a:t>
            </a:fld>
            <a:endParaRPr lang="en-US" altLang="ja-JP" smtClean="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AC05BB-A7B6-4F77-A534-20497B31C5F9}" type="slidenum">
              <a:rPr lang="en-US" altLang="ja-JP" smtClean="0"/>
              <a:pPr/>
              <a:t>3</a:t>
            </a:fld>
            <a:endParaRPr lang="en-US" altLang="ja-JP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997EB-5F4E-4DA6-B67F-8A96942D218B}" type="slidenum">
              <a:rPr lang="en-US" altLang="ja-JP" smtClean="0"/>
              <a:pPr/>
              <a:t>40</a:t>
            </a:fld>
            <a:endParaRPr lang="en-US" altLang="ja-JP" smtClean="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1BEB97-8B44-4E9F-9DA7-7498156B4323}" type="slidenum">
              <a:rPr lang="en-US" altLang="ja-JP" smtClean="0"/>
              <a:pPr/>
              <a:t>41</a:t>
            </a:fld>
            <a:endParaRPr lang="en-US" altLang="ja-JP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E77EBC-06E6-4404-858F-62C8EC43C357}" type="slidenum">
              <a:rPr lang="en-US" altLang="ja-JP" smtClean="0"/>
              <a:pPr/>
              <a:t>4</a:t>
            </a:fld>
            <a:endParaRPr lang="en-US" altLang="ja-JP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34723A-A74F-4024-AD19-8DB031211E4C}" type="slidenum">
              <a:rPr lang="en-US" altLang="ja-JP" smtClean="0"/>
              <a:pPr/>
              <a:t>7</a:t>
            </a:fld>
            <a:endParaRPr lang="en-US" altLang="ja-JP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BDB9C7-20E9-4B0D-A4CB-ADE171185F7E}" type="slidenum">
              <a:rPr lang="en-US" altLang="ja-JP" smtClean="0"/>
              <a:pPr/>
              <a:t>8</a:t>
            </a:fld>
            <a:endParaRPr lang="en-US" altLang="ja-JP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5C5840-E1C0-4D53-96D2-747BAFDC1757}" type="slidenum">
              <a:rPr lang="en-US" altLang="ja-JP" smtClean="0"/>
              <a:pPr/>
              <a:t>17</a:t>
            </a:fld>
            <a:endParaRPr lang="en-US" altLang="ja-JP" smtClean="0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D9CF7-100E-4930-8181-50D95DA9D0C2}" type="slidenum">
              <a:rPr lang="en-US" altLang="ja-JP" smtClean="0"/>
              <a:pPr/>
              <a:t>18</a:t>
            </a:fld>
            <a:endParaRPr lang="en-US" altLang="ja-JP" smtClean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97668-FDCD-4795-8C26-BAD9261EB24C}" type="slidenum">
              <a:rPr lang="en-US" altLang="ja-JP" smtClean="0"/>
              <a:pPr/>
              <a:t>19</a:t>
            </a:fld>
            <a:endParaRPr lang="en-US" altLang="ja-JP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 smtClean="0"/>
              <a:t>2013/5/26</a:t>
            </a:r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615CF-D284-48C9-90B6-E55DB997F1D3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B23FE-23B8-431C-9940-AFBFD1204E63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F945D-A451-4F0A-A9CA-4E8EB50B3708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6A643-A72B-4EE5-9ED8-53DF95E672B7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5B3C7-5932-4AB8-9DCA-89C5948FA405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DA247-4DF1-4203-B615-D0E4C5F9CA65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78D63-4395-433C-BE52-1166FED1629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52F49E-E3A0-473F-BB05-A29F1B021E2A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D8BAC-6B25-4718-B342-B4188ED83552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11827-B067-47A4-A3D7-F5E2350343B5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E5EFA-36BE-447A-A3CA-A5F0465FCA65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6A913FC-F004-4896-97CB-FBBEDAF934F0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hyperlink" Target="http://upload.wikimedia.org/wikipedia/commons/f/f2/Zwijntje_lowpx.jpg" TargetMode="Externa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214414" y="2786058"/>
            <a:ext cx="61198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000" dirty="0" smtClean="0">
                <a:solidFill>
                  <a:srgbClr val="339933"/>
                </a:solidFill>
              </a:rPr>
              <a:t>６．里山の現状と問題点</a:t>
            </a:r>
            <a:endParaRPr lang="ja-JP" altLang="en-US" sz="4000" dirty="0">
              <a:solidFill>
                <a:srgbClr val="3399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3" name="Picture 5" descr="ev9295_Rondo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23アマゾンの開拓道路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0"/>
            <a:ext cx="7272338" cy="683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23焼き払われた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6346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23熱帯林跡の農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6329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47黄土丘陵地帯と段々畑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0"/>
            <a:ext cx="8748712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47黄土高原の土砂流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0"/>
            <a:ext cx="7129462" cy="689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earthlights02_dmsp_m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9144000" cy="4573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地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0"/>
            <a:ext cx="88201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Oval 3"/>
          <p:cNvSpPr>
            <a:spLocks noChangeArrowheads="1"/>
          </p:cNvSpPr>
          <p:nvPr/>
        </p:nvSpPr>
        <p:spPr bwMode="auto">
          <a:xfrm>
            <a:off x="2916238" y="3716338"/>
            <a:ext cx="865187" cy="504825"/>
          </a:xfrm>
          <a:prstGeom prst="ellipse">
            <a:avLst/>
          </a:prstGeom>
          <a:noFill/>
          <a:ln w="25400" algn="ctr">
            <a:solidFill>
              <a:srgbClr val="FF66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三遠信県境付近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677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坂部の冬祭り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96413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4130002"/>
          <p:cNvPicPr>
            <a:picLocks noChangeAspect="1" noChangeArrowheads="1"/>
          </p:cNvPicPr>
          <p:nvPr/>
        </p:nvPicPr>
        <p:blipFill>
          <a:blip r:embed="rId3" cstate="print">
            <a:lum bright="30000" contras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2195513" y="260350"/>
            <a:ext cx="47529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b="1">
                <a:solidFill>
                  <a:srgbClr val="800000"/>
                </a:solidFill>
              </a:rPr>
              <a:t>・世界の里山　　</a:t>
            </a:r>
          </a:p>
          <a:p>
            <a:pPr>
              <a:spcBef>
                <a:spcPct val="50000"/>
              </a:spcBef>
            </a:pPr>
            <a:r>
              <a:rPr lang="ja-JP" altLang="en-US" sz="2400" b="1">
                <a:solidFill>
                  <a:srgbClr val="800000"/>
                </a:solidFill>
              </a:rPr>
              <a:t>	経済大国	里山の放棄</a:t>
            </a:r>
          </a:p>
          <a:p>
            <a:pPr>
              <a:spcBef>
                <a:spcPct val="50000"/>
              </a:spcBef>
            </a:pPr>
            <a:r>
              <a:rPr lang="ja-JP" altLang="en-US" sz="2400" b="1">
                <a:solidFill>
                  <a:srgbClr val="800000"/>
                </a:solidFill>
              </a:rPr>
              <a:t>	発展途上国	里山の収奪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2268538" y="1916113"/>
            <a:ext cx="4824412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b="1">
                <a:solidFill>
                  <a:srgbClr val="800000"/>
                </a:solidFill>
              </a:rPr>
              <a:t>・里山の利用（過去）</a:t>
            </a:r>
          </a:p>
          <a:p>
            <a:pPr>
              <a:spcBef>
                <a:spcPct val="50000"/>
              </a:spcBef>
            </a:pPr>
            <a:r>
              <a:rPr lang="ja-JP" altLang="en-US" sz="2400" b="1">
                <a:solidFill>
                  <a:srgbClr val="800000"/>
                </a:solidFill>
              </a:rPr>
              <a:t>	肥料，薪・炭，子供の遊び場</a:t>
            </a:r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2268538" y="3860800"/>
            <a:ext cx="417512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b="1">
                <a:solidFill>
                  <a:srgbClr val="800000"/>
                </a:solidFill>
              </a:rPr>
              <a:t>・里山の利用（現在）</a:t>
            </a:r>
          </a:p>
          <a:p>
            <a:pPr>
              <a:spcBef>
                <a:spcPct val="50000"/>
              </a:spcBef>
            </a:pPr>
            <a:r>
              <a:rPr lang="ja-JP" altLang="en-US" sz="2400" b="1">
                <a:solidFill>
                  <a:srgbClr val="800000"/>
                </a:solidFill>
              </a:rPr>
              <a:t>	生活との関わりの消失</a:t>
            </a:r>
          </a:p>
        </p:txBody>
      </p:sp>
      <p:sp>
        <p:nvSpPr>
          <p:cNvPr id="33798" name="Line 7"/>
          <p:cNvSpPr>
            <a:spLocks noChangeShapeType="1"/>
          </p:cNvSpPr>
          <p:nvPr/>
        </p:nvSpPr>
        <p:spPr bwMode="auto">
          <a:xfrm>
            <a:off x="3851275" y="3149600"/>
            <a:ext cx="0" cy="50323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3799" name="Text Box 8"/>
          <p:cNvSpPr txBox="1">
            <a:spLocks noChangeArrowheads="1"/>
          </p:cNvSpPr>
          <p:nvPr/>
        </p:nvSpPr>
        <p:spPr bwMode="auto">
          <a:xfrm>
            <a:off x="3851275" y="3141663"/>
            <a:ext cx="3313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b="1">
                <a:solidFill>
                  <a:srgbClr val="800000"/>
                </a:solidFill>
              </a:rPr>
              <a:t>里山の経済価値の低下</a:t>
            </a:r>
          </a:p>
        </p:txBody>
      </p:sp>
      <p:sp>
        <p:nvSpPr>
          <p:cNvPr id="33800" name="Text Box 9"/>
          <p:cNvSpPr txBox="1">
            <a:spLocks noChangeArrowheads="1"/>
          </p:cNvSpPr>
          <p:nvPr/>
        </p:nvSpPr>
        <p:spPr bwMode="auto">
          <a:xfrm>
            <a:off x="2268538" y="5589588"/>
            <a:ext cx="5329237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b="1">
                <a:solidFill>
                  <a:srgbClr val="800000"/>
                </a:solidFill>
              </a:rPr>
              <a:t>・里山の利用（将来）</a:t>
            </a:r>
          </a:p>
          <a:p>
            <a:pPr>
              <a:spcBef>
                <a:spcPct val="50000"/>
              </a:spcBef>
            </a:pPr>
            <a:r>
              <a:rPr lang="ja-JP" altLang="en-US" sz="2400" b="1">
                <a:solidFill>
                  <a:srgbClr val="800000"/>
                </a:solidFill>
              </a:rPr>
              <a:t>	地域社会の中での里山の役割</a:t>
            </a:r>
          </a:p>
        </p:txBody>
      </p:sp>
      <p:sp>
        <p:nvSpPr>
          <p:cNvPr id="33801" name="Line 10"/>
          <p:cNvSpPr>
            <a:spLocks noChangeShapeType="1"/>
          </p:cNvSpPr>
          <p:nvPr/>
        </p:nvSpPr>
        <p:spPr bwMode="auto">
          <a:xfrm>
            <a:off x="3851275" y="5026025"/>
            <a:ext cx="0" cy="50323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中井侍の茶摘み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0"/>
            <a:ext cx="4967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天龍村地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Oval 3"/>
          <p:cNvSpPr>
            <a:spLocks noChangeArrowheads="1"/>
          </p:cNvSpPr>
          <p:nvPr/>
        </p:nvSpPr>
        <p:spPr bwMode="auto">
          <a:xfrm>
            <a:off x="6011863" y="4437063"/>
            <a:ext cx="215900" cy="2159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IMG_06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IMG_16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川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鴬巣宇蓮地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0"/>
            <a:ext cx="7777162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Oval 3"/>
          <p:cNvSpPr>
            <a:spLocks noChangeArrowheads="1"/>
          </p:cNvSpPr>
          <p:nvPr/>
        </p:nvSpPr>
        <p:spPr bwMode="auto">
          <a:xfrm>
            <a:off x="5435600" y="692150"/>
            <a:ext cx="215900" cy="2159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cb-76-18_c6a_2_部分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0"/>
            <a:ext cx="8748712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Oval 3"/>
          <p:cNvSpPr>
            <a:spLocks noChangeArrowheads="1"/>
          </p:cNvSpPr>
          <p:nvPr/>
        </p:nvSpPr>
        <p:spPr bwMode="auto">
          <a:xfrm>
            <a:off x="5435600" y="908050"/>
            <a:ext cx="215900" cy="2159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7451725" y="6453188"/>
            <a:ext cx="12969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ctr">
              <a:spcBef>
                <a:spcPct val="50000"/>
              </a:spcBef>
            </a:pPr>
            <a:r>
              <a:rPr lang="ja-JP" altLang="en-US" sz="2000">
                <a:solidFill>
                  <a:srgbClr val="00FFFF"/>
                </a:solidFill>
              </a:rPr>
              <a:t>１９７７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3180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0"/>
            <a:ext cx="9155113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318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P318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0" y="404664"/>
            <a:ext cx="8893175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dirty="0"/>
              <a:t>里山の変化</a:t>
            </a:r>
          </a:p>
          <a:p>
            <a:pPr>
              <a:spcBef>
                <a:spcPct val="50000"/>
              </a:spcBef>
            </a:pPr>
            <a:r>
              <a:rPr lang="ja-JP" altLang="en-US" sz="2000" dirty="0"/>
              <a:t/>
            </a:r>
            <a:br>
              <a:rPr lang="ja-JP" altLang="en-US" sz="2000" dirty="0"/>
            </a:br>
            <a:r>
              <a:rPr lang="ja-JP" altLang="en-US" sz="2000" dirty="0"/>
              <a:t>　　</a:t>
            </a:r>
            <a:r>
              <a:rPr lang="ja-JP" altLang="en-US" sz="2000" b="1" dirty="0"/>
              <a:t>化学肥料、新しいエネルギー（石油、プロパンガス、電気）の利用</a:t>
            </a:r>
            <a:br>
              <a:rPr lang="ja-JP" altLang="en-US" sz="2000" b="1" dirty="0"/>
            </a:br>
            <a:r>
              <a:rPr lang="ja-JP" altLang="en-US" sz="2000" dirty="0"/>
              <a:t>　　　　↓</a:t>
            </a:r>
            <a:br>
              <a:rPr lang="ja-JP" altLang="en-US" sz="2000" dirty="0"/>
            </a:br>
            <a:r>
              <a:rPr lang="ja-JP" altLang="en-US" sz="2000" dirty="0"/>
              <a:t>　　</a:t>
            </a:r>
            <a:r>
              <a:rPr lang="ja-JP" altLang="en-US" sz="2000" b="1" dirty="0"/>
              <a:t>里山の価値の低下</a:t>
            </a:r>
            <a:r>
              <a:rPr lang="ja-JP" altLang="en-US" sz="2000" dirty="0"/>
              <a:t/>
            </a:r>
            <a:br>
              <a:rPr lang="ja-JP" altLang="en-US" sz="2000" dirty="0"/>
            </a:br>
            <a:r>
              <a:rPr lang="ja-JP" altLang="en-US" sz="2000" dirty="0"/>
              <a:t>　　　　↓</a:t>
            </a:r>
            <a:br>
              <a:rPr lang="ja-JP" altLang="en-US" sz="2000" dirty="0"/>
            </a:br>
            <a:r>
              <a:rPr lang="ja-JP" altLang="en-US" sz="2000" dirty="0"/>
              <a:t>　　</a:t>
            </a:r>
            <a:r>
              <a:rPr lang="ja-JP" altLang="en-US" sz="2000" b="1" dirty="0"/>
              <a:t>里山の放置</a:t>
            </a:r>
            <a:r>
              <a:rPr lang="ja-JP" altLang="en-US" sz="2000" dirty="0"/>
              <a:t/>
            </a:r>
            <a:br>
              <a:rPr lang="ja-JP" altLang="en-US" sz="2000" dirty="0"/>
            </a:br>
            <a:r>
              <a:rPr lang="ja-JP" altLang="en-US" sz="2000" dirty="0"/>
              <a:t>　　　　↓</a:t>
            </a:r>
            <a:br>
              <a:rPr lang="ja-JP" altLang="en-US" sz="2000" dirty="0"/>
            </a:br>
            <a:r>
              <a:rPr lang="ja-JP" altLang="en-US" sz="2000" dirty="0"/>
              <a:t>　　</a:t>
            </a:r>
            <a:r>
              <a:rPr lang="ja-JP" altLang="en-US" sz="2000" b="1" dirty="0"/>
              <a:t>林床照度の低下</a:t>
            </a:r>
            <a:r>
              <a:rPr lang="ja-JP" altLang="en-US" sz="2000" b="1" dirty="0" smtClean="0"/>
              <a:t>、</a:t>
            </a:r>
            <a:r>
              <a:rPr lang="en-US" altLang="ja-JP" sz="2000" b="1" dirty="0" smtClean="0"/>
              <a:t/>
            </a:r>
            <a:br>
              <a:rPr lang="en-US" altLang="ja-JP" sz="2000" b="1" dirty="0" smtClean="0"/>
            </a:br>
            <a:r>
              <a:rPr lang="ja-JP" altLang="en-US" sz="2000" b="1" dirty="0" smtClean="0"/>
              <a:t>　　遷移</a:t>
            </a:r>
            <a:r>
              <a:rPr lang="ja-JP" altLang="en-US" sz="2000" b="1" dirty="0"/>
              <a:t>の進行</a:t>
            </a:r>
            <a:r>
              <a:rPr lang="ja-JP" altLang="en-US" sz="2000" dirty="0"/>
              <a:t/>
            </a:r>
            <a:br>
              <a:rPr lang="ja-JP" altLang="en-US" sz="2000" dirty="0"/>
            </a:br>
            <a:endParaRPr lang="ja-JP" altLang="en-US" sz="2000" dirty="0"/>
          </a:p>
        </p:txBody>
      </p: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2813812" y="1955417"/>
            <a:ext cx="6222684" cy="4569927"/>
            <a:chOff x="-93378" y="8352977"/>
            <a:chExt cx="9745033" cy="7156731"/>
          </a:xfrm>
        </p:grpSpPr>
        <p:sp>
          <p:nvSpPr>
            <p:cNvPr id="6" name="Text Box 59"/>
            <p:cNvSpPr txBox="1">
              <a:spLocks noChangeArrowheads="1"/>
            </p:cNvSpPr>
            <p:nvPr/>
          </p:nvSpPr>
          <p:spPr bwMode="auto">
            <a:xfrm>
              <a:off x="-93378" y="14257632"/>
              <a:ext cx="9745033" cy="1252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altLang="ja-JP" sz="3200" dirty="0" smtClean="0"/>
                <a:t> </a:t>
              </a:r>
              <a:r>
                <a:rPr lang="ja-JP" altLang="en-US" dirty="0" smtClean="0"/>
                <a:t>木炭生産量の推移</a:t>
              </a:r>
              <a:r>
                <a:rPr lang="en-US" altLang="ja-JP" dirty="0" smtClean="0"/>
                <a:t> </a:t>
              </a:r>
              <a:r>
                <a:rPr lang="en-US" altLang="ja-JP" sz="1800" dirty="0" smtClean="0"/>
                <a:t/>
              </a:r>
              <a:br>
                <a:rPr lang="en-US" altLang="ja-JP" sz="1800" dirty="0" smtClean="0"/>
              </a:br>
              <a:r>
                <a:rPr lang="en-US" altLang="ja-JP" sz="1400" dirty="0" smtClean="0"/>
                <a:t> (</a:t>
              </a:r>
              <a:r>
                <a:rPr lang="ja-JP" altLang="en-US" sz="1400" dirty="0" smtClean="0">
                  <a:latin typeface="Century" pitchFamily="18" charset="0"/>
                </a:rPr>
                <a:t>林野庁</a:t>
              </a:r>
              <a:r>
                <a:rPr lang="ja-JP" altLang="en-US" sz="1400" dirty="0">
                  <a:latin typeface="Century" pitchFamily="18" charset="0"/>
                </a:rPr>
                <a:t>統計情報 </a:t>
              </a:r>
              <a:r>
                <a:rPr lang="en-US" altLang="ja-JP" sz="1400" dirty="0" smtClean="0">
                  <a:latin typeface="Century" pitchFamily="18" charset="0"/>
                </a:rPr>
                <a:t>http</a:t>
              </a:r>
              <a:r>
                <a:rPr lang="en-US" altLang="ja-JP" sz="1400" dirty="0">
                  <a:latin typeface="Century" pitchFamily="18" charset="0"/>
                </a:rPr>
                <a:t>://</a:t>
              </a:r>
              <a:r>
                <a:rPr lang="en-US" altLang="ja-JP" sz="1400" dirty="0" smtClean="0">
                  <a:latin typeface="Century" pitchFamily="18" charset="0"/>
                </a:rPr>
                <a:t>www.rinya.maff.go.jp/j/kouhou/toukei/index.html)</a:t>
              </a:r>
              <a:endParaRPr lang="en-US" altLang="ja-JP" sz="1400" dirty="0"/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0" y="8352977"/>
              <a:ext cx="9033340" cy="6091044"/>
              <a:chOff x="4320" y="8978"/>
              <a:chExt cx="4958" cy="2895"/>
            </a:xfrm>
          </p:grpSpPr>
          <p:pic>
            <p:nvPicPr>
              <p:cNvPr id="8" name="グラフ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-1669" t="-3870" r="-2788" b="-4567"/>
              <a:stretch>
                <a:fillRect/>
              </a:stretch>
            </p:blipFill>
            <p:spPr bwMode="auto">
              <a:xfrm>
                <a:off x="4469" y="9066"/>
                <a:ext cx="4666" cy="2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8041" y="11659"/>
                <a:ext cx="1237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4295" tIns="8890" rIns="74295" bIns="8890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just" eaLnBrk="1" hangingPunct="1"/>
                <a:r>
                  <a:rPr lang="ja-JP" altLang="en-US" sz="1600" dirty="0">
                    <a:latin typeface="Century" pitchFamily="18" charset="0"/>
                  </a:rPr>
                  <a:t>西暦（年）</a:t>
                </a:r>
                <a:endParaRPr lang="ja-JP" sz="1600" dirty="0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4320" y="8978"/>
                <a:ext cx="874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4295" tIns="8890" rIns="74295" bIns="8890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just" eaLnBrk="1" hangingPunct="1"/>
                <a:r>
                  <a:rPr lang="ja-JP" altLang="en-US" sz="1600" dirty="0">
                    <a:latin typeface="Century" pitchFamily="18" charset="0"/>
                  </a:rPr>
                  <a:t>千</a:t>
                </a:r>
                <a:r>
                  <a:rPr lang="en-US" altLang="ja-JP" sz="1600" dirty="0">
                    <a:latin typeface="Century" pitchFamily="18" charset="0"/>
                  </a:rPr>
                  <a:t>m</a:t>
                </a:r>
                <a:r>
                  <a:rPr lang="en-US" altLang="ja-JP" sz="1600" baseline="30000" dirty="0">
                    <a:latin typeface="Century" pitchFamily="18" charset="0"/>
                  </a:rPr>
                  <a:t>3</a:t>
                </a:r>
                <a:r>
                  <a:rPr lang="ja-JP" altLang="en-US" sz="1600" dirty="0">
                    <a:latin typeface="Century" pitchFamily="18" charset="0"/>
                  </a:rPr>
                  <a:t>･</a:t>
                </a:r>
                <a:r>
                  <a:rPr lang="en-US" altLang="ja-JP" sz="1600" dirty="0">
                    <a:latin typeface="Century" pitchFamily="18" charset="0"/>
                  </a:rPr>
                  <a:t>yr</a:t>
                </a:r>
                <a:r>
                  <a:rPr lang="en-US" altLang="ja-JP" sz="1600" baseline="30000" dirty="0">
                    <a:latin typeface="Century" pitchFamily="18" charset="0"/>
                  </a:rPr>
                  <a:t>-1</a:t>
                </a:r>
                <a:endParaRPr lang="ja-JP" altLang="ja-JP" sz="1600" dirty="0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2000_1947U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350"/>
            <a:ext cx="914400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Oval 3"/>
          <p:cNvSpPr>
            <a:spLocks noChangeArrowheads="1"/>
          </p:cNvSpPr>
          <p:nvPr/>
        </p:nvSpPr>
        <p:spPr bwMode="auto">
          <a:xfrm>
            <a:off x="6929438" y="4057650"/>
            <a:ext cx="215900" cy="2159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76804" name="Oval 4"/>
          <p:cNvSpPr>
            <a:spLocks noChangeArrowheads="1"/>
          </p:cNvSpPr>
          <p:nvPr/>
        </p:nvSpPr>
        <p:spPr bwMode="auto">
          <a:xfrm>
            <a:off x="2444750" y="4102100"/>
            <a:ext cx="215900" cy="2159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8062913" y="6461125"/>
            <a:ext cx="10810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ctr">
              <a:spcBef>
                <a:spcPct val="50000"/>
              </a:spcBef>
            </a:pPr>
            <a:r>
              <a:rPr lang="ja-JP" altLang="en-US" sz="2000">
                <a:solidFill>
                  <a:srgbClr val="00FFFF"/>
                </a:solidFill>
              </a:rPr>
              <a:t>１９４７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0" y="6461125"/>
            <a:ext cx="10810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ctr">
              <a:spcBef>
                <a:spcPct val="50000"/>
              </a:spcBef>
            </a:pPr>
            <a:r>
              <a:rPr lang="ja-JP" altLang="en-US" sz="2000">
                <a:solidFill>
                  <a:srgbClr val="00FFFF"/>
                </a:solidFill>
              </a:rPr>
              <a:t>２０００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土地利用_1947U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350"/>
            <a:ext cx="9144000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Oval 3"/>
          <p:cNvSpPr>
            <a:spLocks noChangeArrowheads="1"/>
          </p:cNvSpPr>
          <p:nvPr/>
        </p:nvSpPr>
        <p:spPr bwMode="auto">
          <a:xfrm>
            <a:off x="2225675" y="854075"/>
            <a:ext cx="215900" cy="2159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>
            <a:off x="6804025" y="908050"/>
            <a:ext cx="215900" cy="2159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7885113" y="6308725"/>
            <a:ext cx="10810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ctr">
              <a:spcBef>
                <a:spcPct val="50000"/>
              </a:spcBef>
            </a:pPr>
            <a:r>
              <a:rPr lang="ja-JP" altLang="en-US" sz="2000">
                <a:solidFill>
                  <a:srgbClr val="00FFFF"/>
                </a:solidFill>
              </a:rPr>
              <a:t>１９４７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昭和初年の満島村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 descr="平岡の街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3860800"/>
            <a:ext cx="4787900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1042988" y="6613525"/>
            <a:ext cx="3230562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33400" indent="-533400" algn="ctr">
              <a:spcBef>
                <a:spcPct val="50000"/>
              </a:spcBef>
            </a:pPr>
            <a:r>
              <a:rPr lang="en-US" altLang="ja-JP" sz="1000">
                <a:solidFill>
                  <a:schemeClr val="accent1"/>
                </a:solidFill>
              </a:rPr>
              <a:t>http://www.green.dti.ne.jp/iida/report/pr43-tenryu1.html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979613" y="6308725"/>
            <a:ext cx="1512887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ctr">
              <a:spcBef>
                <a:spcPct val="50000"/>
              </a:spcBef>
            </a:pPr>
            <a:r>
              <a:rPr lang="en-US" altLang="ja-JP" sz="1200">
                <a:solidFill>
                  <a:schemeClr val="accent1"/>
                </a:solidFill>
              </a:rPr>
              <a:t>2005</a:t>
            </a:r>
            <a:r>
              <a:rPr lang="ja-JP" altLang="en-US" sz="1200">
                <a:solidFill>
                  <a:schemeClr val="accent1"/>
                </a:solidFill>
              </a:rPr>
              <a:t>年</a:t>
            </a:r>
            <a:r>
              <a:rPr lang="en-US" altLang="ja-JP" sz="1200">
                <a:solidFill>
                  <a:schemeClr val="accent1"/>
                </a:solidFill>
              </a:rPr>
              <a:t>3</a:t>
            </a:r>
            <a:r>
              <a:rPr lang="ja-JP" altLang="en-US" sz="1200">
                <a:solidFill>
                  <a:schemeClr val="accent1"/>
                </a:solidFill>
              </a:rPr>
              <a:t>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天竜川ノ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6840538" y="6491288"/>
            <a:ext cx="23034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「定本 天竜川」より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木馬引き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天竜川筏流し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0"/>
            <a:ext cx="4016375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巨木の搬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7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0"/>
            <a:ext cx="6191250" cy="3171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3429000"/>
            <a:ext cx="4181475" cy="2714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1979613" y="6092825"/>
            <a:ext cx="12954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ctr">
              <a:spcBef>
                <a:spcPct val="50000"/>
              </a:spcBef>
            </a:pPr>
            <a:r>
              <a:rPr lang="en-US" altLang="ja-JP" sz="2000"/>
              <a:t>1965</a:t>
            </a:r>
            <a:r>
              <a:rPr lang="ja-JP" altLang="en-US" sz="2000"/>
              <a:t>年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6011863" y="6092825"/>
            <a:ext cx="12954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ctr">
              <a:spcBef>
                <a:spcPct val="50000"/>
              </a:spcBef>
            </a:pPr>
            <a:r>
              <a:rPr lang="en-US" altLang="ja-JP" sz="2000"/>
              <a:t>2000</a:t>
            </a:r>
            <a:r>
              <a:rPr lang="ja-JP" altLang="en-US" sz="2000"/>
              <a:t>年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971550" y="3357563"/>
            <a:ext cx="100806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ctr">
              <a:spcBef>
                <a:spcPct val="50000"/>
              </a:spcBef>
            </a:pPr>
            <a:r>
              <a:rPr lang="ja-JP" altLang="en-US" sz="1200"/>
              <a:t>人口（人）</a:t>
            </a: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4421188" y="4221163"/>
            <a:ext cx="366712" cy="115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marL="533400" indent="-533400" algn="ctr">
              <a:spcBef>
                <a:spcPct val="50000"/>
              </a:spcBef>
            </a:pPr>
            <a:r>
              <a:rPr lang="ja-JP" altLang="en-US" sz="1200"/>
              <a:t>年齢（歳）</a:t>
            </a:r>
          </a:p>
        </p:txBody>
      </p:sp>
      <p:pic>
        <p:nvPicPr>
          <p:cNvPr id="8295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429000"/>
            <a:ext cx="4181475" cy="2714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7451725" y="3357563"/>
            <a:ext cx="100806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ctr">
              <a:spcBef>
                <a:spcPct val="50000"/>
              </a:spcBef>
            </a:pPr>
            <a:r>
              <a:rPr lang="ja-JP" altLang="en-US" sz="1200"/>
              <a:t>人口（人）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G_16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P318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4940300" y="6542088"/>
            <a:ext cx="409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66FF"/>
                </a:solidFill>
              </a:rPr>
              <a:t>http://www.pinerescue.jp/mamoru/abunai/suii.html</a:t>
            </a: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71438" y="1196975"/>
            <a:ext cx="4284662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/>
              <a:t>アカマツの衰退</a:t>
            </a:r>
            <a:br>
              <a:rPr lang="ja-JP" altLang="en-US" sz="2800" b="1"/>
            </a:br>
            <a:r>
              <a:rPr lang="ja-JP" altLang="en-US"/>
              <a:t>　　</a:t>
            </a:r>
            <a:r>
              <a:rPr lang="ja-JP" altLang="en-US" b="1"/>
              <a:t>里山に適した樹木</a:t>
            </a:r>
            <a:r>
              <a:rPr lang="ja-JP" altLang="en-US"/>
              <a:t/>
            </a:r>
            <a:br>
              <a:rPr lang="ja-JP" altLang="en-US"/>
            </a:br>
            <a:r>
              <a:rPr lang="ja-JP" altLang="en-US"/>
              <a:t>　　</a:t>
            </a:r>
            <a:r>
              <a:rPr lang="ja-JP" altLang="en-US" b="1"/>
              <a:t>（パイオニア植物、痩せ地に強い）</a:t>
            </a:r>
            <a:br>
              <a:rPr lang="ja-JP" altLang="en-US" b="1"/>
            </a:br>
            <a:r>
              <a:rPr lang="ja-JP" altLang="en-US">
                <a:solidFill>
                  <a:schemeClr val="folHlink"/>
                </a:solidFill>
              </a:rPr>
              <a:t>     </a:t>
            </a:r>
            <a:r>
              <a:rPr lang="ja-JP" altLang="en-US" b="1"/>
              <a:t>↓</a:t>
            </a:r>
            <a:br>
              <a:rPr lang="ja-JP" altLang="en-US" b="1"/>
            </a:br>
            <a:r>
              <a:rPr lang="ja-JP" altLang="en-US"/>
              <a:t>　　</a:t>
            </a:r>
            <a:r>
              <a:rPr lang="ja-JP" altLang="en-US" b="1"/>
              <a:t>里山の放置　</a:t>
            </a:r>
            <a:br>
              <a:rPr lang="ja-JP" altLang="en-US" b="1"/>
            </a:br>
            <a:r>
              <a:rPr lang="ja-JP" altLang="en-US" b="1"/>
              <a:t>　　↓ </a:t>
            </a:r>
            <a:br>
              <a:rPr lang="ja-JP" altLang="en-US" b="1"/>
            </a:br>
            <a:r>
              <a:rPr lang="ja-JP" altLang="en-US" b="1"/>
              <a:t> </a:t>
            </a:r>
            <a:r>
              <a:rPr lang="ja-JP" altLang="en-US"/>
              <a:t>　　</a:t>
            </a:r>
            <a:r>
              <a:rPr lang="ja-JP" altLang="en-US" b="1"/>
              <a:t>落ち葉の堆積、土壌養分の増加</a:t>
            </a:r>
            <a:r>
              <a:rPr lang="ja-JP" altLang="en-US"/>
              <a:t/>
            </a:r>
            <a:br>
              <a:rPr lang="ja-JP" altLang="en-US"/>
            </a:br>
            <a:r>
              <a:rPr lang="ja-JP" altLang="en-US"/>
              <a:t>　　</a:t>
            </a:r>
            <a:r>
              <a:rPr lang="ja-JP" altLang="en-US" b="1"/>
              <a:t>立木密度の増加→林床照度の低下</a:t>
            </a:r>
            <a:r>
              <a:rPr lang="ja-JP" altLang="en-US"/>
              <a:t/>
            </a:r>
            <a:br>
              <a:rPr lang="ja-JP" altLang="en-US"/>
            </a:br>
            <a:r>
              <a:rPr lang="ja-JP" altLang="en-US"/>
              <a:t>　　</a:t>
            </a:r>
            <a:r>
              <a:rPr lang="ja-JP" altLang="en-US" b="1"/>
              <a:t>↓</a:t>
            </a:r>
            <a:r>
              <a:rPr lang="ja-JP" altLang="en-US">
                <a:solidFill>
                  <a:schemeClr val="folHlink"/>
                </a:solidFill>
              </a:rPr>
              <a:t/>
            </a:r>
            <a:br>
              <a:rPr lang="ja-JP" altLang="en-US">
                <a:solidFill>
                  <a:schemeClr val="folHlink"/>
                </a:solidFill>
              </a:rPr>
            </a:br>
            <a:r>
              <a:rPr lang="ja-JP" altLang="en-US"/>
              <a:t>　　</a:t>
            </a:r>
            <a:r>
              <a:rPr lang="ja-JP" altLang="en-US" b="1"/>
              <a:t>アカマツの樹勢低下</a:t>
            </a:r>
            <a:r>
              <a:rPr lang="ja-JP" altLang="en-US"/>
              <a:t> </a:t>
            </a:r>
            <a:br>
              <a:rPr lang="ja-JP" altLang="en-US"/>
            </a:br>
            <a:r>
              <a:rPr lang="ja-JP" altLang="en-US"/>
              <a:t>　　</a:t>
            </a:r>
            <a:r>
              <a:rPr lang="ja-JP" altLang="en-US" b="1"/>
              <a:t>↓</a:t>
            </a:r>
            <a:r>
              <a:rPr lang="ja-JP" altLang="en-US"/>
              <a:t/>
            </a:r>
            <a:br>
              <a:rPr lang="ja-JP" altLang="en-US"/>
            </a:br>
            <a:r>
              <a:rPr lang="ja-JP" altLang="en-US"/>
              <a:t>　　</a:t>
            </a:r>
            <a:r>
              <a:rPr lang="ja-JP" altLang="en-US" b="1"/>
              <a:t>松枯れ病の蔓延</a:t>
            </a:r>
            <a:r>
              <a:rPr lang="ja-JP" altLang="en-US" sz="1600" b="1"/>
              <a:t>（マツノザイセンチュウ）</a:t>
            </a:r>
            <a:r>
              <a:rPr lang="ja-JP" altLang="en-US" sz="1600"/>
              <a:t/>
            </a:r>
            <a:br>
              <a:rPr lang="ja-JP" altLang="en-US" sz="1600"/>
            </a:br>
            <a:r>
              <a:rPr lang="ja-JP" altLang="en-US"/>
              <a:t>　　</a:t>
            </a:r>
            <a:r>
              <a:rPr lang="ja-JP" altLang="en-US" b="1"/>
              <a:t>↓</a:t>
            </a:r>
            <a:r>
              <a:rPr lang="ja-JP" altLang="en-US"/>
              <a:t>　　</a:t>
            </a:r>
            <a:br>
              <a:rPr lang="ja-JP" altLang="en-US"/>
            </a:br>
            <a:r>
              <a:rPr lang="ja-JP" altLang="en-US"/>
              <a:t>　　</a:t>
            </a:r>
            <a:r>
              <a:rPr lang="ja-JP" altLang="en-US" b="1"/>
              <a:t>アカマツの集団枯損</a:t>
            </a:r>
            <a:r>
              <a:rPr lang="ja-JP" altLang="en-US"/>
              <a:t/>
            </a:r>
            <a:br>
              <a:rPr lang="ja-JP" altLang="en-US"/>
            </a:br>
            <a:endParaRPr lang="ja-JP" altLang="en-US" i="1">
              <a:solidFill>
                <a:schemeClr val="folHlink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64000" y="188913"/>
          <a:ext cx="5080000" cy="6348412"/>
        </p:xfrm>
        <a:graphic>
          <a:graphicData uri="http://schemas.openxmlformats.org/presentationml/2006/ole">
            <p:oleObj spid="_x0000_s237571" name="Image" r:id="rId4" imgW="5079365" imgH="6349206" progId="">
              <p:embed/>
            </p:oleObj>
          </a:graphicData>
        </a:graphic>
      </p:graphicFrame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6335713" y="5589588"/>
            <a:ext cx="28082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folHlink"/>
                </a:solidFill>
              </a:rPr>
              <a:t>Stem volume of </a:t>
            </a:r>
            <a:r>
              <a:rPr lang="en-US" altLang="ja-JP" i="1">
                <a:solidFill>
                  <a:schemeClr val="folHlink"/>
                </a:solidFill>
              </a:rPr>
              <a:t>Pinus densiflora</a:t>
            </a:r>
            <a:r>
              <a:rPr lang="en-US" altLang="ja-JP">
                <a:solidFill>
                  <a:schemeClr val="folHlink"/>
                </a:solidFill>
              </a:rPr>
              <a:t> died from pine wilt disease</a:t>
            </a:r>
          </a:p>
        </p:txBody>
      </p:sp>
      <p:sp>
        <p:nvSpPr>
          <p:cNvPr id="1031" name="Text Box 6"/>
          <p:cNvSpPr txBox="1">
            <a:spLocks noChangeArrowheads="1"/>
          </p:cNvSpPr>
          <p:nvPr/>
        </p:nvSpPr>
        <p:spPr bwMode="auto">
          <a:xfrm>
            <a:off x="7524750" y="765175"/>
            <a:ext cx="719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folHlink"/>
                </a:solidFill>
              </a:rPr>
              <a:t>1946</a:t>
            </a:r>
          </a:p>
        </p:txBody>
      </p:sp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7956550" y="2205038"/>
            <a:ext cx="719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folHlink"/>
                </a:solidFill>
              </a:rPr>
              <a:t>1979</a:t>
            </a:r>
          </a:p>
        </p:txBody>
      </p:sp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8424863" y="3500438"/>
            <a:ext cx="719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folHlink"/>
                </a:solidFill>
              </a:rPr>
              <a:t>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PC2800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IMGP47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3" name="Picture 5" descr="63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0"/>
            <a:ext cx="8388350" cy="5830888"/>
          </a:xfrm>
          <a:prstGeom prst="rect">
            <a:avLst/>
          </a:prstGeom>
          <a:noFill/>
        </p:spPr>
      </p:pic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2339975" y="5805488"/>
            <a:ext cx="3675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altLang="ja-JP"/>
              <a:t>1960</a:t>
            </a:r>
            <a:r>
              <a:rPr lang="ja-JP" altLang="en-US"/>
              <a:t>～</a:t>
            </a:r>
            <a:r>
              <a:rPr lang="en-US" altLang="ja-JP"/>
              <a:t>90</a:t>
            </a:r>
            <a:r>
              <a:rPr lang="ja-JP" altLang="en-US"/>
              <a:t>年の山村ごとの人口動向 </a:t>
            </a:r>
          </a:p>
        </p:txBody>
      </p:sp>
      <p:sp>
        <p:nvSpPr>
          <p:cNvPr id="201735" name="Rectangle 7"/>
          <p:cNvSpPr>
            <a:spLocks noChangeArrowheads="1"/>
          </p:cNvSpPr>
          <p:nvPr/>
        </p:nvSpPr>
        <p:spPr bwMode="auto">
          <a:xfrm>
            <a:off x="3563938" y="6092825"/>
            <a:ext cx="31273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000">
                <a:solidFill>
                  <a:srgbClr val="3366FF"/>
                </a:solidFill>
              </a:rPr>
              <a:t>http://ss.ffpri.affrc.go.jp/labs/kouho/mori/mori-63.html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Fig1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6140450" cy="659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図 2" descr="E:\data\2011\doc\里山利用で森をうごかす\飯豊_見える範囲はほぼ全て財産区有林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6792"/>
            <a:ext cx="422945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4572000" y="4797152"/>
            <a:ext cx="42336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dirty="0" smtClean="0"/>
              <a:t>飯豊町の広大な財産区</a:t>
            </a:r>
          </a:p>
          <a:p>
            <a:r>
              <a:rPr lang="ja-JP" altLang="ja-JP" sz="1200" dirty="0" smtClean="0"/>
              <a:t>写真中の森林のほとんどが財産区。約</a:t>
            </a:r>
            <a:r>
              <a:rPr lang="en-US" altLang="ja-JP" sz="1200" dirty="0" smtClean="0"/>
              <a:t>6</a:t>
            </a:r>
            <a:r>
              <a:rPr lang="ja-JP" altLang="ja-JP" sz="1200" dirty="0" smtClean="0"/>
              <a:t>割はブナ、コナラ、ミズナラ等の広葉樹の森であり、古くから用材や薪炭材の生産が行われてきた。</a:t>
            </a:r>
            <a:endParaRPr lang="ja-JP" altLang="en-US" sz="1200" dirty="0"/>
          </a:p>
        </p:txBody>
      </p:sp>
      <p:sp>
        <p:nvSpPr>
          <p:cNvPr id="4" name="正方形/長方形 3"/>
          <p:cNvSpPr/>
          <p:nvPr/>
        </p:nvSpPr>
        <p:spPr>
          <a:xfrm>
            <a:off x="0" y="1556792"/>
            <a:ext cx="41044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2400" dirty="0" smtClean="0"/>
              <a:t>山形県飯豊町中津川地区</a:t>
            </a:r>
            <a:r>
              <a:rPr lang="ja-JP" altLang="en-US" sz="2000" dirty="0" smtClean="0"/>
              <a:t>　</a:t>
            </a:r>
            <a:endParaRPr lang="en-US" altLang="ja-JP" sz="2000" dirty="0" smtClean="0"/>
          </a:p>
          <a:p>
            <a:r>
              <a:rPr lang="ja-JP" altLang="en-US" dirty="0" smtClean="0"/>
              <a:t>　</a:t>
            </a:r>
            <a:r>
              <a:rPr lang="ja-JP" altLang="ja-JP" dirty="0" smtClean="0"/>
              <a:t>約</a:t>
            </a:r>
            <a:r>
              <a:rPr lang="en-US" altLang="ja-JP" dirty="0" smtClean="0"/>
              <a:t>12000ha</a:t>
            </a:r>
            <a:r>
              <a:rPr lang="ja-JP" altLang="ja-JP" dirty="0" smtClean="0"/>
              <a:t>の広大な財産区有林（図）</a:t>
            </a:r>
            <a:endParaRPr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0" y="2564904"/>
            <a:ext cx="44644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600" dirty="0" smtClean="0"/>
              <a:t>昭和</a:t>
            </a:r>
            <a:r>
              <a:rPr lang="en-US" altLang="ja-JP" sz="1600" dirty="0" smtClean="0"/>
              <a:t>30</a:t>
            </a:r>
            <a:r>
              <a:rPr lang="ja-JP" altLang="ja-JP" sz="1600" dirty="0" smtClean="0"/>
              <a:t>年代</a:t>
            </a:r>
            <a:r>
              <a:rPr lang="ja-JP" altLang="en-US" sz="1600" dirty="0" smtClean="0"/>
              <a:t>　人口</a:t>
            </a:r>
            <a:r>
              <a:rPr lang="ja-JP" altLang="ja-JP" sz="1600" dirty="0" smtClean="0"/>
              <a:t>約</a:t>
            </a:r>
            <a:r>
              <a:rPr lang="en-US" altLang="ja-JP" sz="1600" dirty="0" smtClean="0"/>
              <a:t>3000</a:t>
            </a:r>
            <a:r>
              <a:rPr lang="ja-JP" altLang="ja-JP" sz="1600" dirty="0" smtClean="0"/>
              <a:t>人</a:t>
            </a:r>
            <a:r>
              <a:rPr lang="en-US" altLang="ja-JP" sz="1600" dirty="0" smtClean="0"/>
              <a:t>(500</a:t>
            </a:r>
            <a:r>
              <a:rPr lang="ja-JP" altLang="ja-JP" sz="1600" dirty="0" smtClean="0"/>
              <a:t>世帯</a:t>
            </a:r>
            <a:r>
              <a:rPr lang="en-US" altLang="ja-JP" sz="1600" dirty="0" smtClean="0"/>
              <a:t>)</a:t>
            </a:r>
            <a:br>
              <a:rPr lang="en-US" altLang="ja-JP" sz="1600" dirty="0" smtClean="0"/>
            </a:br>
            <a:r>
              <a:rPr lang="ja-JP" altLang="en-US" sz="1600" dirty="0" smtClean="0"/>
              <a:t>　　　↓　</a:t>
            </a:r>
            <a:r>
              <a:rPr lang="ja-JP" altLang="ja-JP" sz="1600" dirty="0" smtClean="0"/>
              <a:t>ダム建設に伴う転出など</a:t>
            </a:r>
            <a:endParaRPr lang="en-US" altLang="ja-JP" sz="1600" dirty="0" smtClean="0"/>
          </a:p>
          <a:p>
            <a:r>
              <a:rPr lang="ja-JP" altLang="ja-JP" sz="1600" dirty="0" smtClean="0"/>
              <a:t>現在は</a:t>
            </a:r>
            <a:r>
              <a:rPr lang="en-US" altLang="ja-JP" sz="1600" dirty="0" smtClean="0"/>
              <a:t>360</a:t>
            </a:r>
            <a:r>
              <a:rPr lang="ja-JP" altLang="ja-JP" sz="1600" dirty="0" smtClean="0"/>
              <a:t>人</a:t>
            </a:r>
            <a:r>
              <a:rPr lang="en-US" altLang="ja-JP" sz="1600" dirty="0" smtClean="0"/>
              <a:t>(138</a:t>
            </a:r>
            <a:r>
              <a:rPr lang="ja-JP" altLang="ja-JP" sz="1600" dirty="0" smtClean="0"/>
              <a:t>世帯</a:t>
            </a:r>
            <a:r>
              <a:rPr lang="en-US" altLang="ja-JP" sz="1600" dirty="0" smtClean="0"/>
              <a:t>)</a:t>
            </a:r>
          </a:p>
          <a:p>
            <a:r>
              <a:rPr lang="ja-JP" altLang="en-US" sz="1600" dirty="0" smtClean="0"/>
              <a:t>　　</a:t>
            </a:r>
            <a:r>
              <a:rPr lang="ja-JP" altLang="ja-JP" sz="1600" dirty="0" smtClean="0"/>
              <a:t>コナラなど</a:t>
            </a:r>
            <a:r>
              <a:rPr lang="ja-JP" altLang="en-US" sz="1600" dirty="0" smtClean="0"/>
              <a:t>の</a:t>
            </a:r>
            <a:r>
              <a:rPr lang="ja-JP" altLang="ja-JP" sz="1600" dirty="0" smtClean="0"/>
              <a:t>大径木</a:t>
            </a:r>
            <a:r>
              <a:rPr lang="ja-JP" altLang="en-US" sz="1600" dirty="0" smtClean="0"/>
              <a:t>化</a:t>
            </a:r>
            <a:r>
              <a:rPr lang="en-US" altLang="ja-JP" sz="1600" dirty="0" smtClean="0"/>
              <a:t/>
            </a:r>
            <a:br>
              <a:rPr lang="en-US" altLang="ja-JP" sz="1600" dirty="0" smtClean="0"/>
            </a:br>
            <a:r>
              <a:rPr lang="ja-JP" altLang="en-US" sz="1600" dirty="0" smtClean="0"/>
              <a:t>　　　　</a:t>
            </a:r>
            <a:r>
              <a:rPr lang="ja-JP" altLang="ja-JP" sz="1600" dirty="0" smtClean="0"/>
              <a:t>萌芽力の低下</a:t>
            </a:r>
            <a:r>
              <a:rPr lang="ja-JP" altLang="en-US" sz="1600" dirty="0" smtClean="0"/>
              <a:t>、</a:t>
            </a:r>
            <a:r>
              <a:rPr lang="ja-JP" altLang="ja-JP" sz="1600" dirty="0" smtClean="0"/>
              <a:t>ナラ枯れ被害</a:t>
            </a:r>
            <a:r>
              <a:rPr lang="ja-JP" altLang="en-US" sz="1600" dirty="0" smtClean="0"/>
              <a:t>の</a:t>
            </a:r>
            <a:r>
              <a:rPr lang="ja-JP" altLang="ja-JP" sz="1600" dirty="0" smtClean="0"/>
              <a:t>急速拡大</a:t>
            </a:r>
            <a:endParaRPr lang="en-US" altLang="ja-JP" sz="1600" dirty="0" smtClean="0"/>
          </a:p>
          <a:p>
            <a:endParaRPr lang="en-US" altLang="ja-JP" sz="1600" dirty="0" smtClean="0"/>
          </a:p>
          <a:p>
            <a:r>
              <a:rPr lang="ja-JP" altLang="ja-JP" sz="1600" dirty="0" smtClean="0"/>
              <a:t>財産区有林</a:t>
            </a:r>
            <a:r>
              <a:rPr lang="ja-JP" altLang="en-US" sz="1600" dirty="0" smtClean="0"/>
              <a:t>の</a:t>
            </a:r>
            <a:r>
              <a:rPr lang="ja-JP" altLang="ja-JP" sz="1600" dirty="0" smtClean="0"/>
              <a:t>有効</a:t>
            </a:r>
            <a:r>
              <a:rPr lang="ja-JP" altLang="en-US" sz="1600" dirty="0" smtClean="0"/>
              <a:t>利用</a:t>
            </a:r>
            <a:endParaRPr lang="en-US" altLang="ja-JP" sz="1600" dirty="0" smtClean="0"/>
          </a:p>
          <a:p>
            <a:r>
              <a:rPr lang="ja-JP" altLang="en-US" sz="1600" dirty="0" smtClean="0"/>
              <a:t>　</a:t>
            </a:r>
            <a:r>
              <a:rPr lang="ja-JP" altLang="ja-JP" sz="1600" dirty="0" smtClean="0"/>
              <a:t>地域住民の合意形成</a:t>
            </a:r>
            <a:r>
              <a:rPr lang="ja-JP" altLang="en-US" sz="1600" dirty="0" smtClean="0"/>
              <a:t>　→　</a:t>
            </a:r>
            <a:r>
              <a:rPr lang="ja-JP" altLang="ja-JP" sz="1600" dirty="0" smtClean="0"/>
              <a:t>基本計画の策定</a:t>
            </a:r>
            <a:endParaRPr lang="en-US" altLang="ja-JP" sz="1600" dirty="0" smtClean="0"/>
          </a:p>
          <a:p>
            <a:r>
              <a:rPr lang="ja-JP" altLang="en-US" sz="1600" dirty="0" smtClean="0"/>
              <a:t>　</a:t>
            </a:r>
            <a:r>
              <a:rPr lang="ja-JP" altLang="ja-JP" sz="1600" dirty="0" smtClean="0"/>
              <a:t>現代版の里山</a:t>
            </a:r>
            <a:r>
              <a:rPr lang="ja-JP" altLang="en-US" sz="1600" dirty="0" smtClean="0"/>
              <a:t>利用</a:t>
            </a:r>
            <a:endParaRPr lang="en-US" altLang="ja-JP" sz="1600" dirty="0" smtClean="0"/>
          </a:p>
          <a:p>
            <a:r>
              <a:rPr lang="ja-JP" altLang="en-US" sz="1600" dirty="0" smtClean="0"/>
              <a:t>　　　　（</a:t>
            </a:r>
            <a:r>
              <a:rPr lang="ja-JP" altLang="ja-JP" sz="1600" dirty="0" smtClean="0"/>
              <a:t>木質ペレットやキノコ栽培用の菌床</a:t>
            </a:r>
            <a:r>
              <a:rPr lang="ja-JP" altLang="en-US" sz="1600" dirty="0" smtClean="0"/>
              <a:t>）</a:t>
            </a:r>
            <a:endParaRPr lang="en-US" altLang="ja-JP" sz="1600" dirty="0" smtClean="0"/>
          </a:p>
          <a:p>
            <a:r>
              <a:rPr lang="ja-JP" altLang="en-US" sz="1600" dirty="0" smtClean="0"/>
              <a:t>　</a:t>
            </a:r>
            <a:r>
              <a:rPr lang="ja-JP" altLang="ja-JP" sz="1600" dirty="0" smtClean="0"/>
              <a:t>奥山</a:t>
            </a:r>
            <a:r>
              <a:rPr lang="ja-JP" altLang="en-US" sz="1600" dirty="0" smtClean="0"/>
              <a:t>の</a:t>
            </a:r>
            <a:r>
              <a:rPr lang="ja-JP" altLang="ja-JP" sz="1600" dirty="0" smtClean="0"/>
              <a:t>森林</a:t>
            </a:r>
            <a:r>
              <a:rPr lang="ja-JP" altLang="en-US" sz="1600" dirty="0" smtClean="0"/>
              <a:t>　＝　</a:t>
            </a:r>
            <a:r>
              <a:rPr lang="ja-JP" altLang="ja-JP" sz="1600" dirty="0" smtClean="0"/>
              <a:t>観光や用材・銘木などの資源</a:t>
            </a:r>
            <a:endParaRPr lang="en-US" altLang="ja-JP" sz="1600" dirty="0" smtClean="0"/>
          </a:p>
        </p:txBody>
      </p:sp>
      <p:sp>
        <p:nvSpPr>
          <p:cNvPr id="17" name="正方形/長方形 16"/>
          <p:cNvSpPr/>
          <p:nvPr/>
        </p:nvSpPr>
        <p:spPr>
          <a:xfrm>
            <a:off x="0" y="0"/>
            <a:ext cx="4719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 smtClean="0"/>
              <a:t>里山を利用した地域おこし</a:t>
            </a:r>
            <a:endParaRPr lang="ja-JP" altLang="en-US" sz="3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5" name="図 4" descr="E:\data\2011\doc\里山利用で森をうごかす\川場_山林農業で育てた山菜や薬草の活用について専門家と検討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996952"/>
            <a:ext cx="388157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正方形/長方形 7"/>
          <p:cNvSpPr/>
          <p:nvPr/>
        </p:nvSpPr>
        <p:spPr>
          <a:xfrm>
            <a:off x="4932040" y="5589240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dirty="0" smtClean="0"/>
              <a:t>かつて桑畑であった森林内で山菜や薬草の栽培に取り組む山口氏（左）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179512" y="1412776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/>
              <a:t>群馬県川場村（かわばむら）</a:t>
            </a:r>
            <a:endParaRPr lang="en-US" altLang="ja-JP" sz="2400" dirty="0" smtClean="0"/>
          </a:p>
          <a:p>
            <a:endParaRPr lang="ja-JP" altLang="en-US" dirty="0" smtClean="0"/>
          </a:p>
          <a:p>
            <a:r>
              <a:rPr lang="ja-JP" altLang="en-US" dirty="0" smtClean="0"/>
              <a:t>武尊山の南麓の村　　森林率</a:t>
            </a:r>
            <a:r>
              <a:rPr lang="en-US" altLang="ja-JP" dirty="0" smtClean="0"/>
              <a:t>88</a:t>
            </a:r>
            <a:r>
              <a:rPr lang="ja-JP" altLang="en-US" dirty="0" smtClean="0"/>
              <a:t>％</a:t>
            </a:r>
            <a:endParaRPr lang="en-US" altLang="ja-JP" dirty="0" smtClean="0"/>
          </a:p>
          <a:p>
            <a:r>
              <a:rPr lang="ja-JP" altLang="en-US" dirty="0" smtClean="0"/>
              <a:t>かつては養蚕とこんにゃく栽培が大きな産業</a:t>
            </a:r>
            <a:endParaRPr lang="en-US" altLang="ja-JP" dirty="0" smtClean="0"/>
          </a:p>
          <a:p>
            <a:r>
              <a:rPr lang="ja-JP" altLang="en-US" dirty="0" smtClean="0"/>
              <a:t>シカやイノシシなどによる農業被害　ツキノワグマも民家のすぐ近くに出没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251520" y="3140968"/>
            <a:ext cx="44644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 smtClean="0"/>
              <a:t>世田谷区と縁組み協定</a:t>
            </a:r>
            <a:endParaRPr lang="en-US" altLang="ja-JP" sz="1600" dirty="0" smtClean="0"/>
          </a:p>
          <a:p>
            <a:r>
              <a:rPr lang="ja-JP" altLang="en-US" sz="1600" dirty="0" smtClean="0"/>
              <a:t>　　　　　　＋</a:t>
            </a:r>
            <a:endParaRPr lang="en-US" altLang="ja-JP" sz="1600" dirty="0" smtClean="0"/>
          </a:p>
          <a:p>
            <a:r>
              <a:rPr lang="ja-JP" altLang="en-US" sz="1600" dirty="0" smtClean="0"/>
              <a:t>里山資源の多角的活用</a:t>
            </a:r>
            <a:endParaRPr lang="en-US" altLang="ja-JP" sz="1600" dirty="0" smtClean="0"/>
          </a:p>
          <a:p>
            <a:r>
              <a:rPr lang="ja-JP" altLang="en-US" sz="1600" dirty="0" smtClean="0"/>
              <a:t>　　山菜や薬草</a:t>
            </a:r>
            <a:endParaRPr lang="en-US" altLang="ja-JP" sz="1600" dirty="0" smtClean="0"/>
          </a:p>
          <a:p>
            <a:r>
              <a:rPr lang="ja-JP" altLang="en-US" sz="1600" dirty="0" smtClean="0"/>
              <a:t>　　木質バイオマスの需要拡大と供給体制の構築</a:t>
            </a:r>
            <a:endParaRPr lang="en-US" altLang="ja-JP" sz="1600" dirty="0" smtClean="0"/>
          </a:p>
          <a:p>
            <a:r>
              <a:rPr lang="ja-JP" altLang="en-US" sz="1600" dirty="0" smtClean="0"/>
              <a:t>　　自然観察のための歩道整備</a:t>
            </a:r>
            <a:endParaRPr lang="en-US" altLang="ja-JP" sz="1600" dirty="0" smtClean="0"/>
          </a:p>
          <a:p>
            <a:r>
              <a:rPr lang="ja-JP" altLang="en-US" sz="1600" dirty="0" smtClean="0"/>
              <a:t>　　ガイドブックの作成</a:t>
            </a:r>
            <a:endParaRPr lang="en-US" altLang="ja-JP" sz="1600" dirty="0" smtClean="0"/>
          </a:p>
          <a:p>
            <a:r>
              <a:rPr lang="ja-JP" altLang="en-US" sz="1600" dirty="0" smtClean="0"/>
              <a:t>　　インストラクターの養成</a:t>
            </a:r>
            <a:endParaRPr lang="ja-JP" altLang="en-US" sz="16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1268760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600" dirty="0" smtClean="0"/>
              <a:t>「春蘭の里実行委員会」</a:t>
            </a:r>
            <a:r>
              <a:rPr lang="ja-JP" altLang="en-US" sz="1600" dirty="0" smtClean="0"/>
              <a:t>の</a:t>
            </a:r>
            <a:r>
              <a:rPr lang="ja-JP" altLang="ja-JP" sz="1600" dirty="0" smtClean="0"/>
              <a:t>結成</a:t>
            </a:r>
            <a:r>
              <a:rPr lang="ja-JP" altLang="en-US" sz="1600" dirty="0" smtClean="0"/>
              <a:t>　</a:t>
            </a:r>
            <a:endParaRPr lang="en-US" altLang="ja-JP" sz="1600" dirty="0" smtClean="0"/>
          </a:p>
          <a:p>
            <a:r>
              <a:rPr lang="ja-JP" altLang="en-US" sz="1600" dirty="0" smtClean="0"/>
              <a:t>　　　</a:t>
            </a:r>
            <a:r>
              <a:rPr lang="ja-JP" altLang="ja-JP" sz="1600" dirty="0" smtClean="0"/>
              <a:t>山野草の栽培、遊歩道の整備、山菜利用の加工品開発、体験活動の企画など</a:t>
            </a:r>
            <a:endParaRPr lang="en-US" altLang="ja-JP" sz="1600" dirty="0" smtClean="0"/>
          </a:p>
          <a:p>
            <a:r>
              <a:rPr lang="ja-JP" altLang="en-US" sz="1600" dirty="0" smtClean="0"/>
              <a:t>　　　</a:t>
            </a:r>
            <a:r>
              <a:rPr lang="ja-JP" altLang="ja-JP" sz="1600" dirty="0" smtClean="0"/>
              <a:t>農家民泊</a:t>
            </a:r>
            <a:r>
              <a:rPr lang="ja-JP" altLang="en-US" sz="1600" dirty="0" smtClean="0"/>
              <a:t>　＝　</a:t>
            </a:r>
            <a:r>
              <a:rPr lang="ja-JP" altLang="ja-JP" sz="1600" dirty="0" smtClean="0"/>
              <a:t>農業体験とグリーンツーリズム</a:t>
            </a:r>
            <a:endParaRPr lang="en-US" altLang="ja-JP" sz="1600" dirty="0" smtClean="0"/>
          </a:p>
          <a:p>
            <a:r>
              <a:rPr lang="ja-JP" altLang="en-US" sz="1600" dirty="0" smtClean="0"/>
              <a:t>　　　　　</a:t>
            </a:r>
            <a:r>
              <a:rPr lang="ja-JP" altLang="ja-JP" sz="1600" dirty="0" smtClean="0"/>
              <a:t>里山から得られる旬の食材による食事</a:t>
            </a:r>
            <a:endParaRPr lang="en-US" altLang="ja-JP" sz="1600" dirty="0" smtClean="0"/>
          </a:p>
          <a:p>
            <a:r>
              <a:rPr lang="ja-JP" altLang="en-US" sz="1600" dirty="0" smtClean="0"/>
              <a:t>　　　　　</a:t>
            </a:r>
            <a:r>
              <a:rPr lang="ja-JP" altLang="ja-JP" sz="1600" dirty="0" smtClean="0"/>
              <a:t>約</a:t>
            </a:r>
            <a:r>
              <a:rPr lang="en-US" altLang="ja-JP" sz="1600" dirty="0" smtClean="0"/>
              <a:t>30</a:t>
            </a:r>
            <a:r>
              <a:rPr lang="ja-JP" altLang="ja-JP" sz="1600" dirty="0" smtClean="0"/>
              <a:t>軒で年間</a:t>
            </a:r>
            <a:r>
              <a:rPr lang="en-US" altLang="ja-JP" sz="1600" dirty="0" smtClean="0"/>
              <a:t>3000</a:t>
            </a:r>
            <a:r>
              <a:rPr lang="ja-JP" altLang="ja-JP" sz="1600" dirty="0" smtClean="0"/>
              <a:t>人程度の来客</a:t>
            </a:r>
            <a:r>
              <a:rPr lang="ja-JP" altLang="en-US" sz="1600" dirty="0" smtClean="0"/>
              <a:t>（</a:t>
            </a:r>
            <a:r>
              <a:rPr lang="ja-JP" altLang="ja-JP" sz="1600" dirty="0" smtClean="0"/>
              <a:t>中国から</a:t>
            </a:r>
            <a:r>
              <a:rPr lang="ja-JP" altLang="en-US" sz="1600" dirty="0" smtClean="0"/>
              <a:t>の</a:t>
            </a:r>
            <a:r>
              <a:rPr lang="ja-JP" altLang="ja-JP" sz="1600" dirty="0" smtClean="0"/>
              <a:t>修学旅行</a:t>
            </a:r>
            <a:r>
              <a:rPr lang="ja-JP" altLang="en-US" sz="1600" dirty="0" smtClean="0"/>
              <a:t>も）</a:t>
            </a:r>
            <a:endParaRPr lang="en-US" altLang="ja-JP" sz="1600" dirty="0" smtClean="0"/>
          </a:p>
          <a:p>
            <a:r>
              <a:rPr lang="ja-JP" altLang="en-US" sz="1600" dirty="0" smtClean="0"/>
              <a:t>　　　　　</a:t>
            </a:r>
            <a:r>
              <a:rPr lang="ja-JP" altLang="ja-JP" sz="1600" dirty="0" smtClean="0"/>
              <a:t>里山地域のゾーニング</a:t>
            </a:r>
            <a:r>
              <a:rPr lang="ja-JP" altLang="en-US" sz="1600" dirty="0" smtClean="0"/>
              <a:t>、</a:t>
            </a:r>
            <a:r>
              <a:rPr lang="ja-JP" altLang="ja-JP" sz="1600" dirty="0" smtClean="0"/>
              <a:t>歩道作り</a:t>
            </a:r>
            <a:r>
              <a:rPr lang="ja-JP" altLang="en-US" sz="1600" dirty="0" smtClean="0"/>
              <a:t>、山菜やキノコの生育等の</a:t>
            </a:r>
            <a:r>
              <a:rPr lang="ja-JP" altLang="ja-JP" sz="1600" dirty="0" smtClean="0"/>
              <a:t>環境整備</a:t>
            </a:r>
            <a:endParaRPr lang="en-US" altLang="ja-JP" sz="1600" dirty="0" smtClean="0"/>
          </a:p>
        </p:txBody>
      </p:sp>
      <p:sp>
        <p:nvSpPr>
          <p:cNvPr id="3" name="正方形/長方形 2"/>
          <p:cNvSpPr/>
          <p:nvPr/>
        </p:nvSpPr>
        <p:spPr>
          <a:xfrm>
            <a:off x="179512" y="260648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ja-JP" sz="2400" dirty="0" smtClean="0"/>
              <a:t>春蘭の里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323528" y="692696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dirty="0" smtClean="0"/>
              <a:t>能登半島の北部、石川県能登町宮地地区</a:t>
            </a:r>
            <a:r>
              <a:rPr lang="ja-JP" altLang="en-US" dirty="0" smtClean="0"/>
              <a:t>　　</a:t>
            </a:r>
            <a:r>
              <a:rPr lang="en-US" altLang="ja-JP" dirty="0" smtClean="0"/>
              <a:t>80</a:t>
            </a:r>
            <a:r>
              <a:rPr lang="ja-JP" altLang="ja-JP" dirty="0" smtClean="0"/>
              <a:t>％以上</a:t>
            </a:r>
            <a:r>
              <a:rPr lang="ja-JP" altLang="en-US" dirty="0" smtClean="0"/>
              <a:t>の</a:t>
            </a:r>
            <a:r>
              <a:rPr lang="ja-JP" altLang="ja-JP" dirty="0" smtClean="0"/>
              <a:t>森林</a:t>
            </a:r>
            <a:r>
              <a:rPr lang="ja-JP" altLang="en-US" dirty="0" smtClean="0"/>
              <a:t>率（かつての薪炭林）</a:t>
            </a:r>
            <a:endParaRPr lang="ja-JP" altLang="en-US" dirty="0"/>
          </a:p>
        </p:txBody>
      </p:sp>
      <p:pic>
        <p:nvPicPr>
          <p:cNvPr id="330754" name="図 5" descr="E:\data\2011\doc\里山利用で森をうごかす\能登_春蘭の里実行委員会メンバーによる里山林内のキノコ調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802563"/>
            <a:ext cx="2916163" cy="389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>
            <a:off x="2771800" y="5229200"/>
            <a:ext cx="29523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dirty="0" smtClean="0"/>
              <a:t>里山林内でのキノコ調査</a:t>
            </a:r>
            <a:endParaRPr lang="en-US" altLang="ja-JP" dirty="0" smtClean="0"/>
          </a:p>
          <a:p>
            <a:r>
              <a:rPr lang="ja-JP" altLang="ja-JP" sz="1600" dirty="0" smtClean="0"/>
              <a:t>地場のキノコ・山菜の一覧表</a:t>
            </a:r>
            <a:r>
              <a:rPr lang="ja-JP" altLang="en-US" sz="1600" dirty="0" smtClean="0"/>
              <a:t>作成を目指している。</a:t>
            </a:r>
            <a:endParaRPr lang="en-US" altLang="ja-JP" sz="1600" dirty="0" smtClean="0"/>
          </a:p>
          <a:p>
            <a:endParaRPr lang="ja-JP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857375"/>
            <a:ext cx="4867275" cy="391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6513" y="0"/>
            <a:ext cx="402748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78500"/>
            <a:ext cx="62436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38" y="2928938"/>
            <a:ext cx="2333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C:\Pictures\Pictures_Miyaura\20091001\P10205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13" y="3714750"/>
            <a:ext cx="3038475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3"/>
          <p:cNvSpPr txBox="1">
            <a:spLocks noChangeArrowheads="1"/>
          </p:cNvSpPr>
          <p:nvPr/>
        </p:nvSpPr>
        <p:spPr bwMode="auto">
          <a:xfrm>
            <a:off x="0" y="0"/>
            <a:ext cx="4284663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/>
              <a:t>「ナラ枯れ」の拡大</a:t>
            </a:r>
            <a:br>
              <a:rPr lang="ja-JP" altLang="en-US" sz="2800" b="1"/>
            </a:br>
            <a:endParaRPr lang="en-US" altLang="ja-JP" sz="2800" b="1"/>
          </a:p>
          <a:p>
            <a:pPr>
              <a:spcBef>
                <a:spcPct val="50000"/>
              </a:spcBef>
            </a:pPr>
            <a:r>
              <a:rPr lang="ja-JP" altLang="en-US"/>
              <a:t>　　</a:t>
            </a:r>
            <a:r>
              <a:rPr lang="ja-JP" altLang="en-US" b="1"/>
              <a:t>里山に適した樹木</a:t>
            </a:r>
            <a:r>
              <a:rPr lang="ja-JP" altLang="en-US"/>
              <a:t/>
            </a:r>
            <a:br>
              <a:rPr lang="ja-JP" altLang="en-US"/>
            </a:br>
            <a:r>
              <a:rPr lang="ja-JP" altLang="en-US"/>
              <a:t>　　</a:t>
            </a:r>
            <a:r>
              <a:rPr lang="ja-JP" altLang="en-US" b="1"/>
              <a:t>（萌芽および実生による更新）</a:t>
            </a:r>
            <a:br>
              <a:rPr lang="ja-JP" altLang="en-US" b="1"/>
            </a:br>
            <a:r>
              <a:rPr lang="ja-JP" altLang="en-US">
                <a:solidFill>
                  <a:schemeClr val="folHlink"/>
                </a:solidFill>
              </a:rPr>
              <a:t>   　  </a:t>
            </a:r>
            <a:r>
              <a:rPr lang="ja-JP" altLang="en-US" b="1"/>
              <a:t>↓</a:t>
            </a:r>
            <a:br>
              <a:rPr lang="ja-JP" altLang="en-US" b="1"/>
            </a:br>
            <a:r>
              <a:rPr lang="ja-JP" altLang="en-US"/>
              <a:t>　　</a:t>
            </a:r>
            <a:r>
              <a:rPr lang="ja-JP" altLang="en-US" b="1"/>
              <a:t>里山の放置　</a:t>
            </a:r>
            <a:br>
              <a:rPr lang="ja-JP" altLang="en-US" b="1"/>
            </a:br>
            <a:r>
              <a:rPr lang="ja-JP" altLang="en-US" b="1"/>
              <a:t>　　　↓ </a:t>
            </a:r>
            <a:br>
              <a:rPr lang="ja-JP" altLang="en-US" b="1"/>
            </a:br>
            <a:r>
              <a:rPr lang="ja-JP" altLang="en-US" b="1"/>
              <a:t> </a:t>
            </a:r>
            <a:r>
              <a:rPr lang="ja-JP" altLang="en-US"/>
              <a:t>　　</a:t>
            </a:r>
            <a:r>
              <a:rPr lang="ja-JP" altLang="en-US" b="1"/>
              <a:t>大径木（ターゲットになりやすい）</a:t>
            </a:r>
            <a:r>
              <a:rPr lang="ja-JP" altLang="en-US"/>
              <a:t/>
            </a:r>
            <a:br>
              <a:rPr lang="ja-JP" altLang="en-US"/>
            </a:br>
            <a:r>
              <a:rPr lang="ja-JP" altLang="en-US"/>
              <a:t>　　　</a:t>
            </a:r>
            <a:r>
              <a:rPr lang="ja-JP" altLang="en-US" b="1"/>
              <a:t>↓</a:t>
            </a:r>
            <a:r>
              <a:rPr lang="ja-JP" altLang="en-US">
                <a:solidFill>
                  <a:schemeClr val="folHlink"/>
                </a:solidFill>
              </a:rPr>
              <a:t/>
            </a:r>
            <a:br>
              <a:rPr lang="ja-JP" altLang="en-US">
                <a:solidFill>
                  <a:schemeClr val="folHlink"/>
                </a:solidFill>
              </a:rPr>
            </a:br>
            <a:r>
              <a:rPr lang="ja-JP" altLang="en-US"/>
              <a:t>　　</a:t>
            </a:r>
            <a:r>
              <a:rPr lang="ja-JP" altLang="en-US" b="1"/>
              <a:t>ナラ枯れ</a:t>
            </a:r>
            <a:endParaRPr lang="ja-JP" altLang="en-US" i="1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図 2" descr="カエンタケ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4163"/>
            <a:ext cx="914400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竹林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0"/>
            <a:ext cx="6007100" cy="65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0" y="620713"/>
            <a:ext cx="6659563" cy="42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/>
              <a:t>タケの大繁殖</a:t>
            </a:r>
            <a:endParaRPr lang="ja-JP" altLang="en-US" sz="2000" b="1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/>
              <a:t>　　農家の竹林　＝　タケノコの生産</a:t>
            </a:r>
            <a:br>
              <a:rPr lang="ja-JP" altLang="en-US"/>
            </a:br>
            <a:r>
              <a:rPr lang="ja-JP" altLang="en-US">
                <a:solidFill>
                  <a:schemeClr val="folHlink"/>
                </a:solidFill>
              </a:rPr>
              <a:t>       </a:t>
            </a:r>
            <a:r>
              <a:rPr lang="ja-JP" altLang="en-US"/>
              <a:t>↓</a:t>
            </a:r>
          </a:p>
          <a:p>
            <a:pPr>
              <a:spcBef>
                <a:spcPct val="50000"/>
              </a:spcBef>
            </a:pPr>
            <a:r>
              <a:rPr lang="ja-JP" altLang="en-US"/>
              <a:t>　　安価な外国産タケノコの輸入</a:t>
            </a:r>
            <a:br>
              <a:rPr lang="ja-JP" altLang="en-US"/>
            </a:br>
            <a:r>
              <a:rPr lang="ja-JP" altLang="en-US"/>
              <a:t>　　　↓</a:t>
            </a:r>
          </a:p>
          <a:p>
            <a:pPr>
              <a:spcBef>
                <a:spcPct val="50000"/>
              </a:spcBef>
            </a:pPr>
            <a:r>
              <a:rPr lang="ja-JP" altLang="en-US"/>
              <a:t>　　タケノコ収穫の減少</a:t>
            </a:r>
            <a:br>
              <a:rPr lang="ja-JP" altLang="en-US"/>
            </a:br>
            <a:r>
              <a:rPr lang="ja-JP" altLang="en-US"/>
              <a:t>　　　↓</a:t>
            </a:r>
          </a:p>
          <a:p>
            <a:pPr>
              <a:spcBef>
                <a:spcPct val="50000"/>
              </a:spcBef>
            </a:pPr>
            <a:r>
              <a:rPr lang="ja-JP" altLang="en-US"/>
              <a:t>　　大繁殖</a:t>
            </a:r>
            <a:br>
              <a:rPr lang="ja-JP" altLang="en-US"/>
            </a:br>
            <a:r>
              <a:rPr lang="ja-JP" altLang="en-US"/>
              <a:t>　　　↓</a:t>
            </a:r>
          </a:p>
          <a:p>
            <a:pPr>
              <a:spcBef>
                <a:spcPct val="50000"/>
              </a:spcBef>
            </a:pPr>
            <a:r>
              <a:rPr lang="ja-JP" altLang="en-US"/>
              <a:t>　　他の植物の枯死→多様性の低下</a:t>
            </a:r>
            <a:br>
              <a:rPr lang="ja-JP" altLang="en-US"/>
            </a:br>
            <a:r>
              <a:rPr lang="ja-JP" altLang="en-US"/>
              <a:t>　　土砂崩れの危険</a:t>
            </a:r>
            <a:br>
              <a:rPr lang="ja-JP" altLang="en-US"/>
            </a:br>
            <a:endParaRPr lang="ja-JP" altLang="en-US">
              <a:solidFill>
                <a:schemeClr val="folHlink"/>
              </a:solidFill>
            </a:endParaRPr>
          </a:p>
        </p:txBody>
      </p:sp>
      <p:pic>
        <p:nvPicPr>
          <p:cNvPr id="36868" name="Picture 5" descr="http://upload.wikimedia.org/wikipedia/commons/4/42/%E3%83%8B%E3%83%9B%E3%83%B3%E3%81%AE%E7%AB%B9%E6%9E%97IMG_08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38" y="4357688"/>
            <a:ext cx="3214687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14313" y="214313"/>
            <a:ext cx="614362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b="1"/>
              <a:t>鳥獣害</a:t>
            </a:r>
            <a:endParaRPr lang="en-US" altLang="ja-JP" sz="2400" b="1"/>
          </a:p>
          <a:p>
            <a:pPr>
              <a:spcBef>
                <a:spcPct val="50000"/>
              </a:spcBef>
            </a:pPr>
            <a:r>
              <a:rPr lang="en-US" altLang="ja-JP" b="1"/>
              <a:t>  </a:t>
            </a:r>
            <a:r>
              <a:rPr lang="ja-JP" altLang="en-US" b="1"/>
              <a:t>イノシシ、ツキノワグマ、ニホンザル、タヌキ、ニホンジカ</a:t>
            </a:r>
            <a:endParaRPr lang="en-US" altLang="ja-JP" b="1"/>
          </a:p>
          <a:p>
            <a:pPr>
              <a:spcBef>
                <a:spcPct val="50000"/>
              </a:spcBef>
            </a:pPr>
            <a:r>
              <a:rPr lang="en-US" altLang="ja-JP" b="1"/>
              <a:t/>
            </a:r>
            <a:br>
              <a:rPr lang="en-US" altLang="ja-JP" b="1"/>
            </a:br>
            <a:r>
              <a:rPr lang="en-US" altLang="ja-JP" b="1"/>
              <a:t>    </a:t>
            </a:r>
            <a:r>
              <a:rPr lang="ja-JP" altLang="en-US" b="1"/>
              <a:t>　里山管理の放棄</a:t>
            </a:r>
            <a:endParaRPr lang="en-US" altLang="ja-JP" b="1"/>
          </a:p>
          <a:p>
            <a:pPr>
              <a:spcBef>
                <a:spcPct val="50000"/>
              </a:spcBef>
            </a:pPr>
            <a:r>
              <a:rPr lang="en-US" altLang="ja-JP" b="1"/>
              <a:t>    </a:t>
            </a:r>
            <a:r>
              <a:rPr lang="ja-JP" altLang="en-US" b="1"/>
              <a:t>　　　</a:t>
            </a:r>
            <a:r>
              <a:rPr lang="ja-JP" altLang="en-US" b="1">
                <a:solidFill>
                  <a:schemeClr val="hlink"/>
                </a:solidFill>
              </a:rPr>
              <a:t>↓</a:t>
            </a:r>
          </a:p>
          <a:p>
            <a:pPr>
              <a:spcBef>
                <a:spcPct val="50000"/>
              </a:spcBef>
            </a:pPr>
            <a:r>
              <a:rPr lang="ja-JP" altLang="en-US" b="1"/>
              <a:t>    　下草の繁茂　＝</a:t>
            </a:r>
            <a:r>
              <a:rPr lang="en-US" altLang="ja-JP" b="1"/>
              <a:t>   </a:t>
            </a:r>
            <a:r>
              <a:rPr lang="ja-JP" altLang="en-US" b="1"/>
              <a:t>隠れ場所</a:t>
            </a:r>
            <a:endParaRPr lang="en-US" altLang="ja-JP" b="1"/>
          </a:p>
          <a:p>
            <a:pPr>
              <a:spcBef>
                <a:spcPct val="50000"/>
              </a:spcBef>
            </a:pPr>
            <a:r>
              <a:rPr lang="en-US" altLang="ja-JP" b="1"/>
              <a:t>    </a:t>
            </a:r>
            <a:r>
              <a:rPr lang="ja-JP" altLang="en-US" b="1"/>
              <a:t>　　　</a:t>
            </a:r>
            <a:r>
              <a:rPr lang="ja-JP" altLang="en-US" b="1">
                <a:solidFill>
                  <a:schemeClr val="hlink"/>
                </a:solidFill>
              </a:rPr>
              <a:t>↓</a:t>
            </a:r>
          </a:p>
          <a:p>
            <a:pPr>
              <a:spcBef>
                <a:spcPct val="50000"/>
              </a:spcBef>
            </a:pPr>
            <a:r>
              <a:rPr lang="ja-JP" altLang="en-US" b="1"/>
              <a:t>    　畑や民家への容易な接近</a:t>
            </a:r>
            <a:endParaRPr lang="en-US" altLang="ja-JP" b="1"/>
          </a:p>
        </p:txBody>
      </p:sp>
      <p:pic>
        <p:nvPicPr>
          <p:cNvPr id="37891" name="Picture 4" descr="画像:Zwijntje lowpx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125" y="1341438"/>
            <a:ext cx="2016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 descr="Yakusaru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3213100"/>
            <a:ext cx="208756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6804025" y="2852738"/>
            <a:ext cx="1654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99"/>
                </a:solidFill>
              </a:rPr>
              <a:t>http://ja.wikipedia.org/</a:t>
            </a:r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3203575" y="6381750"/>
            <a:ext cx="25590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99"/>
                </a:solidFill>
              </a:rPr>
              <a:t>http://www.shikoku.kokuyurin.go.jp/</a:t>
            </a:r>
          </a:p>
        </p:txBody>
      </p:sp>
      <p:pic>
        <p:nvPicPr>
          <p:cNvPr id="3789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4437063"/>
            <a:ext cx="252095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6238" y="3644900"/>
            <a:ext cx="31115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Rectangle 10"/>
          <p:cNvSpPr>
            <a:spLocks noChangeArrowheads="1"/>
          </p:cNvSpPr>
          <p:nvPr/>
        </p:nvSpPr>
        <p:spPr bwMode="auto">
          <a:xfrm>
            <a:off x="6804025" y="4724400"/>
            <a:ext cx="1654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99"/>
                </a:solidFill>
              </a:rPr>
              <a:t>http://ja.wikipedia.org/</a:t>
            </a:r>
          </a:p>
        </p:txBody>
      </p:sp>
      <p:pic>
        <p:nvPicPr>
          <p:cNvPr id="37898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688" y="5157788"/>
            <a:ext cx="23812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9" name="Rectangle 12"/>
          <p:cNvSpPr>
            <a:spLocks noChangeArrowheads="1"/>
          </p:cNvSpPr>
          <p:nvPr/>
        </p:nvSpPr>
        <p:spPr bwMode="auto">
          <a:xfrm>
            <a:off x="6804025" y="6467475"/>
            <a:ext cx="1654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000099"/>
                </a:solidFill>
              </a:rPr>
              <a:t>http://ja.wikipedia.org/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5" descr="Amaz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175" y="985838"/>
            <a:ext cx="5581650" cy="488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3708</TotalTime>
  <Words>349</Words>
  <Application>Microsoft Office PowerPoint</Application>
  <PresentationFormat>画面に合わせる (4:3)</PresentationFormat>
  <Paragraphs>155</Paragraphs>
  <Slides>46</Slides>
  <Notes>31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46</vt:i4>
      </vt:variant>
    </vt:vector>
  </HeadingPairs>
  <TitlesOfParts>
    <vt:vector size="48" baseType="lpstr">
      <vt:lpstr>標準デザイン</vt:lpstr>
      <vt:lpstr>Image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スライド 45</vt:lpstr>
      <vt:lpstr>スライド 46</vt:lpstr>
    </vt:vector>
  </TitlesOfParts>
  <Company>Ryukoku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森林と人の関わり （歴史と現状）</dc:title>
  <dc:creator>MIYAURA Tomiyasu</dc:creator>
  <cp:lastModifiedBy>miyaura</cp:lastModifiedBy>
  <cp:revision>80</cp:revision>
  <dcterms:created xsi:type="dcterms:W3CDTF">2003-05-02T05:16:13Z</dcterms:created>
  <dcterms:modified xsi:type="dcterms:W3CDTF">2013-05-26T00:34:26Z</dcterms:modified>
</cp:coreProperties>
</file>