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755" r:id="rId2"/>
    <p:sldId id="756" r:id="rId3"/>
    <p:sldId id="619" r:id="rId4"/>
    <p:sldId id="709" r:id="rId5"/>
    <p:sldId id="631" r:id="rId6"/>
    <p:sldId id="632" r:id="rId7"/>
    <p:sldId id="633" r:id="rId8"/>
    <p:sldId id="699" r:id="rId9"/>
    <p:sldId id="731" r:id="rId10"/>
    <p:sldId id="732" r:id="rId11"/>
    <p:sldId id="733" r:id="rId12"/>
    <p:sldId id="747" r:id="rId13"/>
    <p:sldId id="748" r:id="rId14"/>
    <p:sldId id="749" r:id="rId15"/>
    <p:sldId id="750" r:id="rId16"/>
    <p:sldId id="751" r:id="rId17"/>
    <p:sldId id="752" r:id="rId18"/>
    <p:sldId id="753" r:id="rId19"/>
    <p:sldId id="754" r:id="rId20"/>
  </p:sldIdLst>
  <p:sldSz cx="9144000" cy="6858000" type="screen4x3"/>
  <p:notesSz cx="9869488" cy="673576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FFCC"/>
    <a:srgbClr val="CC99FF"/>
    <a:srgbClr val="FFFF00"/>
    <a:srgbClr val="33CC33"/>
    <a:srgbClr val="FFAA01"/>
    <a:srgbClr val="E69900"/>
    <a:srgbClr val="FFAA00"/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87923" autoAdjust="0"/>
  </p:normalViewPr>
  <p:slideViewPr>
    <p:cSldViewPr>
      <p:cViewPr>
        <p:scale>
          <a:sx n="80" d="100"/>
          <a:sy n="80" d="100"/>
        </p:scale>
        <p:origin x="-402" y="-216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7357" cy="33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46" tIns="45173" rIns="90346" bIns="45173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96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0553" y="0"/>
            <a:ext cx="4277357" cy="33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46" tIns="45173" rIns="90346" bIns="4517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r>
              <a:rPr lang="en-US" altLang="ja-JP" smtClean="0"/>
              <a:t>2013/5/26</a:t>
            </a:r>
            <a:endParaRPr lang="en-US" altLang="ja-JP"/>
          </a:p>
        </p:txBody>
      </p:sp>
      <p:sp>
        <p:nvSpPr>
          <p:cNvPr id="396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397560"/>
            <a:ext cx="4277357" cy="33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46" tIns="45173" rIns="90346" bIns="45173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96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0553" y="6397560"/>
            <a:ext cx="4277357" cy="33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46" tIns="45173" rIns="90346" bIns="4517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DACA585-DC71-48BB-BB4E-86DBCC529835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117587914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7357" cy="33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46" tIns="45173" rIns="90346" bIns="45173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0553" y="0"/>
            <a:ext cx="4277357" cy="33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46" tIns="45173" rIns="90346" bIns="4517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r>
              <a:rPr lang="en-US" altLang="ja-JP" smtClean="0"/>
              <a:t>2013/5/26</a:t>
            </a:r>
            <a:endParaRPr lang="en-US" altLang="ja-JP"/>
          </a:p>
        </p:txBody>
      </p:sp>
      <p:sp>
        <p:nvSpPr>
          <p:cNvPr id="880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51200" y="504825"/>
            <a:ext cx="3367088" cy="25257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6476" y="3199567"/>
            <a:ext cx="7896537" cy="3031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46" tIns="45173" rIns="90346" bIns="451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397560"/>
            <a:ext cx="4277357" cy="33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46" tIns="45173" rIns="90346" bIns="45173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0553" y="6397560"/>
            <a:ext cx="4277357" cy="33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46" tIns="45173" rIns="90346" bIns="4517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0B4D10-4A23-4D00-A0C8-3D6DA0C75FF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137995360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033D20-3E15-49C3-A96C-1CF996FF4C61}" type="slidenum">
              <a:rPr lang="en-US" altLang="ja-JP" smtClean="0"/>
              <a:pPr/>
              <a:t>1</a:t>
            </a:fld>
            <a:endParaRPr lang="en-US" altLang="ja-JP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FD911E-AFEA-48FD-8A64-5EBE7F871E72}" type="slidenum">
              <a:rPr lang="en-US" altLang="ja-JP" smtClean="0"/>
              <a:pPr/>
              <a:t>11</a:t>
            </a:fld>
            <a:endParaRPr lang="en-US" altLang="ja-JP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33CB0F-02D4-4259-BA97-1B89B45A17E9}" type="slidenum">
              <a:rPr lang="en-US" altLang="ja-JP" smtClean="0"/>
              <a:pPr/>
              <a:t>12</a:t>
            </a:fld>
            <a:endParaRPr lang="en-US" altLang="ja-JP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5963" y="504825"/>
            <a:ext cx="3367087" cy="2524125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7932" y="3197993"/>
            <a:ext cx="7233625" cy="3032824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283A61-F4B4-46EB-B125-55A838858F9F}" type="slidenum">
              <a:rPr lang="en-US" altLang="ja-JP" smtClean="0"/>
              <a:pPr/>
              <a:t>13</a:t>
            </a:fld>
            <a:endParaRPr lang="en-US" altLang="ja-JP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FA5439-9A9E-4E60-87D3-61874B65C4FA}" type="slidenum">
              <a:rPr lang="en-US" altLang="ja-JP" smtClean="0"/>
              <a:pPr/>
              <a:t>14</a:t>
            </a:fld>
            <a:endParaRPr lang="en-US" altLang="ja-JP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B6FE80-988D-484A-90B7-B7FB3D97DA82}" type="slidenum">
              <a:rPr lang="en-US" altLang="ja-JP" smtClean="0"/>
              <a:pPr/>
              <a:t>15</a:t>
            </a:fld>
            <a:endParaRPr lang="en-US" altLang="ja-JP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B55F49-89A9-42D7-B381-CE6F8FA7BF4B}" type="slidenum">
              <a:rPr lang="en-US" altLang="ja-JP" smtClean="0"/>
              <a:pPr/>
              <a:t>16</a:t>
            </a:fld>
            <a:endParaRPr lang="en-US" altLang="ja-JP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D20388-463F-4FDD-A8FB-95DCE8AD42C5}" type="slidenum">
              <a:rPr lang="en-US" altLang="ja-JP" smtClean="0"/>
              <a:pPr/>
              <a:t>17</a:t>
            </a:fld>
            <a:endParaRPr lang="en-US" altLang="ja-JP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7CD3F1-329C-47F0-979D-D633E06B237A}" type="slidenum">
              <a:rPr lang="en-US" altLang="ja-JP" smtClean="0"/>
              <a:pPr/>
              <a:t>18</a:t>
            </a:fld>
            <a:endParaRPr lang="en-US" altLang="ja-JP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C981FE-2A07-41DD-A3FE-5791725197E7}" type="slidenum">
              <a:rPr lang="en-US" altLang="ja-JP" smtClean="0"/>
              <a:pPr/>
              <a:t>19</a:t>
            </a:fld>
            <a:endParaRPr lang="en-US" altLang="ja-JP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5F1501-FFF2-429B-9CBC-4FBEB0CAC298}" type="slidenum">
              <a:rPr lang="en-US" altLang="ja-JP" smtClean="0"/>
              <a:pPr/>
              <a:t>3</a:t>
            </a:fld>
            <a:endParaRPr lang="en-US" altLang="ja-JP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7935E8-6758-4882-B186-24DEDC5C5AF9}" type="slidenum">
              <a:rPr lang="en-US" altLang="ja-JP" smtClean="0"/>
              <a:pPr/>
              <a:t>4</a:t>
            </a:fld>
            <a:endParaRPr lang="en-US" altLang="ja-JP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5963" y="504825"/>
            <a:ext cx="3367087" cy="2524125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7932" y="3197993"/>
            <a:ext cx="7233625" cy="3032824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59B424-DA32-430D-89F9-6D788CE52332}" type="slidenum">
              <a:rPr lang="en-US" altLang="ja-JP" smtClean="0"/>
              <a:pPr/>
              <a:t>5</a:t>
            </a:fld>
            <a:endParaRPr lang="en-US" altLang="ja-JP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5963" y="504825"/>
            <a:ext cx="3367087" cy="2524125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7932" y="3197993"/>
            <a:ext cx="7233625" cy="3032824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F742C9-12D1-4877-81C7-DF5BAEEE2CB1}" type="slidenum">
              <a:rPr lang="en-US" altLang="ja-JP" smtClean="0"/>
              <a:pPr/>
              <a:t>6</a:t>
            </a:fld>
            <a:endParaRPr lang="en-US" altLang="ja-JP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7932" y="3197993"/>
            <a:ext cx="7233625" cy="3032824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A7B1E2-D659-4D61-B73E-59A290F4FDE1}" type="slidenum">
              <a:rPr lang="en-US" altLang="ja-JP" smtClean="0"/>
              <a:pPr/>
              <a:t>7</a:t>
            </a:fld>
            <a:endParaRPr lang="en-US" altLang="ja-JP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96FD2E-411E-42C6-A99D-D029135000DF}" type="slidenum">
              <a:rPr lang="en-US" altLang="ja-JP" smtClean="0"/>
              <a:pPr/>
              <a:t>8</a:t>
            </a:fld>
            <a:endParaRPr lang="en-US" altLang="ja-JP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7932" y="3197993"/>
            <a:ext cx="7233625" cy="3032824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C13D8-7762-463B-8F51-2E0BB19C96F8}" type="slidenum">
              <a:rPr lang="en-US" altLang="ja-JP" smtClean="0"/>
              <a:pPr/>
              <a:t>9</a:t>
            </a:fld>
            <a:endParaRPr lang="en-US" altLang="ja-JP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7932" y="3197993"/>
            <a:ext cx="7233625" cy="3032824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9A811A-A5C2-4108-AA43-59CD5C8837C2}" type="slidenum">
              <a:rPr lang="en-US" altLang="ja-JP" smtClean="0"/>
              <a:pPr/>
              <a:t>10</a:t>
            </a:fld>
            <a:endParaRPr lang="en-US" altLang="ja-JP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1AB73-F2AB-471F-A832-C3ABC2FDD52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35486-41BC-4CC2-AD8B-CCCF1B4C372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80F11-EE11-474A-A3FC-73D063F4C0A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B7273-2509-4E88-9328-295FCDFBD53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41FD7-1F01-4486-BAC8-EE3DF57EFC6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D13D8-4D92-47DA-8178-6FC5E00727C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FC01B-3714-4513-B848-BB1B3EF003C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4809D-F73C-415F-956A-E1E9C443C55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DDCDB-C43E-4395-8630-96D0B3F5EAF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6E3D1-24FE-415E-AB7E-E7050B3ABACC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98C0E-2338-4476-8AF4-D66BFB3E138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017A5E5-59E8-465A-90D8-BF17F486075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P90900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268538" y="5791818"/>
            <a:ext cx="46799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dirty="0" smtClean="0">
                <a:solidFill>
                  <a:srgbClr val="FF9900"/>
                </a:solidFill>
              </a:rPr>
              <a:t>2013</a:t>
            </a:r>
            <a:r>
              <a:rPr lang="ja-JP" altLang="en-US" dirty="0" smtClean="0">
                <a:solidFill>
                  <a:srgbClr val="FF9900"/>
                </a:solidFill>
              </a:rPr>
              <a:t>年</a:t>
            </a:r>
            <a:r>
              <a:rPr lang="en-US" altLang="ja-JP" dirty="0" smtClean="0">
                <a:solidFill>
                  <a:srgbClr val="FF9900"/>
                </a:solidFill>
              </a:rPr>
              <a:t>5</a:t>
            </a:r>
            <a:r>
              <a:rPr lang="ja-JP" altLang="en-US" dirty="0" smtClean="0">
                <a:solidFill>
                  <a:srgbClr val="FF9900"/>
                </a:solidFill>
              </a:rPr>
              <a:t>月</a:t>
            </a:r>
            <a:r>
              <a:rPr lang="en-US" altLang="ja-JP" dirty="0" smtClean="0">
                <a:solidFill>
                  <a:srgbClr val="FF9900"/>
                </a:solidFill>
              </a:rPr>
              <a:t>26</a:t>
            </a:r>
            <a:r>
              <a:rPr lang="ja-JP" altLang="en-US" dirty="0" smtClean="0">
                <a:solidFill>
                  <a:srgbClr val="FF9900"/>
                </a:solidFill>
              </a:rPr>
              <a:t>日</a:t>
            </a:r>
            <a:r>
              <a:rPr lang="ja-JP" altLang="en-US" dirty="0">
                <a:solidFill>
                  <a:srgbClr val="FF9900"/>
                </a:solidFill>
              </a:rPr>
              <a:t/>
            </a:r>
            <a:br>
              <a:rPr lang="ja-JP" altLang="en-US" dirty="0">
                <a:solidFill>
                  <a:srgbClr val="FF9900"/>
                </a:solidFill>
              </a:rPr>
            </a:br>
            <a:r>
              <a:rPr lang="ja-JP" altLang="en-US" dirty="0" smtClean="0">
                <a:solidFill>
                  <a:srgbClr val="FF9900"/>
                </a:solidFill>
              </a:rPr>
              <a:t>放送大学面接授業</a:t>
            </a:r>
            <a:r>
              <a:rPr lang="ja-JP" altLang="en-US" dirty="0">
                <a:solidFill>
                  <a:srgbClr val="FF9900"/>
                </a:solidFill>
              </a:rPr>
              <a:t/>
            </a:r>
            <a:br>
              <a:rPr lang="ja-JP" altLang="en-US" dirty="0">
                <a:solidFill>
                  <a:srgbClr val="FF9900"/>
                </a:solidFill>
              </a:rPr>
            </a:br>
            <a:r>
              <a:rPr lang="ja-JP" altLang="en-US" dirty="0" smtClean="0">
                <a:solidFill>
                  <a:srgbClr val="FF9900"/>
                </a:solidFill>
              </a:rPr>
              <a:t>里山から考える持続可能な生活</a:t>
            </a:r>
            <a:endParaRPr lang="ja-JP" altLang="en-US" dirty="0">
              <a:solidFill>
                <a:srgbClr val="FF99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3276600" y="4928218"/>
            <a:ext cx="2622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2400">
                <a:solidFill>
                  <a:srgbClr val="FF9900"/>
                </a:solidFill>
              </a:rPr>
              <a:t>龍谷大学理工学部</a:t>
            </a:r>
          </a:p>
          <a:p>
            <a:pPr algn="ctr"/>
            <a:r>
              <a:rPr lang="ja-JP" altLang="en-US" sz="2400">
                <a:solidFill>
                  <a:srgbClr val="FF9900"/>
                </a:solidFill>
              </a:rPr>
              <a:t>　宮浦　富保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28596" y="28572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７－８．里山の自然観察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ウスキキヌガサタケ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3338" y="404813"/>
            <a:ext cx="9177338" cy="611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ニホンジカ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3716338"/>
            <a:ext cx="1943100" cy="12239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3" name="Picture 3" descr="テン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44700"/>
            <a:ext cx="3779838" cy="29337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4" name="Picture 4" descr="ノウサギ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0" y="4905375"/>
            <a:ext cx="2843213" cy="19526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5" name="Picture 5" descr="キツネ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531813"/>
            <a:ext cx="3851275" cy="29098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6" name="Picture 6" descr="アライグマ"/>
          <p:cNvPicPr>
            <a:picLocks noChangeAspect="1" noChangeArrowheads="1"/>
          </p:cNvPicPr>
          <p:nvPr/>
        </p:nvPicPr>
        <p:blipFill>
          <a:blip r:embed="rId7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627313" y="4895850"/>
            <a:ext cx="2814637" cy="19621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7" name="Picture 7" descr="タヌキ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5600" y="3657600"/>
            <a:ext cx="4032250" cy="32019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8" name="Picture 8" descr="ニホンジカ雄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08400" y="-109538"/>
            <a:ext cx="5688013" cy="38401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6089" name="Text Box 10"/>
          <p:cNvSpPr txBox="1">
            <a:spLocks noChangeArrowheads="1"/>
          </p:cNvSpPr>
          <p:nvPr/>
        </p:nvSpPr>
        <p:spPr bwMode="auto">
          <a:xfrm>
            <a:off x="0" y="6491288"/>
            <a:ext cx="4683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chemeClr val="accent1"/>
                </a:solidFill>
              </a:rPr>
              <a:t>51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名称未設定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501650"/>
            <a:ext cx="6697662" cy="631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908175" y="684213"/>
            <a:ext cx="10493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b="1">
                <a:solidFill>
                  <a:srgbClr val="00FFCC"/>
                </a:solidFill>
              </a:rPr>
              <a:t>琵琶湖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4716463" y="4637088"/>
            <a:ext cx="1193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b="1">
                <a:solidFill>
                  <a:srgbClr val="00FFCC"/>
                </a:solidFill>
              </a:rPr>
              <a:t>龍谷の森</a:t>
            </a:r>
          </a:p>
        </p:txBody>
      </p:sp>
      <p:sp>
        <p:nvSpPr>
          <p:cNvPr id="47109" name="Oval 5"/>
          <p:cNvSpPr>
            <a:spLocks noChangeArrowheads="1"/>
          </p:cNvSpPr>
          <p:nvPr/>
        </p:nvSpPr>
        <p:spPr bwMode="auto">
          <a:xfrm>
            <a:off x="4787900" y="3819525"/>
            <a:ext cx="854075" cy="823913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3883025" y="893763"/>
            <a:ext cx="10493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b="1">
                <a:solidFill>
                  <a:srgbClr val="00FFCC"/>
                </a:solidFill>
              </a:rPr>
              <a:t>瀬田駅</a:t>
            </a: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400">
                <a:solidFill>
                  <a:srgbClr val="99FF33"/>
                </a:solidFill>
              </a:rPr>
              <a:t>１．「龍谷の森」の植生の特徴と簡単な履歴　　　（航空写真の利用）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0"/>
            <a:ext cx="7489825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8353425" y="6491288"/>
            <a:ext cx="790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FF3300"/>
                </a:solidFill>
              </a:rPr>
              <a:t>2000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-4763"/>
            <a:ext cx="7489825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8353425" y="6491288"/>
            <a:ext cx="790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FF3300"/>
                </a:solidFill>
              </a:rPr>
              <a:t>1961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0"/>
            <a:ext cx="7488237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8353425" y="6491288"/>
            <a:ext cx="790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FF3300"/>
                </a:solidFill>
              </a:rPr>
              <a:t>1967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0"/>
            <a:ext cx="7488237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8353425" y="6491288"/>
            <a:ext cx="790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FF3300"/>
                </a:solidFill>
              </a:rPr>
              <a:t>1982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0"/>
            <a:ext cx="7489825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8353425" y="6491288"/>
            <a:ext cx="790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FF3300"/>
                </a:solidFill>
              </a:rPr>
              <a:t>2000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植生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913"/>
            <a:ext cx="9144000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3" cstate="print">
            <a:lum bright="-10000" contrast="22000"/>
          </a:blip>
          <a:srcRect/>
          <a:stretch>
            <a:fillRect/>
          </a:stretch>
        </p:blipFill>
        <p:spPr bwMode="auto">
          <a:xfrm>
            <a:off x="395288" y="333375"/>
            <a:ext cx="409733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5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>
            <a:off x="4645025" y="333375"/>
            <a:ext cx="409733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Text Box 6"/>
          <p:cNvSpPr txBox="1">
            <a:spLocks noChangeArrowheads="1"/>
          </p:cNvSpPr>
          <p:nvPr/>
        </p:nvSpPr>
        <p:spPr bwMode="auto">
          <a:xfrm>
            <a:off x="550863" y="4725988"/>
            <a:ext cx="8001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/>
            <a:r>
              <a:rPr lang="ja-JP" altLang="en-US" sz="1000" b="1">
                <a:solidFill>
                  <a:srgbClr val="FFFF99"/>
                </a:solidFill>
                <a:latin typeface="Century" pitchFamily="18" charset="0"/>
                <a:ea typeface="ＭＳ 明朝" pitchFamily="17" charset="-128"/>
              </a:rPr>
              <a:t>５００ｍ</a:t>
            </a:r>
            <a:endParaRPr lang="ja-JP" altLang="en-US"/>
          </a:p>
        </p:txBody>
      </p:sp>
      <p:sp>
        <p:nvSpPr>
          <p:cNvPr id="54277" name="Text Box 7"/>
          <p:cNvSpPr txBox="1">
            <a:spLocks noChangeArrowheads="1"/>
          </p:cNvSpPr>
          <p:nvPr/>
        </p:nvSpPr>
        <p:spPr bwMode="auto">
          <a:xfrm>
            <a:off x="4779963" y="4725988"/>
            <a:ext cx="8001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/>
            <a:r>
              <a:rPr lang="ja-JP" altLang="en-US" sz="1000" b="1">
                <a:solidFill>
                  <a:srgbClr val="FFFF99"/>
                </a:solidFill>
                <a:latin typeface="Century" pitchFamily="18" charset="0"/>
                <a:ea typeface="ＭＳ 明朝" pitchFamily="17" charset="-128"/>
              </a:rPr>
              <a:t>５００ｍ</a:t>
            </a:r>
            <a:endParaRPr lang="ja-JP" altLang="en-US"/>
          </a:p>
        </p:txBody>
      </p:sp>
      <p:sp>
        <p:nvSpPr>
          <p:cNvPr id="54278" name="Text Box 8"/>
          <p:cNvSpPr txBox="1">
            <a:spLocks noChangeArrowheads="1"/>
          </p:cNvSpPr>
          <p:nvPr/>
        </p:nvSpPr>
        <p:spPr bwMode="auto">
          <a:xfrm>
            <a:off x="323850" y="5300663"/>
            <a:ext cx="8343900" cy="10810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/>
            <a:r>
              <a:rPr lang="ja-JP" altLang="en-US" sz="1600">
                <a:latin typeface="Century" pitchFamily="18" charset="0"/>
                <a:ea typeface="ＭＳ 明朝" pitchFamily="17" charset="-128"/>
              </a:rPr>
              <a:t>図１．「龍谷の森」の航空写真</a:t>
            </a:r>
            <a:endParaRPr lang="ja-JP" altLang="en-US" sz="1600">
              <a:latin typeface="Times New Roman" pitchFamily="18" charset="0"/>
              <a:ea typeface="ＭＳ 明朝" pitchFamily="17" charset="-128"/>
            </a:endParaRPr>
          </a:p>
          <a:p>
            <a:pPr algn="just"/>
            <a:r>
              <a:rPr lang="ja-JP" altLang="en-US" sz="1600">
                <a:latin typeface="Century" pitchFamily="18" charset="0"/>
                <a:ea typeface="ＭＳ 明朝" pitchFamily="17" charset="-128"/>
              </a:rPr>
              <a:t>　左は</a:t>
            </a:r>
            <a:r>
              <a:rPr lang="en-US" altLang="ja-JP" sz="1600">
                <a:latin typeface="Century" pitchFamily="18" charset="0"/>
                <a:ea typeface="ＭＳ 明朝" pitchFamily="17" charset="-128"/>
              </a:rPr>
              <a:t>1961</a:t>
            </a:r>
            <a:r>
              <a:rPr lang="ja-JP" altLang="en-US" sz="1600">
                <a:latin typeface="Century" pitchFamily="18" charset="0"/>
                <a:ea typeface="ＭＳ 明朝" pitchFamily="17" charset="-128"/>
              </a:rPr>
              <a:t>年に、右は</a:t>
            </a:r>
            <a:r>
              <a:rPr lang="en-US" altLang="ja-JP" sz="1600">
                <a:latin typeface="Century" pitchFamily="18" charset="0"/>
                <a:ea typeface="ＭＳ 明朝" pitchFamily="17" charset="-128"/>
              </a:rPr>
              <a:t>2000</a:t>
            </a:r>
            <a:r>
              <a:rPr lang="ja-JP" altLang="en-US" sz="1600">
                <a:latin typeface="Century" pitchFamily="18" charset="0"/>
                <a:ea typeface="ＭＳ 明朝" pitchFamily="17" charset="-128"/>
              </a:rPr>
              <a:t>年に撮影されたもの。図中の数字は、１：コナラ二次林、２：ヒノキ人工林、３：気象観測タワー（気象データの観測と渦相関法による二酸化炭素収支の観測）、４：</a:t>
            </a:r>
            <a:r>
              <a:rPr lang="en-US" altLang="ja-JP" sz="1600">
                <a:latin typeface="Century" pitchFamily="18" charset="0"/>
                <a:ea typeface="ＭＳ 明朝" pitchFamily="17" charset="-128"/>
              </a:rPr>
              <a:t>2007</a:t>
            </a:r>
            <a:r>
              <a:rPr lang="ja-JP" altLang="en-US" sz="1600">
                <a:latin typeface="Century" pitchFamily="18" charset="0"/>
                <a:ea typeface="ＭＳ 明朝" pitchFamily="17" charset="-128"/>
              </a:rPr>
              <a:t>年の伐採地を示している。</a:t>
            </a:r>
            <a:endParaRPr lang="ja-JP" alt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1500188"/>
            <a:ext cx="8778875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44700"/>
            <a:ext cx="9144000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250825" y="692150"/>
            <a:ext cx="8569325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000"/>
              <a:t>里山　：　人間と自然の共生の場</a:t>
            </a:r>
            <a:br>
              <a:rPr lang="ja-JP" altLang="en-US" sz="2000"/>
            </a:br>
            <a:r>
              <a:rPr lang="ja-JP" altLang="en-US" sz="2000"/>
              <a:t>　　　　　　薪や柴、落ち葉、木の実、狩猟動物</a:t>
            </a:r>
          </a:p>
          <a:p>
            <a:pPr>
              <a:spcBef>
                <a:spcPct val="50000"/>
              </a:spcBef>
            </a:pPr>
            <a:r>
              <a:rPr lang="ja-JP" altLang="en-US" sz="2000"/>
              <a:t>　　狭義　＝　農用林：　肥料や、農家が消費する薪・木材が供給される森林</a:t>
            </a:r>
            <a:br>
              <a:rPr lang="ja-JP" altLang="en-US" sz="2000"/>
            </a:br>
            <a:r>
              <a:rPr lang="ja-JP" altLang="en-US" sz="2000"/>
              <a:t>　　　　　　　　　　　　　（農家の生活や農業生産と結びついた林野≡広辞苑）</a:t>
            </a:r>
            <a:br>
              <a:rPr lang="ja-JP" altLang="en-US" sz="2000"/>
            </a:br>
            <a:r>
              <a:rPr lang="ja-JP" altLang="en-US" sz="2000"/>
              <a:t>　　　　　　　　　刈敷き 、落ち葉掻き（木の葉掻き）、柴刈り</a:t>
            </a:r>
            <a:br>
              <a:rPr lang="ja-JP" altLang="en-US" sz="2000"/>
            </a:br>
            <a:r>
              <a:rPr lang="ja-JP" altLang="en-US" sz="2000"/>
              <a:t>　　　　　　　　　入会地として地域社会の中で共同利用 →社会規制→地域文化</a:t>
            </a:r>
            <a:br>
              <a:rPr lang="ja-JP" altLang="en-US" sz="2000"/>
            </a:br>
            <a:r>
              <a:rPr lang="ja-JP" altLang="en-US" sz="2000"/>
              <a:t/>
            </a:r>
            <a:br>
              <a:rPr lang="ja-JP" altLang="en-US" sz="2000"/>
            </a:br>
            <a:r>
              <a:rPr lang="ja-JP" altLang="en-US" sz="2000"/>
              <a:t> 自然環境　←→　生活様式　←→　文化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名称未設定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-26988"/>
            <a:ext cx="7345363" cy="692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692275" y="188913"/>
            <a:ext cx="11509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b="1">
                <a:solidFill>
                  <a:srgbClr val="00FFCC"/>
                </a:solidFill>
              </a:rPr>
              <a:t>琵琶湖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5508625" y="4437063"/>
            <a:ext cx="11509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b="1">
                <a:solidFill>
                  <a:srgbClr val="00FFCC"/>
                </a:solidFill>
              </a:rPr>
              <a:t>龍谷の森</a:t>
            </a:r>
          </a:p>
        </p:txBody>
      </p:sp>
      <p:sp>
        <p:nvSpPr>
          <p:cNvPr id="38917" name="Oval 5"/>
          <p:cNvSpPr>
            <a:spLocks noChangeArrowheads="1"/>
          </p:cNvSpPr>
          <p:nvPr/>
        </p:nvSpPr>
        <p:spPr bwMode="auto">
          <a:xfrm>
            <a:off x="4859338" y="3573463"/>
            <a:ext cx="936625" cy="935037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3563938" y="549275"/>
            <a:ext cx="1150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b="1">
                <a:solidFill>
                  <a:srgbClr val="00FFCC"/>
                </a:solidFill>
              </a:rPr>
              <a:t>瀬田駅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0" y="6092825"/>
            <a:ext cx="8388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000" b="1">
                <a:solidFill>
                  <a:schemeClr val="accent1"/>
                </a:solidFill>
              </a:rPr>
              <a:t>オオタカ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img7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4197350"/>
            <a:ext cx="39973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 descr="堆肥作り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4176713"/>
            <a:ext cx="4032250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525" y="115888"/>
            <a:ext cx="2681288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 descr="丸山7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119063"/>
            <a:ext cx="5327650" cy="399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988"/>
            <a:ext cx="9144000" cy="685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8675688" y="0"/>
            <a:ext cx="468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chemeClr val="accent1"/>
                </a:solidFill>
              </a:rPr>
              <a:t>19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476250"/>
            <a:ext cx="4513263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6081713"/>
            <a:ext cx="4176713" cy="431800"/>
          </a:xfrm>
        </p:spPr>
        <p:txBody>
          <a:bodyPr/>
          <a:lstStyle/>
          <a:p>
            <a:pPr eaLnBrk="1" hangingPunct="1"/>
            <a:r>
              <a:rPr lang="ja-JP" altLang="en-US" sz="2400" smtClean="0">
                <a:solidFill>
                  <a:srgbClr val="CCECFF"/>
                </a:solidFill>
              </a:rPr>
              <a:t>キンラン</a:t>
            </a:r>
            <a:r>
              <a:rPr lang="en-US" altLang="ja-JP" sz="2400" smtClean="0">
                <a:solidFill>
                  <a:srgbClr val="CCECFF"/>
                </a:solidFill>
              </a:rPr>
              <a:t>(</a:t>
            </a:r>
            <a:r>
              <a:rPr lang="en-US" altLang="ja-JP" sz="1800" i="1" smtClean="0">
                <a:solidFill>
                  <a:srgbClr val="CCECFF"/>
                </a:solidFill>
              </a:rPr>
              <a:t>Cephalanthera falcata</a:t>
            </a:r>
            <a:r>
              <a:rPr lang="en-US" altLang="ja-JP" sz="2400" smtClean="0">
                <a:solidFill>
                  <a:srgbClr val="CCECFF"/>
                </a:solidFill>
              </a:rPr>
              <a:t>)</a:t>
            </a:r>
          </a:p>
        </p:txBody>
      </p:sp>
      <p:pic>
        <p:nvPicPr>
          <p:cNvPr id="43012" name="Picture 4" descr="DSCN258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4088" y="476250"/>
            <a:ext cx="4157662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4859338" y="6081713"/>
            <a:ext cx="3673475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ja-JP" altLang="en-US" sz="2400">
                <a:solidFill>
                  <a:srgbClr val="CCECFF"/>
                </a:solidFill>
              </a:rPr>
              <a:t>ササユリ</a:t>
            </a:r>
            <a:r>
              <a:rPr lang="en-US" altLang="ja-JP" sz="2400">
                <a:solidFill>
                  <a:srgbClr val="CCECFF"/>
                </a:solidFill>
              </a:rPr>
              <a:t>(</a:t>
            </a:r>
            <a:r>
              <a:rPr lang="en-US" altLang="ja-JP" i="1">
                <a:solidFill>
                  <a:srgbClr val="CCECFF"/>
                </a:solidFill>
              </a:rPr>
              <a:t>Lilium japonicum</a:t>
            </a:r>
            <a:r>
              <a:rPr lang="en-US" altLang="ja-JP" sz="2400">
                <a:solidFill>
                  <a:srgbClr val="CCECFF"/>
                </a:solidFill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0"/>
            <a:ext cx="4932362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643438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1438"/>
            <a:ext cx="4500563" cy="333375"/>
          </a:xfrm>
        </p:spPr>
        <p:txBody>
          <a:bodyPr/>
          <a:lstStyle/>
          <a:p>
            <a:pPr eaLnBrk="1" hangingPunct="1"/>
            <a:r>
              <a:rPr lang="ja-JP" altLang="en-US" sz="1800" smtClean="0">
                <a:solidFill>
                  <a:schemeClr val="bg1"/>
                </a:solidFill>
              </a:rPr>
              <a:t>コンイロイッポンシメジ（基準産地 瀬田）</a:t>
            </a:r>
            <a:br>
              <a:rPr lang="ja-JP" altLang="en-US" sz="1800" smtClean="0">
                <a:solidFill>
                  <a:schemeClr val="bg1"/>
                </a:solidFill>
              </a:rPr>
            </a:br>
            <a:r>
              <a:rPr lang="en-US" altLang="ja-JP" sz="1800" i="1" smtClean="0">
                <a:solidFill>
                  <a:schemeClr val="bg1"/>
                </a:solidFill>
              </a:rPr>
              <a:t>Rhodophyllus cyanoniger</a:t>
            </a:r>
            <a:r>
              <a:rPr lang="en-US" altLang="ja-JP" sz="1800" smtClean="0">
                <a:solidFill>
                  <a:schemeClr val="bg1"/>
                </a:solidFill>
              </a:rPr>
              <a:t> (Hongo) Hongo</a:t>
            </a: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689600" y="0"/>
            <a:ext cx="345440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ja-JP" altLang="en-US">
                <a:solidFill>
                  <a:schemeClr val="bg1"/>
                </a:solidFill>
              </a:rPr>
              <a:t>ベニイグチ（基準産地 瀬田）</a:t>
            </a:r>
            <a:br>
              <a:rPr lang="ja-JP" altLang="en-US">
                <a:solidFill>
                  <a:schemeClr val="bg1"/>
                </a:solidFill>
              </a:rPr>
            </a:br>
            <a:r>
              <a:rPr lang="en-US" altLang="ja-JP" i="1">
                <a:solidFill>
                  <a:schemeClr val="bg1"/>
                </a:solidFill>
              </a:rPr>
              <a:t>Heimiella japonica</a:t>
            </a:r>
            <a:r>
              <a:rPr lang="en-US" altLang="ja-JP">
                <a:solidFill>
                  <a:schemeClr val="bg1"/>
                </a:solidFill>
              </a:rPr>
              <a:t> Hongo</a:t>
            </a:r>
          </a:p>
        </p:txBody>
      </p:sp>
      <p:pic>
        <p:nvPicPr>
          <p:cNvPr id="44038" name="Picture 6" descr="ナガエノスギタケ３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82988"/>
            <a:ext cx="4932363" cy="327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3573463"/>
            <a:ext cx="4643438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ja-JP" altLang="en-US">
                <a:solidFill>
                  <a:schemeClr val="bg1"/>
                </a:solidFill>
              </a:rPr>
              <a:t>ナガエノスギタケ　</a:t>
            </a:r>
            <a:r>
              <a:rPr lang="en-US" altLang="ja-JP" i="1">
                <a:solidFill>
                  <a:schemeClr val="bg1"/>
                </a:solidFill>
              </a:rPr>
              <a:t>Hebeloma radicosum</a:t>
            </a:r>
            <a:r>
              <a:rPr lang="en-US" altLang="ja-JP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404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3606800"/>
            <a:ext cx="4643437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7345363" y="3644900"/>
            <a:ext cx="1798637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>
                <a:solidFill>
                  <a:schemeClr val="bg1"/>
                </a:solidFill>
              </a:rPr>
              <a:t>New mushroom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8076</TotalTime>
  <Words>128</Words>
  <Application>Microsoft Office PowerPoint</Application>
  <PresentationFormat>画面に合わせる (4:3)</PresentationFormat>
  <Paragraphs>67</Paragraphs>
  <Slides>19</Slides>
  <Notes>18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0" baseType="lpstr">
      <vt:lpstr>標準デザイン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キンラン(Cephalanthera falcata)</vt:lpstr>
      <vt:lpstr>コンイロイッポンシメジ（基準産地 瀬田） Rhodophyllus cyanoniger (Hongo) Hongo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</vt:vector>
  </TitlesOfParts>
  <Company>Ryukoku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森林と人の関わり （歴史と現状）</dc:title>
  <dc:creator>MIYAURA Tomiyasu</dc:creator>
  <cp:lastModifiedBy>miyaura</cp:lastModifiedBy>
  <cp:revision>181</cp:revision>
  <dcterms:created xsi:type="dcterms:W3CDTF">2003-05-02T05:16:13Z</dcterms:created>
  <dcterms:modified xsi:type="dcterms:W3CDTF">2013-05-24T05:53:17Z</dcterms:modified>
</cp:coreProperties>
</file>