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7" r:id="rId2"/>
    <p:sldId id="411" r:id="rId3"/>
    <p:sldId id="336" r:id="rId4"/>
    <p:sldId id="402" r:id="rId5"/>
    <p:sldId id="403" r:id="rId6"/>
    <p:sldId id="337" r:id="rId7"/>
    <p:sldId id="282" r:id="rId8"/>
    <p:sldId id="409" r:id="rId9"/>
    <p:sldId id="338" r:id="rId10"/>
    <p:sldId id="410" r:id="rId11"/>
    <p:sldId id="359" r:id="rId12"/>
    <p:sldId id="360" r:id="rId13"/>
    <p:sldId id="361" r:id="rId14"/>
    <p:sldId id="448" r:id="rId15"/>
    <p:sldId id="453" r:id="rId16"/>
    <p:sldId id="454" r:id="rId17"/>
    <p:sldId id="414" r:id="rId18"/>
    <p:sldId id="415" r:id="rId19"/>
    <p:sldId id="416" r:id="rId20"/>
    <p:sldId id="417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64" r:id="rId31"/>
    <p:sldId id="465" r:id="rId32"/>
    <p:sldId id="447" r:id="rId33"/>
    <p:sldId id="413" r:id="rId34"/>
    <p:sldId id="468" r:id="rId35"/>
    <p:sldId id="446" r:id="rId36"/>
    <p:sldId id="466" r:id="rId37"/>
    <p:sldId id="424" r:id="rId38"/>
    <p:sldId id="425" r:id="rId39"/>
    <p:sldId id="426" r:id="rId40"/>
    <p:sldId id="467" r:id="rId41"/>
    <p:sldId id="452" r:id="rId42"/>
    <p:sldId id="451" r:id="rId43"/>
    <p:sldId id="444" r:id="rId44"/>
    <p:sldId id="427" r:id="rId45"/>
    <p:sldId id="428" r:id="rId46"/>
    <p:sldId id="429" r:id="rId47"/>
    <p:sldId id="449" r:id="rId48"/>
    <p:sldId id="450" r:id="rId49"/>
    <p:sldId id="431" r:id="rId50"/>
    <p:sldId id="432" r:id="rId51"/>
    <p:sldId id="433" r:id="rId52"/>
  </p:sldIdLst>
  <p:sldSz cx="9144000" cy="6858000" type="screen4x3"/>
  <p:notesSz cx="6858000" cy="994568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800000"/>
    <a:srgbClr val="3333FF"/>
    <a:srgbClr val="333300"/>
    <a:srgbClr val="66FFFF"/>
    <a:srgbClr val="FF3300"/>
    <a:srgbClr val="000066"/>
    <a:srgbClr val="0066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4751" autoAdjust="0"/>
  </p:normalViewPr>
  <p:slideViewPr>
    <p:cSldViewPr>
      <p:cViewPr varScale="1">
        <p:scale>
          <a:sx n="100" d="100"/>
          <a:sy n="100" d="100"/>
        </p:scale>
        <p:origin x="-90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6E28E98D-D63F-4055-B3C0-CF95202C00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723BFE0F-3DD2-4865-AAAE-EBE60684FA4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1659B0-8B8B-4974-82C3-BCFC1EC1CBB6}" type="slidenum">
              <a:rPr lang="en-US" altLang="ja-JP" smtClean="0">
                <a:ea typeface="ＭＳ Ｐゴシック" charset="-128"/>
              </a:rPr>
              <a:pPr/>
              <a:t>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A40E48-F9BB-4C91-AB89-347C6ACF7703}" type="slidenum">
              <a:rPr lang="en-US" altLang="ja-JP" smtClean="0">
                <a:ea typeface="ＭＳ Ｐゴシック" charset="-128"/>
              </a:rPr>
              <a:pPr/>
              <a:t>12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C6D744-3E2A-42DA-8F2A-EEA9DBC3F66B}" type="slidenum">
              <a:rPr lang="en-US" altLang="ja-JP" smtClean="0">
                <a:ea typeface="ＭＳ Ｐゴシック" charset="-128"/>
              </a:rPr>
              <a:pPr/>
              <a:t>13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B0C95D-7062-41FE-A98A-D10945E5CF03}" type="slidenum">
              <a:rPr lang="en-US" altLang="ja-JP" smtClean="0">
                <a:ea typeface="ＭＳ Ｐゴシック" charset="-128"/>
              </a:rPr>
              <a:pPr/>
              <a:t>14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42CDF-B40A-4627-93F2-16BA4C6707DF}" type="slidenum">
              <a:rPr lang="en-US" altLang="ja-JP" smtClean="0">
                <a:ea typeface="ＭＳ Ｐゴシック" charset="-128"/>
              </a:rPr>
              <a:pPr/>
              <a:t>15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8DEF16-C3C3-4ABF-82A8-8A3E5B0BD67C}" type="slidenum">
              <a:rPr lang="en-US" altLang="ja-JP" smtClean="0">
                <a:ea typeface="ＭＳ Ｐゴシック" charset="-128"/>
              </a:rPr>
              <a:pPr/>
              <a:t>16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3EAC1-7522-4EBB-A3A1-981687029627}" type="slidenum">
              <a:rPr lang="en-US" altLang="ja-JP" smtClean="0">
                <a:ea typeface="ＭＳ Ｐゴシック" charset="-128"/>
              </a:rPr>
              <a:pPr/>
              <a:t>17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34096-8868-4B94-AA90-041400047CB7}" type="slidenum">
              <a:rPr lang="en-US" altLang="ja-JP" smtClean="0">
                <a:ea typeface="ＭＳ Ｐゴシック" charset="-128"/>
              </a:rPr>
              <a:pPr/>
              <a:t>18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301154-41A0-43A1-AEE6-39598FF2F3BE}" type="slidenum">
              <a:rPr lang="en-US" altLang="ja-JP" smtClean="0">
                <a:ea typeface="ＭＳ Ｐゴシック" charset="-128"/>
              </a:rPr>
              <a:pPr/>
              <a:t>19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16005-DB5B-4BB9-B717-DB35D2B37CE2}" type="slidenum">
              <a:rPr lang="en-US" altLang="ja-JP" smtClean="0">
                <a:ea typeface="ＭＳ Ｐゴシック" charset="-128"/>
              </a:rPr>
              <a:pPr/>
              <a:t>20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C6D0F9-A5AC-4836-90B4-67EC043642D3}" type="slidenum">
              <a:rPr lang="en-US" altLang="ja-JP" smtClean="0">
                <a:ea typeface="ＭＳ Ｐゴシック" charset="-128"/>
              </a:rPr>
              <a:pPr/>
              <a:t>21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EE9FDA-0C24-46EA-8A30-E6A0BAE8577A}" type="slidenum">
              <a:rPr lang="en-US" altLang="ja-JP" smtClean="0">
                <a:ea typeface="ＭＳ Ｐゴシック" charset="-128"/>
              </a:rPr>
              <a:pPr/>
              <a:t>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588EA4-FCD1-4068-B73E-ED0059BAD421}" type="slidenum">
              <a:rPr lang="en-US" altLang="ja-JP" smtClean="0">
                <a:ea typeface="ＭＳ Ｐゴシック" charset="-128"/>
              </a:rPr>
              <a:pPr/>
              <a:t>22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F5F1F-62E6-41C0-8FE5-E279F4B9A4D4}" type="slidenum">
              <a:rPr lang="en-US" altLang="ja-JP" smtClean="0">
                <a:ea typeface="ＭＳ Ｐゴシック" charset="-128"/>
              </a:rPr>
              <a:pPr/>
              <a:t>23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B9222E-D436-4CCB-8A32-97DDCDC6E5FA}" type="slidenum">
              <a:rPr lang="en-US" altLang="ja-JP" smtClean="0">
                <a:ea typeface="ＭＳ Ｐゴシック" charset="-128"/>
              </a:rPr>
              <a:pPr/>
              <a:t>24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9D9A3B-B186-4036-9F27-FD01BB7B420B}" type="slidenum">
              <a:rPr lang="en-US" altLang="ja-JP" smtClean="0">
                <a:ea typeface="ＭＳ Ｐゴシック" charset="-128"/>
              </a:rPr>
              <a:pPr/>
              <a:t>25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A9A78F-B056-4732-AC86-A05AF1565475}" type="slidenum">
              <a:rPr lang="en-US" altLang="ja-JP" smtClean="0">
                <a:ea typeface="ＭＳ Ｐゴシック" charset="-128"/>
              </a:rPr>
              <a:pPr/>
              <a:t>26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212CAB-B5BC-42D2-A801-BFC91DBFF13A}" type="slidenum">
              <a:rPr lang="en-US" altLang="ja-JP" smtClean="0">
                <a:ea typeface="ＭＳ Ｐゴシック" charset="-128"/>
              </a:rPr>
              <a:pPr/>
              <a:t>27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AB6C9-8FE2-4ABB-8DBE-DCBDD7FBE639}" type="slidenum">
              <a:rPr lang="en-US" altLang="ja-JP" smtClean="0">
                <a:ea typeface="ＭＳ Ｐゴシック" charset="-128"/>
              </a:rPr>
              <a:pPr/>
              <a:t>28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203"/>
            <a:ext cx="5486400" cy="4473833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F917C6-DA4E-4B6E-9FA0-DA23E4740441}" type="slidenum">
              <a:rPr lang="en-US" altLang="ja-JP" smtClean="0">
                <a:ea typeface="ＭＳ Ｐゴシック" charset="-128"/>
              </a:rPr>
              <a:pPr/>
              <a:t>29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203"/>
            <a:ext cx="5486400" cy="4473833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35D23A-A3BE-4BD4-A988-CC2F6F4AF3D6}" type="slidenum">
              <a:rPr lang="en-US" altLang="ja-JP" smtClean="0">
                <a:ea typeface="ＭＳ Ｐゴシック" charset="-128"/>
              </a:rPr>
              <a:pPr/>
              <a:t>31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0A0AF0-B404-476D-AE88-29866548CEF4}" type="slidenum">
              <a:rPr lang="en-US" altLang="ja-JP" smtClean="0">
                <a:ea typeface="ＭＳ Ｐゴシック" charset="-128"/>
              </a:rPr>
              <a:pPr/>
              <a:t>33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12944E-606A-4766-BFC0-A948B24753FA}" type="slidenum">
              <a:rPr lang="en-US" altLang="ja-JP" smtClean="0">
                <a:ea typeface="ＭＳ Ｐゴシック" charset="-128"/>
              </a:rPr>
              <a:pPr/>
              <a:t>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BB989-461F-47DB-A2E4-AFE8AB090AD2}" type="slidenum">
              <a:rPr lang="en-US" altLang="ja-JP" smtClean="0">
                <a:ea typeface="ＭＳ Ｐゴシック" charset="-128"/>
              </a:rPr>
              <a:pPr/>
              <a:t>36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203"/>
            <a:ext cx="5486400" cy="4473833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FDE10A-0182-49D0-ACFB-1448F26D19D8}" type="slidenum">
              <a:rPr lang="en-US" altLang="ja-JP" smtClean="0">
                <a:ea typeface="ＭＳ Ｐゴシック" charset="-128"/>
              </a:rPr>
              <a:pPr/>
              <a:t>37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A66E9-B315-4C94-B06C-E5A381F93CB8}" type="slidenum">
              <a:rPr lang="en-US" altLang="ja-JP" smtClean="0">
                <a:ea typeface="ＭＳ Ｐゴシック" charset="-128"/>
              </a:rPr>
              <a:pPr/>
              <a:t>38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E32E52-2399-46A9-8FEE-BC94D53865A0}" type="slidenum">
              <a:rPr lang="en-US" altLang="ja-JP" smtClean="0">
                <a:ea typeface="ＭＳ Ｐゴシック" charset="-128"/>
              </a:rPr>
              <a:pPr/>
              <a:t>39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70593-751F-4833-83EC-EAF65CA7E558}" type="slidenum">
              <a:rPr lang="en-US" altLang="ja-JP" smtClean="0">
                <a:ea typeface="ＭＳ Ｐゴシック" charset="-128"/>
              </a:rPr>
              <a:pPr/>
              <a:t>44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47713"/>
            <a:ext cx="4965700" cy="3725862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2813"/>
            <a:ext cx="5026025" cy="44751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2CD180-8279-43F3-AAC1-152F8529F8B2}" type="slidenum">
              <a:rPr lang="en-US" altLang="ja-JP" smtClean="0">
                <a:ea typeface="ＭＳ Ｐゴシック" charset="-128"/>
              </a:rPr>
              <a:pPr/>
              <a:t>45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2813"/>
            <a:ext cx="5026025" cy="44751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D28037-5464-4F3A-9978-D6B8F6FFA9FE}" type="slidenum">
              <a:rPr lang="en-US" altLang="ja-JP" smtClean="0">
                <a:ea typeface="ＭＳ Ｐゴシック" charset="-128"/>
              </a:rPr>
              <a:pPr/>
              <a:t>46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2813"/>
            <a:ext cx="5026025" cy="44751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64516" name="日付プレースホルダ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2009/11/17</a:t>
            </a:r>
          </a:p>
        </p:txBody>
      </p:sp>
      <p:sp>
        <p:nvSpPr>
          <p:cNvPr id="64517" name="フッター プレースホルダ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---------- 3  ----------</a:t>
            </a:r>
          </a:p>
        </p:txBody>
      </p:sp>
      <p:sp>
        <p:nvSpPr>
          <p:cNvPr id="64518" name="ヘッダー プレースホルダ 6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US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65540" name="日付プレースホルダ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2009/11/17</a:t>
            </a:r>
          </a:p>
        </p:txBody>
      </p:sp>
      <p:sp>
        <p:nvSpPr>
          <p:cNvPr id="65541" name="フッター プレースホルダ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---------- 3  ----------</a:t>
            </a:r>
          </a:p>
        </p:txBody>
      </p:sp>
      <p:sp>
        <p:nvSpPr>
          <p:cNvPr id="65542" name="ヘッダー プレースホルダ 6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US" altLang="ja-JP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9C66DE-5F62-47E9-8380-39ECCD587994}" type="slidenum">
              <a:rPr lang="en-US" altLang="ja-JP" smtClean="0">
                <a:ea typeface="ＭＳ Ｐゴシック" charset="-128"/>
              </a:rPr>
              <a:pPr/>
              <a:t>49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47713"/>
            <a:ext cx="4965700" cy="3725862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2813"/>
            <a:ext cx="5026025" cy="44751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DE6584-4B68-4BF0-9F2E-7039C31D29A9}" type="slidenum">
              <a:rPr lang="en-US" altLang="ja-JP" smtClean="0">
                <a:ea typeface="ＭＳ Ｐゴシック" charset="-128"/>
              </a:rPr>
              <a:pPr/>
              <a:t>6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ja-JP" altLang="en-US" smtClean="0"/>
              <a:t>・作物の生育　←肥料が不可欠</a:t>
            </a:r>
          </a:p>
          <a:p>
            <a:pPr eaLnBrk="1" hangingPunct="1"/>
            <a:r>
              <a:rPr lang="ja-JP" altLang="en-US" smtClean="0"/>
              <a:t>　→　現代は，合成肥料</a:t>
            </a:r>
          </a:p>
          <a:p>
            <a:pPr eaLnBrk="1" hangingPunct="1"/>
            <a:r>
              <a:rPr lang="ja-JP" altLang="en-US" smtClean="0"/>
              <a:t>　→　昔は，落ち葉や下草など，糞尿，炊事の水，風呂の残り湯</a:t>
            </a:r>
          </a:p>
          <a:p>
            <a:pPr eaLnBrk="1" hangingPunct="1"/>
            <a:r>
              <a:rPr lang="ja-JP" altLang="en-US" smtClean="0"/>
              <a:t>			江戸時代には，町の便所のくみ取りが有料（くみ取る人がお金を払っていた）</a:t>
            </a:r>
          </a:p>
          <a:p>
            <a:pPr eaLnBrk="1" hangingPunct="1"/>
            <a:r>
              <a:rPr lang="ja-JP" altLang="en-US" smtClean="0"/>
              <a:t>・刈敷き　木々の若葉が出る頃，枝や低木を切り取って田んぼにすき込む作業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20167-2918-4607-A65B-1C1DD346CAC2}" type="slidenum">
              <a:rPr lang="en-US" altLang="ja-JP" smtClean="0">
                <a:ea typeface="ＭＳ Ｐゴシック" charset="-128"/>
              </a:rPr>
              <a:pPr/>
              <a:t>50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2813"/>
            <a:ext cx="5026025" cy="447516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64B793-5580-41B8-B997-3980E696F4D6}" type="slidenum">
              <a:rPr lang="en-US" altLang="ja-JP" smtClean="0">
                <a:ea typeface="ＭＳ Ｐゴシック" charset="-128"/>
              </a:rPr>
              <a:pPr/>
              <a:t>51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4FE83-7841-4DC3-B43D-C6A51A08E8B4}" type="slidenum">
              <a:rPr lang="en-US" altLang="ja-JP" smtClean="0">
                <a:ea typeface="ＭＳ Ｐゴシック" charset="-128"/>
              </a:rPr>
              <a:pPr/>
              <a:t>7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BCB80-3C69-408C-8A16-7A7D2A8DA847}" type="slidenum">
              <a:rPr lang="en-US" altLang="ja-JP" smtClean="0">
                <a:ea typeface="ＭＳ Ｐゴシック" charset="-128"/>
              </a:rPr>
              <a:pPr/>
              <a:t>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AB6FAA-5C92-4F97-941A-752929513A70}" type="slidenum">
              <a:rPr lang="en-US" altLang="ja-JP" smtClean="0">
                <a:ea typeface="ＭＳ Ｐゴシック" charset="-128"/>
              </a:rPr>
              <a:pPr/>
              <a:t>9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FF734-08A3-4D32-A33C-1DBD97E81FB9}" type="slidenum">
              <a:rPr lang="en-US" altLang="ja-JP" smtClean="0">
                <a:ea typeface="ＭＳ Ｐゴシック" charset="-128"/>
              </a:rPr>
              <a:pPr/>
              <a:t>10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7713"/>
            <a:ext cx="4967288" cy="3727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5486400" cy="4473575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1868D-DDDE-4BDB-B734-2A2964C6944F}" type="slidenum">
              <a:rPr lang="en-US" altLang="ja-JP" smtClean="0">
                <a:ea typeface="ＭＳ Ｐゴシック" charset="-128"/>
              </a:rPr>
              <a:pPr/>
              <a:t>11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EC4F8-C198-4E85-A98D-EE4565DAF11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55DFD-F6A5-4C71-9595-C9BE8830590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BB50A-07CA-4ACE-AADC-53BA581CB47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2981-9F9A-43C5-97F0-7D4330BCA48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AEDF4-C0AB-42BB-9654-3737EDFBD42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BA4BB-4493-418B-916D-7A0102638A9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E4290-2E3A-470E-8BCB-7D56B3E8FA8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FD0BF-DB7A-47B2-9C22-4ECD0A9F272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B4235-A77F-4E7C-B09C-94C2AC0D515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EB38F-48F6-46BA-9D1F-46CAC38C9E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2073F-B6C1-4999-BC89-AE8551042CF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D16CA5AA-4E82-452E-BA6E-00FD14E7008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upload.wikimedia.org/wikipedia/commons/f/f2/Zwijntje_lowpx.jpg" TargetMode="External"/><Relationship Id="rId9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www.rinya.maff.go.jp/j/hogo/higai/naragare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42905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8175" y="404813"/>
            <a:ext cx="52562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4800" dirty="0">
                <a:solidFill>
                  <a:srgbClr val="800000"/>
                </a:solidFill>
              </a:rPr>
              <a:t>里山の歴史と現状</a:t>
            </a:r>
            <a:endParaRPr lang="ja-JP" altLang="en-US" sz="3600" dirty="0">
              <a:solidFill>
                <a:srgbClr val="800000"/>
              </a:solidFill>
            </a:endParaRP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2627313" y="5611813"/>
            <a:ext cx="391636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ja-JP" altLang="en-US" sz="2000">
                <a:solidFill>
                  <a:srgbClr val="800000"/>
                </a:solidFill>
              </a:rPr>
              <a:t>宮浦 富保（龍谷大学理工学部）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708400" y="573088"/>
            <a:ext cx="2232025" cy="2568575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948488" y="2276475"/>
            <a:ext cx="1943100" cy="22320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23850" y="1700213"/>
            <a:ext cx="2159000" cy="32400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39750" y="1844675"/>
            <a:ext cx="1800225" cy="3762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木材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39750" y="2492375"/>
            <a:ext cx="1800225" cy="3698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dirty="0"/>
              <a:t>枝や灌木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39750" y="3132138"/>
            <a:ext cx="1800225" cy="376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落ち葉</a:t>
            </a:r>
            <a:endParaRPr lang="ja-JP" altLang="en-US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9750" y="3773488"/>
            <a:ext cx="1800225" cy="376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山菜</a:t>
            </a:r>
            <a:endParaRPr lang="ja-JP" altLang="en-US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539750" y="4421188"/>
            <a:ext cx="1800225" cy="3762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草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995738" y="788988"/>
            <a:ext cx="1655762" cy="3762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建築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3995738" y="1381125"/>
            <a:ext cx="1655762" cy="3762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薪炭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7092950" y="3860800"/>
            <a:ext cx="1655763" cy="3762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肥料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3995738" y="1973263"/>
            <a:ext cx="1655762" cy="376237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食料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3995738" y="2565400"/>
            <a:ext cx="1655762" cy="3762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飼料</a:t>
            </a: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V="1">
            <a:off x="2339975" y="1557338"/>
            <a:ext cx="16557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V="1">
            <a:off x="2339975" y="1628775"/>
            <a:ext cx="16557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>
            <a:off x="2339975" y="3357563"/>
            <a:ext cx="4752975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V="1">
            <a:off x="2339975" y="2205038"/>
            <a:ext cx="1655763" cy="172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5651500" y="1700213"/>
            <a:ext cx="1441450" cy="2089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 flipV="1">
            <a:off x="2339975" y="2781300"/>
            <a:ext cx="1655763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09" name="Line 21"/>
          <p:cNvSpPr>
            <a:spLocks noChangeShapeType="1"/>
          </p:cNvSpPr>
          <p:nvPr/>
        </p:nvSpPr>
        <p:spPr bwMode="auto">
          <a:xfrm>
            <a:off x="5651500" y="2205038"/>
            <a:ext cx="144145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0" name="Line 22"/>
          <p:cNvSpPr>
            <a:spLocks noChangeShapeType="1"/>
          </p:cNvSpPr>
          <p:nvPr/>
        </p:nvSpPr>
        <p:spPr bwMode="auto">
          <a:xfrm flipV="1">
            <a:off x="2339975" y="1700213"/>
            <a:ext cx="1655763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5651500" y="2781300"/>
            <a:ext cx="13684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2" name="Line 24"/>
          <p:cNvSpPr>
            <a:spLocks noChangeShapeType="1"/>
          </p:cNvSpPr>
          <p:nvPr/>
        </p:nvSpPr>
        <p:spPr bwMode="auto">
          <a:xfrm flipV="1">
            <a:off x="7956550" y="2924175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3" name="Line 25"/>
          <p:cNvSpPr>
            <a:spLocks noChangeShapeType="1"/>
          </p:cNvSpPr>
          <p:nvPr/>
        </p:nvSpPr>
        <p:spPr bwMode="auto">
          <a:xfrm flipH="1" flipV="1">
            <a:off x="5651500" y="2133600"/>
            <a:ext cx="144145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 flipV="1">
            <a:off x="2339975" y="981075"/>
            <a:ext cx="16557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611188" y="1268413"/>
            <a:ext cx="1223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里山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7164388" y="1844675"/>
            <a:ext cx="1511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田畑</a:t>
            </a: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7092950" y="2492375"/>
            <a:ext cx="1655763" cy="3762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/>
              <a:t>作物</a:t>
            </a:r>
          </a:p>
        </p:txBody>
      </p:sp>
      <p:sp>
        <p:nvSpPr>
          <p:cNvPr id="12318" name="Freeform 30"/>
          <p:cNvSpPr>
            <a:spLocks/>
          </p:cNvSpPr>
          <p:nvPr/>
        </p:nvSpPr>
        <p:spPr bwMode="auto">
          <a:xfrm>
            <a:off x="5651500" y="981075"/>
            <a:ext cx="215900" cy="576263"/>
          </a:xfrm>
          <a:custGeom>
            <a:avLst/>
            <a:gdLst>
              <a:gd name="T0" fmla="*/ 0 w 311"/>
              <a:gd name="T1" fmla="*/ 0 h 681"/>
              <a:gd name="T2" fmla="*/ 2147483647 w 311"/>
              <a:gd name="T3" fmla="*/ 2147483647 h 681"/>
              <a:gd name="T4" fmla="*/ 2147483647 w 311"/>
              <a:gd name="T5" fmla="*/ 2147483647 h 681"/>
              <a:gd name="T6" fmla="*/ 0 60000 65536"/>
              <a:gd name="T7" fmla="*/ 0 60000 65536"/>
              <a:gd name="T8" fmla="*/ 0 60000 65536"/>
              <a:gd name="T9" fmla="*/ 0 w 311"/>
              <a:gd name="T10" fmla="*/ 0 h 681"/>
              <a:gd name="T11" fmla="*/ 311 w 311"/>
              <a:gd name="T12" fmla="*/ 681 h 6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1" h="681">
                <a:moveTo>
                  <a:pt x="0" y="0"/>
                </a:moveTo>
                <a:cubicBezTo>
                  <a:pt x="219" y="82"/>
                  <a:pt x="297" y="105"/>
                  <a:pt x="303" y="266"/>
                </a:cubicBezTo>
                <a:cubicBezTo>
                  <a:pt x="311" y="489"/>
                  <a:pt x="165" y="558"/>
                  <a:pt x="27" y="6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19" name="Line 31"/>
          <p:cNvSpPr>
            <a:spLocks noChangeShapeType="1"/>
          </p:cNvSpPr>
          <p:nvPr/>
        </p:nvSpPr>
        <p:spPr bwMode="auto">
          <a:xfrm flipH="1" flipV="1">
            <a:off x="5651500" y="1628775"/>
            <a:ext cx="144145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20" name="Line 32"/>
          <p:cNvSpPr>
            <a:spLocks noChangeShapeType="1"/>
          </p:cNvSpPr>
          <p:nvPr/>
        </p:nvSpPr>
        <p:spPr bwMode="auto">
          <a:xfrm flipH="1" flipV="1">
            <a:off x="5651500" y="2708275"/>
            <a:ext cx="1441450" cy="73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4284663" y="188913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農家</a:t>
            </a: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827088" y="5734050"/>
            <a:ext cx="79930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里山は農家に多くの資材と食料、燃料、肥料などをもたらした。</a:t>
            </a:r>
          </a:p>
          <a:p>
            <a:pPr>
              <a:spcBef>
                <a:spcPct val="50000"/>
              </a:spcBef>
            </a:pPr>
            <a:r>
              <a:rPr lang="ja-JP" altLang="en-US" sz="1200"/>
              <a:t>ほとんどすべての物質とエネルギーは最終的には田畑に肥料として投入された。</a:t>
            </a: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539750" y="530066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里山景観における物質とエネルギーの流れ</a:t>
            </a:r>
            <a:r>
              <a:rPr lang="en-US" altLang="ja-JP"/>
              <a:t>.</a:t>
            </a:r>
          </a:p>
        </p:txBody>
      </p:sp>
      <p:sp>
        <p:nvSpPr>
          <p:cNvPr id="12324" name="AutoShape 36"/>
          <p:cNvSpPr>
            <a:spLocks noChangeArrowheads="1"/>
          </p:cNvSpPr>
          <p:nvPr/>
        </p:nvSpPr>
        <p:spPr bwMode="auto">
          <a:xfrm rot="-1780003">
            <a:off x="2555875" y="2133600"/>
            <a:ext cx="1152525" cy="863600"/>
          </a:xfrm>
          <a:prstGeom prst="rightArrow">
            <a:avLst>
              <a:gd name="adj1" fmla="val 50000"/>
              <a:gd name="adj2" fmla="val 33364"/>
            </a:avLst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325" name="AutoShape 37"/>
          <p:cNvSpPr>
            <a:spLocks noChangeArrowheads="1"/>
          </p:cNvSpPr>
          <p:nvPr/>
        </p:nvSpPr>
        <p:spPr bwMode="auto">
          <a:xfrm rot="1758020">
            <a:off x="6011863" y="2205038"/>
            <a:ext cx="863600" cy="863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CC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41000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-52388"/>
            <a:ext cx="405923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b="1">
                <a:solidFill>
                  <a:srgbClr val="7FF911"/>
                </a:solidFill>
              </a:rPr>
              <a:t>滋賀県マキノ町のカタクリの里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79388" y="404813"/>
            <a:ext cx="3189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7FF911"/>
                </a:solidFill>
              </a:rPr>
              <a:t>萌芽更新によって育てられた林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41000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41000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0"/>
            <a:ext cx="79914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619250" y="5942013"/>
            <a:ext cx="60579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7FF911"/>
                </a:solidFill>
              </a:rPr>
              <a:t>人間が自然への継続的な働きかけ　→　生物多様性の維持　</a:t>
            </a:r>
          </a:p>
          <a:p>
            <a:r>
              <a:rPr lang="ja-JP" altLang="en-US">
                <a:solidFill>
                  <a:srgbClr val="7FF911"/>
                </a:solidFill>
              </a:rPr>
              <a:t>（メダカやタガメ，フナ，ドジョウなど　：　水田</a:t>
            </a:r>
          </a:p>
          <a:p>
            <a:r>
              <a:rPr lang="ja-JP" altLang="en-US">
                <a:solidFill>
                  <a:srgbClr val="7FF911"/>
                </a:solidFill>
              </a:rPr>
              <a:t>　カタクリ，カンアオイなど　　　　　　　：　落葉広葉樹林）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ミズカマキリの環境利用engl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46050"/>
            <a:ext cx="6985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820150" y="0"/>
            <a:ext cx="32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092950" y="5373688"/>
            <a:ext cx="1800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日比・山本</a:t>
            </a:r>
            <a:r>
              <a:rPr lang="en-US" altLang="ja-JP" sz="1200"/>
              <a:t> 1997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6216650"/>
            <a:ext cx="2411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/>
              <a:t>ミズカマキリ</a:t>
            </a:r>
            <a:r>
              <a:rPr lang="en-US" altLang="ja-JP"/>
              <a:t> </a:t>
            </a:r>
            <a:br>
              <a:rPr lang="en-US" altLang="ja-JP"/>
            </a:br>
            <a:r>
              <a:rPr lang="en-US" altLang="ja-JP"/>
              <a:t>(</a:t>
            </a:r>
            <a:r>
              <a:rPr lang="en-US" altLang="ja-JP" i="1"/>
              <a:t>Ranatra chinensis</a:t>
            </a:r>
            <a:r>
              <a:rPr lang="en-US" altLang="ja-JP"/>
              <a:t>)</a:t>
            </a:r>
          </a:p>
        </p:txBody>
      </p:sp>
      <p:pic>
        <p:nvPicPr>
          <p:cNvPr id="16390" name="Picture 6" descr="ミズカマキリ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5848350"/>
            <a:ext cx="26638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テキスト ボックス 6"/>
          <p:cNvSpPr txBox="1">
            <a:spLocks noChangeArrowheads="1"/>
          </p:cNvSpPr>
          <p:nvPr/>
        </p:nvSpPr>
        <p:spPr bwMode="auto">
          <a:xfrm>
            <a:off x="1428750" y="285750"/>
            <a:ext cx="12144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里山林</a:t>
            </a:r>
          </a:p>
        </p:txBody>
      </p:sp>
      <p:sp>
        <p:nvSpPr>
          <p:cNvPr id="16392" name="テキスト ボックス 7"/>
          <p:cNvSpPr txBox="1">
            <a:spLocks noChangeArrowheads="1"/>
          </p:cNvSpPr>
          <p:nvPr/>
        </p:nvSpPr>
        <p:spPr bwMode="auto">
          <a:xfrm>
            <a:off x="6929438" y="1243013"/>
            <a:ext cx="121443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里山林</a:t>
            </a:r>
          </a:p>
        </p:txBody>
      </p:sp>
      <p:sp>
        <p:nvSpPr>
          <p:cNvPr id="16393" name="テキスト ボックス 8"/>
          <p:cNvSpPr txBox="1">
            <a:spLocks noChangeArrowheads="1"/>
          </p:cNvSpPr>
          <p:nvPr/>
        </p:nvSpPr>
        <p:spPr bwMode="auto">
          <a:xfrm>
            <a:off x="2143125" y="5000625"/>
            <a:ext cx="50006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里山景観におけるミズカマキリの生活史</a:t>
            </a:r>
            <a:endParaRPr lang="en-US" altLang="ja-JP" sz="2000" b="1"/>
          </a:p>
          <a:p>
            <a:r>
              <a:rPr lang="ja-JP" altLang="en-US" sz="2000" b="1"/>
              <a:t>　　　　　　　　　　</a:t>
            </a:r>
          </a:p>
        </p:txBody>
      </p:sp>
      <p:sp>
        <p:nvSpPr>
          <p:cNvPr id="16394" name="テキスト ボックス 9"/>
          <p:cNvSpPr txBox="1">
            <a:spLocks noChangeArrowheads="1"/>
          </p:cNvSpPr>
          <p:nvPr/>
        </p:nvSpPr>
        <p:spPr bwMode="auto">
          <a:xfrm>
            <a:off x="3643313" y="571500"/>
            <a:ext cx="24288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00B050"/>
                </a:solidFill>
              </a:rPr>
              <a:t>移動　（夏）</a:t>
            </a:r>
          </a:p>
        </p:txBody>
      </p:sp>
      <p:sp>
        <p:nvSpPr>
          <p:cNvPr id="16395" name="テキスト ボックス 10"/>
          <p:cNvSpPr txBox="1">
            <a:spLocks noChangeArrowheads="1"/>
          </p:cNvSpPr>
          <p:nvPr/>
        </p:nvSpPr>
        <p:spPr bwMode="auto">
          <a:xfrm>
            <a:off x="2786063" y="1814513"/>
            <a:ext cx="1785937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00B050"/>
                </a:solidFill>
              </a:rPr>
              <a:t>移動（</a:t>
            </a:r>
            <a:r>
              <a:rPr lang="en-US" altLang="ja-JP" sz="2000" b="1">
                <a:solidFill>
                  <a:srgbClr val="00B050"/>
                </a:solidFill>
              </a:rPr>
              <a:t>5</a:t>
            </a:r>
            <a:r>
              <a:rPr lang="ja-JP" altLang="en-US" sz="2000" b="1">
                <a:solidFill>
                  <a:srgbClr val="00B050"/>
                </a:solidFill>
              </a:rPr>
              <a:t>～</a:t>
            </a:r>
            <a:r>
              <a:rPr lang="en-US" altLang="ja-JP" sz="2000" b="1">
                <a:solidFill>
                  <a:srgbClr val="00B050"/>
                </a:solidFill>
              </a:rPr>
              <a:t>6</a:t>
            </a:r>
            <a:r>
              <a:rPr lang="ja-JP" altLang="en-US" sz="2000" b="1">
                <a:solidFill>
                  <a:srgbClr val="00B050"/>
                </a:solidFill>
              </a:rPr>
              <a:t>月）</a:t>
            </a:r>
          </a:p>
        </p:txBody>
      </p:sp>
      <p:sp>
        <p:nvSpPr>
          <p:cNvPr id="16396" name="テキスト ボックス 11"/>
          <p:cNvSpPr txBox="1">
            <a:spLocks noChangeArrowheads="1"/>
          </p:cNvSpPr>
          <p:nvPr/>
        </p:nvSpPr>
        <p:spPr bwMode="auto">
          <a:xfrm>
            <a:off x="5143500" y="4286250"/>
            <a:ext cx="1785938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00B050"/>
                </a:solidFill>
              </a:rPr>
              <a:t>幼虫～成虫</a:t>
            </a:r>
            <a:endParaRPr lang="en-US" altLang="ja-JP" sz="2000" b="1">
              <a:solidFill>
                <a:srgbClr val="00B050"/>
              </a:solidFill>
            </a:endParaRPr>
          </a:p>
          <a:p>
            <a:r>
              <a:rPr lang="ja-JP" altLang="en-US" sz="2000" b="1">
                <a:solidFill>
                  <a:srgbClr val="00B050"/>
                </a:solidFill>
              </a:rPr>
              <a:t>（</a:t>
            </a:r>
            <a:r>
              <a:rPr lang="en-US" altLang="ja-JP" sz="2000" b="1">
                <a:solidFill>
                  <a:srgbClr val="00B050"/>
                </a:solidFill>
              </a:rPr>
              <a:t>6</a:t>
            </a:r>
            <a:r>
              <a:rPr lang="ja-JP" altLang="en-US" sz="2000" b="1">
                <a:solidFill>
                  <a:srgbClr val="00B050"/>
                </a:solidFill>
              </a:rPr>
              <a:t>～</a:t>
            </a:r>
            <a:r>
              <a:rPr lang="en-US" altLang="ja-JP" sz="2000" b="1">
                <a:solidFill>
                  <a:srgbClr val="00B050"/>
                </a:solidFill>
              </a:rPr>
              <a:t>7</a:t>
            </a:r>
            <a:r>
              <a:rPr lang="ja-JP" altLang="en-US" sz="2000" b="1">
                <a:solidFill>
                  <a:srgbClr val="00B050"/>
                </a:solidFill>
              </a:rPr>
              <a:t>月）</a:t>
            </a:r>
          </a:p>
        </p:txBody>
      </p:sp>
      <p:sp>
        <p:nvSpPr>
          <p:cNvPr id="16397" name="テキスト ボックス 12"/>
          <p:cNvSpPr txBox="1">
            <a:spLocks noChangeArrowheads="1"/>
          </p:cNvSpPr>
          <p:nvPr/>
        </p:nvSpPr>
        <p:spPr bwMode="auto">
          <a:xfrm>
            <a:off x="2357438" y="4292600"/>
            <a:ext cx="257175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00B050"/>
                </a:solidFill>
              </a:rPr>
              <a:t>　　　　　　移動</a:t>
            </a:r>
            <a:endParaRPr lang="en-US" altLang="ja-JP" sz="2000" b="1">
              <a:solidFill>
                <a:srgbClr val="00B050"/>
              </a:solidFill>
            </a:endParaRPr>
          </a:p>
          <a:p>
            <a:r>
              <a:rPr lang="ja-JP" altLang="en-US" sz="2000" b="1">
                <a:solidFill>
                  <a:srgbClr val="00B050"/>
                </a:solidFill>
              </a:rPr>
              <a:t>（</a:t>
            </a:r>
            <a:r>
              <a:rPr lang="en-US" altLang="ja-JP" sz="2000" b="1">
                <a:solidFill>
                  <a:srgbClr val="00B050"/>
                </a:solidFill>
              </a:rPr>
              <a:t>6</a:t>
            </a:r>
            <a:r>
              <a:rPr lang="ja-JP" altLang="en-US" sz="2000" b="1">
                <a:solidFill>
                  <a:srgbClr val="00B050"/>
                </a:solidFill>
              </a:rPr>
              <a:t>月中旬～</a:t>
            </a:r>
            <a:r>
              <a:rPr lang="en-US" altLang="ja-JP" sz="2000" b="1">
                <a:solidFill>
                  <a:srgbClr val="00B050"/>
                </a:solidFill>
              </a:rPr>
              <a:t>8</a:t>
            </a:r>
            <a:r>
              <a:rPr lang="ja-JP" altLang="en-US" sz="2000" b="1">
                <a:solidFill>
                  <a:srgbClr val="00B050"/>
                </a:solidFill>
              </a:rPr>
              <a:t>月下旬）</a:t>
            </a:r>
          </a:p>
        </p:txBody>
      </p:sp>
      <p:sp>
        <p:nvSpPr>
          <p:cNvPr id="16398" name="テキスト ボックス 13"/>
          <p:cNvSpPr txBox="1">
            <a:spLocks noChangeArrowheads="1"/>
          </p:cNvSpPr>
          <p:nvPr/>
        </p:nvSpPr>
        <p:spPr bwMode="auto">
          <a:xfrm>
            <a:off x="1500188" y="3714750"/>
            <a:ext cx="1214437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00B050"/>
                </a:solidFill>
              </a:rPr>
              <a:t> 成虫</a:t>
            </a:r>
            <a:endParaRPr lang="en-US" altLang="ja-JP" sz="2000" b="1">
              <a:solidFill>
                <a:srgbClr val="00B050"/>
              </a:solidFill>
            </a:endParaRPr>
          </a:p>
          <a:p>
            <a:r>
              <a:rPr lang="ja-JP" altLang="en-US" sz="2000" b="1">
                <a:solidFill>
                  <a:srgbClr val="00B050"/>
                </a:solidFill>
              </a:rPr>
              <a:t>（越冬）</a:t>
            </a:r>
          </a:p>
        </p:txBody>
      </p:sp>
      <p:sp>
        <p:nvSpPr>
          <p:cNvPr id="16399" name="テキスト ボックス 14"/>
          <p:cNvSpPr txBox="1">
            <a:spLocks noChangeArrowheads="1"/>
          </p:cNvSpPr>
          <p:nvPr/>
        </p:nvSpPr>
        <p:spPr bwMode="auto">
          <a:xfrm>
            <a:off x="4500563" y="3071813"/>
            <a:ext cx="12858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rgbClr val="00B050"/>
                </a:solidFill>
              </a:rPr>
              <a:t>産卵</a:t>
            </a:r>
          </a:p>
        </p:txBody>
      </p:sp>
      <p:sp>
        <p:nvSpPr>
          <p:cNvPr id="16400" name="テキスト ボックス 15"/>
          <p:cNvSpPr txBox="1">
            <a:spLocks noChangeArrowheads="1"/>
          </p:cNvSpPr>
          <p:nvPr/>
        </p:nvSpPr>
        <p:spPr bwMode="auto">
          <a:xfrm>
            <a:off x="6715125" y="3357563"/>
            <a:ext cx="121443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里山林</a:t>
            </a:r>
          </a:p>
        </p:txBody>
      </p:sp>
      <p:sp>
        <p:nvSpPr>
          <p:cNvPr id="16401" name="テキスト ボックス 16"/>
          <p:cNvSpPr txBox="1">
            <a:spLocks noChangeArrowheads="1"/>
          </p:cNvSpPr>
          <p:nvPr/>
        </p:nvSpPr>
        <p:spPr bwMode="auto">
          <a:xfrm>
            <a:off x="3143250" y="2671763"/>
            <a:ext cx="9286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ため池</a:t>
            </a:r>
          </a:p>
        </p:txBody>
      </p:sp>
      <p:sp>
        <p:nvSpPr>
          <p:cNvPr id="16402" name="テキスト ボックス 18"/>
          <p:cNvSpPr txBox="1">
            <a:spLocks noChangeArrowheads="1"/>
          </p:cNvSpPr>
          <p:nvPr/>
        </p:nvSpPr>
        <p:spPr bwMode="auto">
          <a:xfrm>
            <a:off x="5357813" y="1143000"/>
            <a:ext cx="7143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400" b="1"/>
              <a:t>ため池</a:t>
            </a:r>
          </a:p>
        </p:txBody>
      </p:sp>
      <p:sp>
        <p:nvSpPr>
          <p:cNvPr id="16403" name="テキスト ボックス 19"/>
          <p:cNvSpPr txBox="1">
            <a:spLocks noChangeArrowheads="1"/>
          </p:cNvSpPr>
          <p:nvPr/>
        </p:nvSpPr>
        <p:spPr bwMode="auto">
          <a:xfrm>
            <a:off x="3429000" y="3357563"/>
            <a:ext cx="71437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 b="1"/>
              <a:t>水田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刈敷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588" y="15875"/>
            <a:ext cx="6345237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薪を運ぶ小学生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9144000" cy="577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68313" y="333375"/>
            <a:ext cx="5675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/>
              <a:t>魏志倭人伝　弥生時代後期（</a:t>
            </a:r>
            <a:r>
              <a:rPr lang="en-US" altLang="ja-JP"/>
              <a:t>3</a:t>
            </a:r>
            <a:r>
              <a:rPr lang="ja-JP" altLang="en-US"/>
              <a:t>世紀）の日本を中国に紹介</a:t>
            </a:r>
          </a:p>
        </p:txBody>
      </p:sp>
      <p:pic>
        <p:nvPicPr>
          <p:cNvPr id="17411" name="Picture 3" descr="名称未設定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692150"/>
            <a:ext cx="61214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443663" y="630872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「森と人間の文化史</a:t>
            </a:r>
            <a:r>
              <a:rPr lang="en-US" altLang="ja-JP"/>
              <a:t>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07950" y="2165350"/>
            <a:ext cx="9036050" cy="2530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/>
              <a:t>陶器の窯跡（茅渟県陶邑、大阪市）</a:t>
            </a:r>
          </a:p>
          <a:p>
            <a:pPr>
              <a:spcBef>
                <a:spcPct val="50000"/>
              </a:spcBef>
            </a:pPr>
            <a:r>
              <a:rPr lang="ja-JP" altLang="en-US" sz="3200"/>
              <a:t>　千基以上の窯跡</a:t>
            </a:r>
          </a:p>
          <a:p>
            <a:pPr>
              <a:spcBef>
                <a:spcPct val="50000"/>
              </a:spcBef>
            </a:pPr>
            <a:r>
              <a:rPr lang="ja-JP" altLang="en-US" sz="3200"/>
              <a:t>　薪：　カシなどの広葉樹→（６世紀後半）→アカマツ</a:t>
            </a:r>
          </a:p>
          <a:p>
            <a:pPr algn="ctr" eaLnBrk="0" hangingPunct="0"/>
            <a:endParaRPr lang="en-US" altLang="ja-JP" sz="320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484438" y="2060575"/>
            <a:ext cx="180022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</a:pPr>
            <a:r>
              <a:rPr lang="ja-JP" altLang="en-US" sz="1200"/>
              <a:t>ちぬのあがたのすえむら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花粉分析（野尻湖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8063"/>
            <a:ext cx="91440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11863" y="6491288"/>
            <a:ext cx="3132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「群落の遷移とその機構」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755650" y="2420938"/>
            <a:ext cx="63373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755650" y="4437063"/>
            <a:ext cx="63373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44700"/>
            <a:ext cx="91440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5693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/>
              <a:t>里山　：　人間と自然の共生の場</a:t>
            </a:r>
            <a:br>
              <a:rPr lang="ja-JP" altLang="en-US" sz="2000"/>
            </a:br>
            <a:r>
              <a:rPr lang="ja-JP" altLang="en-US" sz="2000"/>
              <a:t>　　　　　　薪や柴、落ち葉、木の実、狩猟動物</a:t>
            </a:r>
          </a:p>
          <a:p>
            <a:pPr>
              <a:spcBef>
                <a:spcPct val="50000"/>
              </a:spcBef>
            </a:pPr>
            <a:r>
              <a:rPr lang="ja-JP" altLang="en-US" sz="2000"/>
              <a:t>　　狭義　＝　農用林：　肥料や、農家が消費する薪・木材が供給される森林</a:t>
            </a:r>
            <a:br>
              <a:rPr lang="ja-JP" altLang="en-US" sz="2000"/>
            </a:br>
            <a:r>
              <a:rPr lang="ja-JP" altLang="en-US" sz="2000"/>
              <a:t>　　　　　　　　　　　　　（農家の生活や農業生産と結びついた林野≡広辞苑）</a:t>
            </a:r>
            <a:br>
              <a:rPr lang="ja-JP" altLang="en-US" sz="2000"/>
            </a:br>
            <a:r>
              <a:rPr lang="ja-JP" altLang="en-US" sz="2000"/>
              <a:t>　　　　　　　　　刈敷き 、落ち葉掻き（木の葉掻き）、柴刈り</a:t>
            </a:r>
            <a:br>
              <a:rPr lang="ja-JP" altLang="en-US" sz="2000"/>
            </a:br>
            <a:r>
              <a:rPr lang="ja-JP" altLang="en-US" sz="2000"/>
              <a:t>　　　　　　　　　入会地として地域社会の中で共同利用 →社会規制→地域文化</a:t>
            </a:r>
            <a:br>
              <a:rPr lang="ja-JP" altLang="en-US" sz="2000"/>
            </a:br>
            <a:r>
              <a:rPr lang="ja-JP" altLang="en-US" sz="2000"/>
              <a:t/>
            </a:r>
            <a:br>
              <a:rPr lang="ja-JP" altLang="en-US" sz="2000"/>
            </a:br>
            <a:r>
              <a:rPr lang="ja-JP" altLang="en-US" sz="2000"/>
              <a:t> 自然環境　←→　生活様式　←→　文化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落ち葉掻き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91250" y="6491288"/>
            <a:ext cx="295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accent1"/>
                </a:solidFill>
              </a:rPr>
              <a:t>National Geographic, 1922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85725"/>
            <a:ext cx="914400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779838" y="4581525"/>
            <a:ext cx="1728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b="1">
                <a:solidFill>
                  <a:srgbClr val="000066"/>
                </a:solidFill>
              </a:rPr>
              <a:t>田上山系</a:t>
            </a:r>
            <a:endParaRPr lang="ja-JP" altLang="en-US" b="1">
              <a:solidFill>
                <a:srgbClr val="000066"/>
              </a:solidFill>
            </a:endParaRPr>
          </a:p>
        </p:txBody>
      </p:sp>
      <p:sp>
        <p:nvSpPr>
          <p:cNvPr id="27652" name="Oval 13"/>
          <p:cNvSpPr>
            <a:spLocks noChangeArrowheads="1"/>
          </p:cNvSpPr>
          <p:nvPr/>
        </p:nvSpPr>
        <p:spPr bwMode="auto">
          <a:xfrm>
            <a:off x="2484438" y="3933825"/>
            <a:ext cx="3240087" cy="172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3" name="Oval 15"/>
          <p:cNvSpPr>
            <a:spLocks noChangeArrowheads="1"/>
          </p:cNvSpPr>
          <p:nvPr/>
        </p:nvSpPr>
        <p:spPr bwMode="auto">
          <a:xfrm>
            <a:off x="3203575" y="2349500"/>
            <a:ext cx="287338" cy="287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850" y="228600"/>
            <a:ext cx="8820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400" b="1"/>
              <a:t>田上山系</a:t>
            </a:r>
          </a:p>
          <a:p>
            <a:r>
              <a:rPr lang="ja-JP" altLang="en-US"/>
              <a:t>　　　　　　　温暖多湿。　千数百年以前には</a:t>
            </a:r>
            <a:r>
              <a:rPr lang="ja-JP" altLang="en-US" u="sng"/>
              <a:t>スギ・ヒノキ等の一大美林地帯</a:t>
            </a:r>
            <a:r>
              <a:rPr lang="ja-JP" altLang="en-US"/>
              <a:t>。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68313" y="1700213"/>
            <a:ext cx="820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ja-JP" altLang="en-US"/>
              <a:t>西暦</a:t>
            </a:r>
            <a:r>
              <a:rPr lang="en-US" altLang="ja-JP"/>
              <a:t>694</a:t>
            </a:r>
            <a:r>
              <a:rPr lang="ja-JP" altLang="en-US"/>
              <a:t>年	藤原宮造営に要する檜材を伐出　→　瀬田川・木津川を運搬</a:t>
            </a:r>
          </a:p>
          <a:p>
            <a:pPr marL="1714500" indent="-1714500"/>
            <a:r>
              <a:rPr lang="ja-JP" altLang="en-US"/>
              <a:t>							　　　（万葉集）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68313" y="2509838"/>
            <a:ext cx="820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ja-JP" altLang="en-US"/>
              <a:t>西暦</a:t>
            </a:r>
            <a:r>
              <a:rPr lang="en-US" altLang="ja-JP"/>
              <a:t>740</a:t>
            </a:r>
            <a:r>
              <a:rPr lang="ja-JP" altLang="en-US"/>
              <a:t>年頃	石山院（現在の石山寺）造営のために伐採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68313" y="3044825"/>
            <a:ext cx="820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en-US" altLang="ja-JP"/>
              <a:t>1600</a:t>
            </a:r>
            <a:r>
              <a:rPr lang="ja-JP" altLang="en-US"/>
              <a:t>年頃	長期乱伐の結果，荒廃の一歩手前</a:t>
            </a:r>
            <a:br>
              <a:rPr lang="ja-JP" altLang="en-US"/>
            </a:br>
            <a:endParaRPr lang="ja-JP" alt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468313" y="3854450"/>
            <a:ext cx="8207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en-US" altLang="ja-JP"/>
              <a:t>1640</a:t>
            </a:r>
            <a:r>
              <a:rPr lang="ja-JP" altLang="en-US"/>
              <a:t>年頃	江戸時代　　　地域住民による燃料として盗採による荒廃の進行</a:t>
            </a:r>
          </a:p>
          <a:p>
            <a:pPr marL="1714500" indent="-1714500"/>
            <a:r>
              <a:rPr lang="ja-JP" altLang="en-US"/>
              <a:t>				（マツの根の堀取り→燃料，灯火）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468313" y="4664075"/>
            <a:ext cx="8207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en-US" altLang="ja-JP"/>
              <a:t>1683</a:t>
            </a:r>
            <a:r>
              <a:rPr lang="ja-JP" altLang="en-US"/>
              <a:t>年	瀬田川を含む淀川流域一帯に大水害が発生</a:t>
            </a: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468313" y="5199063"/>
            <a:ext cx="820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en-US" altLang="ja-JP"/>
              <a:t>1686</a:t>
            </a:r>
            <a:r>
              <a:rPr lang="ja-JP" altLang="en-US"/>
              <a:t>年以降	土砂留工事等の簡易な砂防工事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468313" y="5734050"/>
            <a:ext cx="8207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0" indent="-1714500"/>
            <a:r>
              <a:rPr lang="en-US" altLang="ja-JP"/>
              <a:t>1886</a:t>
            </a:r>
            <a:r>
              <a:rPr lang="ja-JP" altLang="en-US"/>
              <a:t>年	明治元年　　　淀川流域に大水害</a:t>
            </a:r>
          </a:p>
        </p:txBody>
      </p:sp>
      <p:pic>
        <p:nvPicPr>
          <p:cNvPr id="28682" name="Picture 10" descr="PA23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15888"/>
            <a:ext cx="46863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1" descr="PA230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5888"/>
            <a:ext cx="46863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anakami_1915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0"/>
            <a:ext cx="8137525" cy="651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067175" y="6613525"/>
            <a:ext cx="4454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rgbClr val="66FFFF"/>
                </a:solidFill>
              </a:rPr>
              <a:t>http://www.bluemoon.kais.kyoto-u.ac.jp/kiryu-e/images/Tanakami_1915-1.gif</a:t>
            </a: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5364163" y="3284538"/>
            <a:ext cx="792162" cy="792162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3492500" y="2420938"/>
            <a:ext cx="792163" cy="792162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68313" y="649128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66FFFF"/>
                </a:solidFill>
              </a:rPr>
              <a:t>１９１５年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C12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55838" y="6491288"/>
            <a:ext cx="68881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7FF911"/>
                </a:solidFill>
              </a:rPr>
              <a:t>草津市内の国道</a:t>
            </a:r>
            <a:r>
              <a:rPr lang="en-US" altLang="ja-JP">
                <a:solidFill>
                  <a:srgbClr val="7FF911"/>
                </a:solidFill>
              </a:rPr>
              <a:t>1</a:t>
            </a:r>
            <a:r>
              <a:rPr lang="ja-JP" altLang="en-US">
                <a:solidFill>
                  <a:srgbClr val="7FF911"/>
                </a:solidFill>
              </a:rPr>
              <a:t>号線のトンネル　（田上山系から流れる草津川の下）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C12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B22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956050" y="0"/>
            <a:ext cx="51879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7FF911"/>
                </a:solidFill>
              </a:rPr>
              <a:t>明治政府によるオランダ人土木技師（デレーケ）招請</a:t>
            </a:r>
          </a:p>
          <a:p>
            <a:r>
              <a:rPr lang="ja-JP" altLang="en-US">
                <a:solidFill>
                  <a:srgbClr val="7FF911"/>
                </a:solidFill>
              </a:rPr>
              <a:t>　　　　　　　　　　　　　　日本各地で治山・治水の指導</a:t>
            </a:r>
          </a:p>
          <a:p>
            <a:endParaRPr lang="en-US" altLang="ja-JP">
              <a:solidFill>
                <a:srgbClr val="7FF911"/>
              </a:solidFill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148263" y="6491288"/>
            <a:ext cx="396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7FF911"/>
                </a:solidFill>
              </a:rPr>
              <a:t>オランダ堰堤（大津市上田上桐生地区）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66700" y="304800"/>
            <a:ext cx="861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400" b="1"/>
              <a:t>デ・レーケの山腹工法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90800"/>
            <a:ext cx="52578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66700" y="765175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１．切り立った山を緩やかに切り直し，１～２ｍ間隔で階段を切り付ける。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66700" y="1196975"/>
            <a:ext cx="8610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２．階段上の水平部分に稲藁を埋めて，良く肥えた山土を客土として盛る。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前面には山から取ってきた芝を張り付けて山土を押さえ，一定間隔に萱株を敷植える。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66700" y="198913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３．過燐酸石灰を施肥し，１年生の苗木（主にアカマツ，ヤシャブシ）を植栽する。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anakami_1915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3663"/>
            <a:ext cx="7993062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708400" y="6613525"/>
            <a:ext cx="4454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rgbClr val="66FFFF"/>
                </a:solidFill>
              </a:rPr>
              <a:t>http://www.bluemoon.kais.kyoto-u.ac.jp/kiryu-e/images/Tanakami_1915-1.gif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anakami_1915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20663"/>
            <a:ext cx="80645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779838" y="6613525"/>
            <a:ext cx="4454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solidFill>
                  <a:srgbClr val="66FFFF"/>
                </a:solidFill>
              </a:rPr>
              <a:t>http://www.bluemoon.kais.kyoto-u.ac.jp/kiryu-e/images/Tanakami_1915-2.gif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図7再撰花洛名称図会（東山全図，その3）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6877050" y="476250"/>
            <a:ext cx="71438" cy="503238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268538" y="1889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33CC33"/>
                </a:solidFill>
              </a:rPr>
              <a:t>比叡山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708400" y="26035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33CC33"/>
                </a:solidFill>
              </a:rPr>
              <a:t>一本杉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284663" y="620713"/>
            <a:ext cx="574675" cy="504825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443663" y="18891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33CC33"/>
                </a:solidFill>
              </a:rPr>
              <a:t>大文字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0" y="6553200"/>
            <a:ext cx="1619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400"/>
              <a:t>元治元年（１８６４）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895850" y="6583363"/>
            <a:ext cx="4248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小椋純一，「絵図から読み解く人と景観の歴史」，</a:t>
            </a:r>
            <a:r>
              <a:rPr lang="en-US" altLang="ja-JP" sz="1200"/>
              <a:t>1992</a:t>
            </a: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6659563" y="981075"/>
            <a:ext cx="720725" cy="503238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4859338" y="1052513"/>
            <a:ext cx="433387" cy="4318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太上山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113" y="0"/>
            <a:ext cx="5057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7164388" y="5805488"/>
            <a:ext cx="1800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chemeClr val="accent1"/>
                </a:solidFill>
              </a:rPr>
              <a:t>「森林の環境・森林と環境」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A2300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6491288"/>
            <a:ext cx="5364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7FF911"/>
                </a:solidFill>
              </a:rPr>
              <a:t>治山工事・山腹工事が始められてから</a:t>
            </a:r>
            <a:r>
              <a:rPr lang="en-US" altLang="ja-JP">
                <a:solidFill>
                  <a:srgbClr val="7FF911"/>
                </a:solidFill>
              </a:rPr>
              <a:t>100</a:t>
            </a:r>
            <a:r>
              <a:rPr lang="ja-JP" altLang="en-US">
                <a:solidFill>
                  <a:srgbClr val="7FF911"/>
                </a:solidFill>
              </a:rPr>
              <a:t>年程度経過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日付プレースホル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5A915A89-BDA0-4F0B-8002-A6B544439326}" type="datetime1">
              <a:rPr lang="ja-JP" altLang="en-US" smtClean="0">
                <a:ea typeface="ＭＳ Ｐゴシック" charset="-128"/>
              </a:rPr>
              <a:pPr/>
              <a:t>2012/6/20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21507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5FC4FE-3CB0-43E7-80A3-AC0F1ECA3117}" type="slidenum">
              <a:rPr lang="en-US" altLang="ja-JP" smtClean="0">
                <a:ea typeface="ＭＳ Ｐゴシック" charset="-128"/>
              </a:rPr>
              <a:pPr/>
              <a:t>32</a:t>
            </a:fld>
            <a:endParaRPr lang="en-US" altLang="ja-JP" smtClean="0">
              <a:ea typeface="ＭＳ Ｐゴシック" charset="-128"/>
            </a:endParaRPr>
          </a:p>
        </p:txBody>
      </p:sp>
      <p:pic>
        <p:nvPicPr>
          <p:cNvPr id="21508" name="Picture 2" descr="2000_1947U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91440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Oval 3"/>
          <p:cNvSpPr>
            <a:spLocks noChangeArrowheads="1"/>
          </p:cNvSpPr>
          <p:nvPr/>
        </p:nvSpPr>
        <p:spPr bwMode="auto">
          <a:xfrm>
            <a:off x="6929438" y="405765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0" name="Oval 4"/>
          <p:cNvSpPr>
            <a:spLocks noChangeArrowheads="1"/>
          </p:cNvSpPr>
          <p:nvPr/>
        </p:nvSpPr>
        <p:spPr bwMode="auto">
          <a:xfrm>
            <a:off x="2444750" y="4102100"/>
            <a:ext cx="215900" cy="2159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8062913" y="6461125"/>
            <a:ext cx="1081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/>
            <a:r>
              <a:rPr lang="ja-JP" altLang="en-US">
                <a:solidFill>
                  <a:srgbClr val="00FFFF"/>
                </a:solidFill>
              </a:rPr>
              <a:t>１９４７</a:t>
            </a: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0" y="6461125"/>
            <a:ext cx="10810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/>
            <a:r>
              <a:rPr lang="ja-JP" altLang="en-US">
                <a:solidFill>
                  <a:srgbClr val="00FFFF"/>
                </a:solidFill>
              </a:rPr>
              <a:t>２０００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天竜川ノ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840538" y="6491288"/>
            <a:ext cx="2303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「定本 天竜川」より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pref.kagoshima.jp/__image__/rep/22291-77606-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404813"/>
            <a:ext cx="880745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日付プレースホルダ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6C6F233-6423-4433-AB45-775D01238993}" type="datetime1">
              <a:rPr lang="ja-JP" altLang="en-US" smtClean="0">
                <a:ea typeface="ＭＳ Ｐゴシック" charset="-128"/>
              </a:rPr>
              <a:pPr/>
              <a:t>2012/6/20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23555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5F38266-A9C6-47C6-8CD1-CF47EF3B650A}" type="slidenum">
              <a:rPr lang="en-US" altLang="ja-JP" smtClean="0">
                <a:ea typeface="ＭＳ Ｐゴシック" charset="-128"/>
              </a:rPr>
              <a:pPr/>
              <a:t>35</a:t>
            </a:fld>
            <a:endParaRPr lang="en-US" altLang="ja-JP" smtClean="0">
              <a:ea typeface="ＭＳ Ｐゴシック" charset="-128"/>
            </a:endParaRPr>
          </a:p>
        </p:txBody>
      </p:sp>
      <p:pic>
        <p:nvPicPr>
          <p:cNvPr id="23556" name="Picture 4" descr="名称未設定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7489825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386513" y="5949950"/>
            <a:ext cx="27574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33400" indent="-533400"/>
            <a:r>
              <a:rPr lang="ja-JP" altLang="en-US"/>
              <a:t>「海岸林をつくった人々」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0" y="0"/>
            <a:ext cx="61436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000"/>
              <a:t>人びとの森林の利用が「白砂青松」をつくりだした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0" y="806450"/>
            <a:ext cx="889317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dirty="0"/>
              <a:t>里山の変化</a:t>
            </a:r>
          </a:p>
          <a:p>
            <a:pPr>
              <a:spcBef>
                <a:spcPct val="50000"/>
              </a:spcBef>
            </a:pP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化学肥料、新しいエネルギー（石油、プロパンガス、電気）の利用</a:t>
            </a:r>
            <a:br>
              <a:rPr lang="ja-JP" altLang="en-US" sz="2000" b="1" dirty="0"/>
            </a:br>
            <a:r>
              <a:rPr lang="ja-JP" altLang="en-US" sz="2000" dirty="0"/>
              <a:t>　　　　↓</a:t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里山の価値の低下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>　　　　↓</a:t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里山の放置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r>
              <a:rPr lang="ja-JP" altLang="en-US" sz="2000" dirty="0"/>
              <a:t>　　　　↓</a:t>
            </a:r>
            <a:br>
              <a:rPr lang="ja-JP" altLang="en-US" sz="2000" dirty="0"/>
            </a:br>
            <a:r>
              <a:rPr lang="ja-JP" altLang="en-US" sz="2000" dirty="0"/>
              <a:t>　　</a:t>
            </a:r>
            <a:r>
              <a:rPr lang="ja-JP" altLang="en-US" sz="2000" b="1" dirty="0"/>
              <a:t>林床照度の低下、遷移の進行</a:t>
            </a:r>
            <a:r>
              <a:rPr lang="ja-JP" altLang="en-US" sz="2000" dirty="0"/>
              <a:t/>
            </a:r>
            <a:br>
              <a:rPr lang="ja-JP" altLang="en-US" sz="2000" dirty="0"/>
            </a:br>
            <a:endParaRPr lang="ja-JP" altLang="en-US" sz="2000" dirty="0"/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4284663" y="5876925"/>
            <a:ext cx="4535487" cy="495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ja-JP" altLang="en-US" sz="1400" b="1" dirty="0">
                <a:latin typeface="Century" pitchFamily="18" charset="0"/>
              </a:rPr>
              <a:t>日本の薪炭材需要量の推移</a:t>
            </a:r>
            <a:endParaRPr lang="en-US" altLang="ja-JP" sz="1400" b="1" dirty="0">
              <a:latin typeface="Century" pitchFamily="18" charset="0"/>
            </a:endParaRPr>
          </a:p>
          <a:p>
            <a:r>
              <a:rPr lang="ja-JP" altLang="en-US" sz="1000" dirty="0">
                <a:latin typeface="Century" pitchFamily="18" charset="0"/>
              </a:rPr>
              <a:t>（林野庁統計情報 </a:t>
            </a:r>
            <a:r>
              <a:rPr lang="en-US" altLang="ja-JP" sz="1000" dirty="0">
                <a:latin typeface="Century" pitchFamily="18" charset="0"/>
              </a:rPr>
              <a:t>http://www.rinya.maff.go.jp/j/kouhou/toukei/index.html</a:t>
            </a:r>
            <a:r>
              <a:rPr lang="ja-JP" altLang="en-US" sz="1000" dirty="0">
                <a:latin typeface="Century" pitchFamily="18" charset="0"/>
              </a:rPr>
              <a:t>）</a:t>
            </a:r>
            <a:endParaRPr lang="ja-JP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854450" y="2420938"/>
            <a:ext cx="5181600" cy="3529012"/>
            <a:chOff x="4320" y="8906"/>
            <a:chExt cx="4815" cy="3094"/>
          </a:xfrm>
        </p:grpSpPr>
        <p:pic>
          <p:nvPicPr>
            <p:cNvPr id="41989" name="グラフ 4"/>
            <p:cNvPicPr>
              <a:picLocks noChangeAspect="1" noChangeArrowheads="1"/>
            </p:cNvPicPr>
            <p:nvPr/>
          </p:nvPicPr>
          <p:blipFill>
            <a:blip r:embed="rId3" cstate="print"/>
            <a:srcRect l="-1669" t="-3870" r="-2788" b="-4567"/>
            <a:stretch>
              <a:fillRect/>
            </a:stretch>
          </p:blipFill>
          <p:spPr bwMode="auto">
            <a:xfrm>
              <a:off x="4469" y="9066"/>
              <a:ext cx="4666" cy="2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0" name="Text Box 8"/>
            <p:cNvSpPr txBox="1">
              <a:spLocks noChangeArrowheads="1"/>
            </p:cNvSpPr>
            <p:nvPr/>
          </p:nvSpPr>
          <p:spPr bwMode="auto">
            <a:xfrm>
              <a:off x="7820" y="11672"/>
              <a:ext cx="109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/>
              <a:r>
                <a:rPr lang="ja-JP" altLang="en-US" sz="1000" dirty="0">
                  <a:latin typeface="Century" pitchFamily="18" charset="0"/>
                </a:rPr>
                <a:t>西暦（年）</a:t>
              </a:r>
              <a:endParaRPr lang="ja-JP" dirty="0"/>
            </a:p>
          </p:txBody>
        </p:sp>
        <p:sp>
          <p:nvSpPr>
            <p:cNvPr id="41991" name="Text Box 9"/>
            <p:cNvSpPr txBox="1">
              <a:spLocks noChangeArrowheads="1"/>
            </p:cNvSpPr>
            <p:nvPr/>
          </p:nvSpPr>
          <p:spPr bwMode="auto">
            <a:xfrm>
              <a:off x="4320" y="8906"/>
              <a:ext cx="1403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/>
              <a:r>
                <a:rPr lang="ja-JP" altLang="en-US" sz="1000">
                  <a:latin typeface="Century" pitchFamily="18" charset="0"/>
                </a:rPr>
                <a:t>千</a:t>
              </a:r>
              <a:r>
                <a:rPr lang="en-US" altLang="ja-JP" sz="1000">
                  <a:latin typeface="Century" pitchFamily="18" charset="0"/>
                </a:rPr>
                <a:t>m</a:t>
              </a:r>
              <a:r>
                <a:rPr lang="en-US" altLang="ja-JP" sz="1000" baseline="30000">
                  <a:latin typeface="Century" pitchFamily="18" charset="0"/>
                </a:rPr>
                <a:t>3</a:t>
              </a:r>
              <a:r>
                <a:rPr lang="ja-JP" altLang="en-US" sz="1000">
                  <a:latin typeface="Century" pitchFamily="18" charset="0"/>
                </a:rPr>
                <a:t>･</a:t>
              </a:r>
              <a:r>
                <a:rPr lang="en-US" altLang="ja-JP" sz="1000">
                  <a:latin typeface="Century" pitchFamily="18" charset="0"/>
                </a:rPr>
                <a:t>yr</a:t>
              </a:r>
              <a:r>
                <a:rPr lang="en-US" altLang="ja-JP" sz="1000" baseline="30000">
                  <a:latin typeface="Century" pitchFamily="18" charset="0"/>
                </a:rPr>
                <a:t>-1</a:t>
              </a:r>
              <a:endParaRPr lang="ja-JP" altLang="ja-JP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4940300" y="6542088"/>
            <a:ext cx="4095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66FF"/>
                </a:solidFill>
              </a:rPr>
              <a:t>http://www.pinerescue.jp/mamoru/abunai/suii.html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71438" y="1196975"/>
            <a:ext cx="4284662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アカマツの衰退</a:t>
            </a:r>
            <a:br>
              <a:rPr lang="ja-JP" altLang="en-US" sz="2800" b="1"/>
            </a:br>
            <a:r>
              <a:rPr lang="ja-JP" altLang="en-US"/>
              <a:t>　　</a:t>
            </a:r>
            <a:r>
              <a:rPr lang="ja-JP" altLang="en-US" b="1"/>
              <a:t>里山に適した樹木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（パイオニア植物、痩せ地に強い）</a:t>
            </a:r>
            <a:br>
              <a:rPr lang="ja-JP" altLang="en-US" b="1"/>
            </a:br>
            <a:r>
              <a:rPr lang="ja-JP" altLang="en-US">
                <a:solidFill>
                  <a:schemeClr val="folHlink"/>
                </a:solidFill>
              </a:rPr>
              <a:t>     　　</a:t>
            </a:r>
            <a:r>
              <a:rPr lang="ja-JP" altLang="en-US" b="1"/>
              <a:t>↓</a:t>
            </a:r>
            <a:br>
              <a:rPr lang="ja-JP" altLang="en-US" b="1"/>
            </a:br>
            <a:r>
              <a:rPr lang="ja-JP" altLang="en-US"/>
              <a:t>　　</a:t>
            </a:r>
            <a:r>
              <a:rPr lang="ja-JP" altLang="en-US" b="1"/>
              <a:t>里山の放置　</a:t>
            </a:r>
            <a:br>
              <a:rPr lang="ja-JP" altLang="en-US" b="1"/>
            </a:br>
            <a:r>
              <a:rPr lang="ja-JP" altLang="en-US" b="1"/>
              <a:t>　　　　↓ </a:t>
            </a:r>
            <a:br>
              <a:rPr lang="ja-JP" altLang="en-US" b="1"/>
            </a:br>
            <a:r>
              <a:rPr lang="ja-JP" altLang="en-US" b="1"/>
              <a:t> </a:t>
            </a:r>
            <a:r>
              <a:rPr lang="ja-JP" altLang="en-US"/>
              <a:t>　　</a:t>
            </a:r>
            <a:r>
              <a:rPr lang="ja-JP" altLang="en-US" b="1"/>
              <a:t>落ち葉の堆積、土壌養分の増加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立木密度の増加→林床照度の低下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　　</a:t>
            </a:r>
            <a:r>
              <a:rPr lang="ja-JP" altLang="en-US" b="1"/>
              <a:t>↓</a:t>
            </a:r>
            <a:r>
              <a:rPr lang="ja-JP" altLang="en-US">
                <a:solidFill>
                  <a:schemeClr val="folHlink"/>
                </a:solidFill>
              </a:rPr>
              <a:t/>
            </a:r>
            <a:br>
              <a:rPr lang="ja-JP" altLang="en-US">
                <a:solidFill>
                  <a:schemeClr val="folHlink"/>
                </a:solidFill>
              </a:rPr>
            </a:br>
            <a:r>
              <a:rPr lang="ja-JP" altLang="en-US"/>
              <a:t>　　</a:t>
            </a:r>
            <a:r>
              <a:rPr lang="ja-JP" altLang="en-US" b="1"/>
              <a:t>アカマツの樹勢低下</a:t>
            </a:r>
            <a:r>
              <a:rPr lang="ja-JP" altLang="en-US"/>
              <a:t> </a:t>
            </a:r>
            <a:br>
              <a:rPr lang="ja-JP" altLang="en-US"/>
            </a:br>
            <a:r>
              <a:rPr lang="ja-JP" altLang="en-US"/>
              <a:t>　　　　</a:t>
            </a:r>
            <a:r>
              <a:rPr lang="ja-JP" altLang="en-US" b="1"/>
              <a:t>↓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松枯れ病の蔓延</a:t>
            </a:r>
            <a:r>
              <a:rPr lang="ja-JP" altLang="en-US" sz="1600" b="1"/>
              <a:t>（マツノザイセンチュウ）</a:t>
            </a:r>
            <a:r>
              <a:rPr lang="ja-JP" altLang="en-US" sz="1600"/>
              <a:t/>
            </a:r>
            <a:br>
              <a:rPr lang="ja-JP" altLang="en-US" sz="1600"/>
            </a:br>
            <a:r>
              <a:rPr lang="ja-JP" altLang="en-US"/>
              <a:t>　　　　</a:t>
            </a:r>
            <a:r>
              <a:rPr lang="ja-JP" altLang="en-US" b="1"/>
              <a:t>↓</a:t>
            </a:r>
            <a:r>
              <a:rPr lang="ja-JP" altLang="en-US"/>
              <a:t>　　</a:t>
            </a:r>
            <a:br>
              <a:rPr lang="ja-JP" altLang="en-US"/>
            </a:br>
            <a:r>
              <a:rPr lang="ja-JP" altLang="en-US"/>
              <a:t>　　</a:t>
            </a:r>
            <a:r>
              <a:rPr lang="ja-JP" altLang="en-US" b="1"/>
              <a:t>アカマツの集団枯損</a:t>
            </a:r>
            <a:r>
              <a:rPr lang="ja-JP" altLang="en-US"/>
              <a:t/>
            </a:r>
            <a:br>
              <a:rPr lang="ja-JP" altLang="en-US"/>
            </a:br>
            <a:endParaRPr lang="ja-JP" altLang="en-US" i="1">
              <a:solidFill>
                <a:schemeClr val="folHlink"/>
              </a:solidFill>
            </a:endParaRP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4064000" y="188913"/>
          <a:ext cx="5080000" cy="6348412"/>
        </p:xfrm>
        <a:graphic>
          <a:graphicData uri="http://schemas.openxmlformats.org/presentationml/2006/ole">
            <p:oleObj spid="_x0000_s1026" name="Image" r:id="rId4" imgW="5079365" imgH="6349206" progId="">
              <p:embed/>
            </p:oleObj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335713" y="5589588"/>
            <a:ext cx="28082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Stem volume of </a:t>
            </a:r>
            <a:r>
              <a:rPr lang="en-US" altLang="ja-JP" i="1">
                <a:solidFill>
                  <a:schemeClr val="folHlink"/>
                </a:solidFill>
              </a:rPr>
              <a:t>Pinus densiflora</a:t>
            </a:r>
            <a:r>
              <a:rPr lang="en-US" altLang="ja-JP">
                <a:solidFill>
                  <a:schemeClr val="folHlink"/>
                </a:solidFill>
              </a:rPr>
              <a:t> died from pine wilt disease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7524750" y="765175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1946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956550" y="2205038"/>
            <a:ext cx="719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1979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8424863" y="350043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folHlink"/>
                </a:solidFill>
              </a:rPr>
              <a:t>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竹林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5025" y="292100"/>
            <a:ext cx="576897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0" y="620713"/>
            <a:ext cx="6659563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タケの大繁殖</a:t>
            </a:r>
            <a:endParaRPr lang="ja-JP" altLang="en-US" sz="2000" b="1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/>
              <a:t>　　農家の竹林　＝　タケノコの生産</a:t>
            </a:r>
            <a:br>
              <a:rPr lang="ja-JP" altLang="en-US"/>
            </a:br>
            <a:r>
              <a:rPr lang="ja-JP" altLang="en-US">
                <a:solidFill>
                  <a:schemeClr val="folHlink"/>
                </a:solidFill>
              </a:rPr>
              <a:t>       </a:t>
            </a:r>
            <a:r>
              <a:rPr lang="ja-JP" altLang="en-US"/>
              <a:t>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安価な外国産タケノコの輸入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タケノコ収穫の減少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大繁殖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他の植物の枯死→多様性の低下</a:t>
            </a:r>
            <a:br>
              <a:rPr lang="ja-JP" altLang="en-US"/>
            </a:br>
            <a:r>
              <a:rPr lang="ja-JP" altLang="en-US"/>
              <a:t>　　土砂崩れの危険</a:t>
            </a:r>
            <a:br>
              <a:rPr lang="ja-JP" altLang="en-US"/>
            </a:br>
            <a:endParaRPr lang="ja-JP" altLang="en-US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0"/>
            <a:ext cx="3481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115888"/>
            <a:ext cx="5508625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鳥獣害問題</a:t>
            </a:r>
            <a:endParaRPr lang="ja-JP" altLang="en-US" sz="2000" b="1">
              <a:solidFill>
                <a:schemeClr val="folHlink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/>
              <a:t>　　イノシシ、クマ、ニホンザル、シカ、タヌキ</a:t>
            </a:r>
            <a:br>
              <a:rPr lang="ja-JP" altLang="en-US"/>
            </a:br>
            <a:endParaRPr lang="ja-JP" altLang="en-US"/>
          </a:p>
          <a:p>
            <a:pPr>
              <a:spcBef>
                <a:spcPct val="50000"/>
              </a:spcBef>
            </a:pPr>
            <a:r>
              <a:rPr lang="ja-JP" altLang="en-US"/>
              <a:t>　　手入れ不足の里山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藪の繁茂、見通し不可　　＝　　隠れ場所</a:t>
            </a:r>
            <a:br>
              <a:rPr lang="ja-JP" altLang="en-US"/>
            </a:br>
            <a:r>
              <a:rPr lang="ja-JP" altLang="en-US"/>
              <a:t>　　　↓</a:t>
            </a:r>
          </a:p>
          <a:p>
            <a:pPr>
              <a:spcBef>
                <a:spcPct val="50000"/>
              </a:spcBef>
            </a:pPr>
            <a:r>
              <a:rPr lang="ja-JP" altLang="en-US"/>
              <a:t>　　田畑や人家への容易な接近</a:t>
            </a:r>
            <a:br>
              <a:rPr lang="ja-JP" altLang="en-US"/>
            </a:br>
            <a:endParaRPr lang="ja-JP" altLang="en-US"/>
          </a:p>
        </p:txBody>
      </p:sp>
      <p:pic>
        <p:nvPicPr>
          <p:cNvPr id="26628" name="Picture 4" descr="画像:Zwijntje lowpx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3459163"/>
            <a:ext cx="1692275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Yakusaru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3325" y="3429000"/>
            <a:ext cx="169227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5091113"/>
            <a:ext cx="2341562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713" y="3141663"/>
            <a:ext cx="1944687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5084763"/>
            <a:ext cx="273685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琵琶湖眺望真景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2700"/>
            <a:ext cx="7489825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24300" y="4941888"/>
            <a:ext cx="2303463" cy="16557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ナラ枯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703638"/>
            <a:ext cx="439261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23na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15888"/>
            <a:ext cx="50768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正方形/長方形 4"/>
          <p:cNvSpPr>
            <a:spLocks noChangeArrowheads="1"/>
          </p:cNvSpPr>
          <p:nvPr/>
        </p:nvSpPr>
        <p:spPr bwMode="auto">
          <a:xfrm>
            <a:off x="5399088" y="2897188"/>
            <a:ext cx="37449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100">
                <a:hlinkClick r:id="rId4"/>
              </a:rPr>
              <a:t>http://www.rinya.maff.go.jp/j/hogo/higai/naragare.html</a:t>
            </a:r>
            <a:endParaRPr lang="ja-JP" altLang="en-US" sz="1100"/>
          </a:p>
        </p:txBody>
      </p:sp>
      <p:sp>
        <p:nvSpPr>
          <p:cNvPr id="43013" name="Text Box 3"/>
          <p:cNvSpPr txBox="1">
            <a:spLocks noChangeArrowheads="1"/>
          </p:cNvSpPr>
          <p:nvPr/>
        </p:nvSpPr>
        <p:spPr bwMode="auto">
          <a:xfrm>
            <a:off x="0" y="352425"/>
            <a:ext cx="428466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 b="1"/>
              <a:t>ナラ枯れの拡大</a:t>
            </a:r>
            <a:br>
              <a:rPr lang="ja-JP" altLang="en-US" sz="2800" b="1"/>
            </a:br>
            <a:r>
              <a:rPr lang="ja-JP" altLang="en-US"/>
              <a:t>　　</a:t>
            </a:r>
            <a:r>
              <a:rPr lang="ja-JP" altLang="en-US" b="1"/>
              <a:t>薪炭やホダ木生産</a:t>
            </a:r>
            <a:r>
              <a:rPr lang="en-US" altLang="ja-JP" b="1"/>
              <a:t/>
            </a:r>
            <a:br>
              <a:rPr lang="en-US" altLang="ja-JP" b="1"/>
            </a:br>
            <a:r>
              <a:rPr lang="ja-JP" altLang="en-US" b="1"/>
              <a:t>　　　　　→　コナラ･クヌギの萌芽林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　　　　</a:t>
            </a:r>
            <a:r>
              <a:rPr lang="ja-JP" altLang="en-US" b="1"/>
              <a:t>（短伐期→比較的小径の樹木）</a:t>
            </a:r>
            <a:br>
              <a:rPr lang="ja-JP" altLang="en-US" b="1"/>
            </a:br>
            <a:r>
              <a:rPr lang="ja-JP" altLang="en-US">
                <a:solidFill>
                  <a:schemeClr val="folHlink"/>
                </a:solidFill>
              </a:rPr>
              <a:t>     　　</a:t>
            </a:r>
            <a:r>
              <a:rPr lang="ja-JP" altLang="en-US" b="1"/>
              <a:t>↓</a:t>
            </a:r>
            <a:br>
              <a:rPr lang="ja-JP" altLang="en-US" b="1"/>
            </a:br>
            <a:r>
              <a:rPr lang="ja-JP" altLang="en-US"/>
              <a:t>　　</a:t>
            </a:r>
            <a:r>
              <a:rPr lang="ja-JP" altLang="en-US" b="1"/>
              <a:t>里山の放置　</a:t>
            </a:r>
            <a:br>
              <a:rPr lang="ja-JP" altLang="en-US" b="1"/>
            </a:br>
            <a:r>
              <a:rPr lang="ja-JP" altLang="en-US" b="1"/>
              <a:t>　　　　↓ </a:t>
            </a:r>
            <a:br>
              <a:rPr lang="ja-JP" altLang="en-US" b="1"/>
            </a:br>
            <a:r>
              <a:rPr lang="ja-JP" altLang="en-US" b="1"/>
              <a:t> </a:t>
            </a:r>
            <a:r>
              <a:rPr lang="ja-JP" altLang="en-US"/>
              <a:t>　　</a:t>
            </a:r>
            <a:r>
              <a:rPr lang="ja-JP" altLang="en-US" b="1"/>
              <a:t>大径木の増加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/>
              <a:t>　　　　</a:t>
            </a:r>
            <a:r>
              <a:rPr lang="ja-JP" altLang="en-US" b="1"/>
              <a:t>↓</a:t>
            </a:r>
            <a:r>
              <a:rPr lang="ja-JP" altLang="en-US">
                <a:solidFill>
                  <a:schemeClr val="folHlink"/>
                </a:solidFill>
              </a:rPr>
              <a:t/>
            </a:r>
            <a:br>
              <a:rPr lang="ja-JP" altLang="en-US">
                <a:solidFill>
                  <a:schemeClr val="folHlink"/>
                </a:solidFill>
              </a:rPr>
            </a:br>
            <a:r>
              <a:rPr lang="ja-JP" altLang="en-US"/>
              <a:t>　　</a:t>
            </a:r>
            <a:r>
              <a:rPr lang="ja-JP" altLang="en-US" b="1"/>
              <a:t>ナラ枯れの拡大</a:t>
            </a:r>
            <a:r>
              <a:rPr lang="ja-JP" altLang="en-US" sz="1600"/>
              <a:t/>
            </a:r>
            <a:br>
              <a:rPr lang="ja-JP" altLang="en-US" sz="1600"/>
            </a:br>
            <a:endParaRPr lang="ja-JP" altLang="en-US" i="1">
              <a:solidFill>
                <a:schemeClr val="folHlink"/>
              </a:solidFill>
            </a:endParaRP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57538"/>
            <a:ext cx="412115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2133600"/>
            <a:ext cx="1871662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テキスト ボックス 8"/>
          <p:cNvSpPr txBox="1">
            <a:spLocks noChangeArrowheads="1"/>
          </p:cNvSpPr>
          <p:nvPr/>
        </p:nvSpPr>
        <p:spPr bwMode="auto">
          <a:xfrm>
            <a:off x="4643438" y="6308725"/>
            <a:ext cx="41767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100"/>
              <a:t>「ナラ枯れの被害をどう減らすか</a:t>
            </a:r>
            <a:r>
              <a:rPr lang="en-US" altLang="ja-JP" sz="1100"/>
              <a:t>―</a:t>
            </a:r>
            <a:r>
              <a:rPr lang="ja-JP" altLang="en-US" sz="1100"/>
              <a:t>里山林を守るために</a:t>
            </a:r>
            <a:r>
              <a:rPr lang="en-US" altLang="ja-JP" sz="1100"/>
              <a:t>―</a:t>
            </a:r>
            <a:r>
              <a:rPr lang="ja-JP" altLang="en-US" sz="1100"/>
              <a:t>」 </a:t>
            </a:r>
            <a:r>
              <a:rPr lang="zh-CN" altLang="en-US" sz="1100"/>
              <a:t>独立行政法人　森林総合研究所　関西支所</a:t>
            </a:r>
            <a:r>
              <a:rPr lang="ja-JP" altLang="en-US" sz="1100"/>
              <a:t>、</a:t>
            </a:r>
            <a:r>
              <a:rPr lang="en-US" altLang="ja-JP" sz="1100"/>
              <a:t>2010</a:t>
            </a:r>
            <a:endParaRPr lang="ja-JP" altLang="en-US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図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3168650"/>
            <a:ext cx="2290762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図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000" y="3168650"/>
            <a:ext cx="228282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2" name="Group 2"/>
          <p:cNvGrpSpPr>
            <a:grpSpLocks/>
          </p:cNvGrpSpPr>
          <p:nvPr/>
        </p:nvGrpSpPr>
        <p:grpSpPr bwMode="auto">
          <a:xfrm>
            <a:off x="3867150" y="3384550"/>
            <a:ext cx="1016000" cy="1249363"/>
            <a:chOff x="7955" y="3778"/>
            <a:chExt cx="1599" cy="1968"/>
          </a:xfrm>
        </p:grpSpPr>
        <p:sp>
          <p:nvSpPr>
            <p:cNvPr id="27684" name="Text Box 3"/>
            <p:cNvSpPr txBox="1">
              <a:spLocks noChangeArrowheads="1"/>
            </p:cNvSpPr>
            <p:nvPr/>
          </p:nvSpPr>
          <p:spPr bwMode="auto">
            <a:xfrm>
              <a:off x="8346" y="3778"/>
              <a:ext cx="1208" cy="4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>
              <a:spAutoFit/>
            </a:bodyPr>
            <a:lstStyle/>
            <a:p>
              <a:pPr algn="just"/>
              <a:r>
                <a:rPr lang="ja-JP" altLang="en-US" sz="100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被害個体</a:t>
              </a:r>
              <a:endParaRPr lang="ja-JP">
                <a:ea typeface="ＭＳ 明朝" pitchFamily="17" charset="-128"/>
                <a:cs typeface="ＭＳ Ｐゴシック" charset="-128"/>
              </a:endParaRPr>
            </a:p>
          </p:txBody>
        </p:sp>
        <p:sp>
          <p:nvSpPr>
            <p:cNvPr id="27685" name="Text Box 4"/>
            <p:cNvSpPr txBox="1">
              <a:spLocks noChangeArrowheads="1"/>
            </p:cNvSpPr>
            <p:nvPr/>
          </p:nvSpPr>
          <p:spPr bwMode="auto">
            <a:xfrm>
              <a:off x="8634" y="5280"/>
              <a:ext cx="655" cy="4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74295" tIns="8890" rIns="74295" bIns="8890">
              <a:spAutoFit/>
            </a:bodyPr>
            <a:lstStyle/>
            <a:p>
              <a:pPr algn="just"/>
              <a:r>
                <a:rPr lang="ja-JP" altLang="en-US" sz="100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枯死</a:t>
              </a:r>
              <a:endParaRPr lang="ja-JP">
                <a:ea typeface="ＭＳ 明朝" pitchFamily="17" charset="-128"/>
                <a:cs typeface="ＭＳ Ｐゴシック" charset="-128"/>
              </a:endParaRPr>
            </a:p>
          </p:txBody>
        </p:sp>
        <p:sp>
          <p:nvSpPr>
            <p:cNvPr id="27686" name="Text Box 5"/>
            <p:cNvSpPr txBox="1">
              <a:spLocks noChangeArrowheads="1"/>
            </p:cNvSpPr>
            <p:nvPr/>
          </p:nvSpPr>
          <p:spPr bwMode="auto">
            <a:xfrm>
              <a:off x="8634" y="4520"/>
              <a:ext cx="655" cy="46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74295" tIns="8890" rIns="74295" bIns="8890">
              <a:spAutoFit/>
            </a:bodyPr>
            <a:lstStyle/>
            <a:p>
              <a:pPr algn="just"/>
              <a:r>
                <a:rPr lang="ja-JP" altLang="en-US" sz="1000">
                  <a:latin typeface="Century" pitchFamily="18" charset="0"/>
                  <a:ea typeface="ＭＳ 明朝" pitchFamily="17" charset="-128"/>
                  <a:cs typeface="ＭＳ Ｐゴシック" charset="-128"/>
                </a:rPr>
                <a:t>生存</a:t>
              </a:r>
              <a:endParaRPr lang="ja-JP">
                <a:ea typeface="ＭＳ 明朝" pitchFamily="17" charset="-128"/>
                <a:cs typeface="ＭＳ Ｐゴシック" charset="-128"/>
              </a:endParaRPr>
            </a:p>
          </p:txBody>
        </p:sp>
        <p:cxnSp>
          <p:nvCxnSpPr>
            <p:cNvPr id="27687" name="AutoShape 6"/>
            <p:cNvCxnSpPr>
              <a:cxnSpLocks noChangeShapeType="1"/>
            </p:cNvCxnSpPr>
            <p:nvPr/>
          </p:nvCxnSpPr>
          <p:spPr bwMode="auto">
            <a:xfrm flipH="1" flipV="1">
              <a:off x="7955" y="4520"/>
              <a:ext cx="759" cy="21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7688" name="AutoShape 7"/>
            <p:cNvCxnSpPr>
              <a:cxnSpLocks noChangeShapeType="1"/>
            </p:cNvCxnSpPr>
            <p:nvPr/>
          </p:nvCxnSpPr>
          <p:spPr bwMode="auto">
            <a:xfrm flipH="1">
              <a:off x="7955" y="5528"/>
              <a:ext cx="759" cy="21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2074863" y="3313113"/>
            <a:ext cx="5588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74295" tIns="8890" rIns="74295" bIns="8890">
            <a:spAutoFit/>
          </a:bodyPr>
          <a:lstStyle/>
          <a:p>
            <a:pPr algn="just"/>
            <a:r>
              <a:rPr lang="ja-JP" altLang="en-US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全個体</a:t>
            </a:r>
            <a:endParaRPr lang="ja-JP">
              <a:ea typeface="ＭＳ 明朝" pitchFamily="17" charset="-128"/>
              <a:cs typeface="ＭＳ Ｐゴシック" charset="-128"/>
            </a:endParaRP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0" y="3887788"/>
            <a:ext cx="414338" cy="5095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eaVert" lIns="74295" tIns="8890" rIns="74295" bIns="8890"/>
          <a:lstStyle/>
          <a:p>
            <a:pPr algn="just"/>
            <a:r>
              <a:rPr lang="ja-JP" altLang="en-US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頻　度</a:t>
            </a:r>
            <a:endParaRPr lang="ja-JP">
              <a:ea typeface="ＭＳ 明朝" pitchFamily="17" charset="-128"/>
              <a:cs typeface="ＭＳ Ｐゴシック" charset="-128"/>
            </a:endParaRPr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2117725" y="5529263"/>
            <a:ext cx="1190625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ja-JP" altLang="en-US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胸高直径　</a:t>
            </a:r>
            <a:r>
              <a:rPr lang="en-US" altLang="ja-JP" sz="1000">
                <a:latin typeface="Century" pitchFamily="18" charset="0"/>
                <a:ea typeface="ＭＳ 明朝" pitchFamily="17" charset="-128"/>
                <a:cs typeface="ＭＳ Ｐゴシック" charset="-128"/>
              </a:rPr>
              <a:t>[cm]</a:t>
            </a:r>
            <a:endParaRPr lang="ja-JP" altLang="ja-JP">
              <a:ea typeface="ＭＳ 明朝" pitchFamily="17" charset="-128"/>
              <a:cs typeface="ＭＳ Ｐゴシック" charset="-128"/>
            </a:endParaRPr>
          </a:p>
        </p:txBody>
      </p:sp>
      <p:pic>
        <p:nvPicPr>
          <p:cNvPr id="27656" name="図 18" descr="ナラ枯れ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1913" y="1152525"/>
            <a:ext cx="389413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正方形/長方形 19"/>
          <p:cNvSpPr>
            <a:spLocks noChangeArrowheads="1"/>
          </p:cNvSpPr>
          <p:nvPr/>
        </p:nvSpPr>
        <p:spPr bwMode="auto">
          <a:xfrm>
            <a:off x="323850" y="115888"/>
            <a:ext cx="5248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ja-JP" sz="2400">
                <a:latin typeface="Calibri" pitchFamily="34" charset="0"/>
              </a:rPr>
              <a:t>龍谷の森におけるナラ枯れの発生状況</a:t>
            </a:r>
            <a:endParaRPr lang="ja-JP" altLang="en-US" sz="2400">
              <a:latin typeface="Calibri" pitchFamily="34" charset="0"/>
            </a:endParaRPr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6300788" y="4127500"/>
            <a:ext cx="29527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just"/>
            <a:r>
              <a:rPr lang="ja-JP" altLang="en-US" sz="1400" b="1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ＭＳ Ｐゴシック" charset="-128"/>
              </a:rPr>
              <a:t>＊</a:t>
            </a:r>
            <a:endParaRPr lang="ja-JP">
              <a:ea typeface="ＭＳ 明朝" pitchFamily="17" charset="-128"/>
              <a:cs typeface="ＭＳ Ｐゴシック" charset="-128"/>
            </a:endParaRPr>
          </a:p>
        </p:txBody>
      </p:sp>
      <p:sp>
        <p:nvSpPr>
          <p:cNvPr id="27659" name="正方形/長方形 23"/>
          <p:cNvSpPr>
            <a:spLocks noChangeArrowheads="1"/>
          </p:cNvSpPr>
          <p:nvPr/>
        </p:nvSpPr>
        <p:spPr bwMode="auto">
          <a:xfrm>
            <a:off x="5219700" y="5497513"/>
            <a:ext cx="3889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ja-JP" sz="1200">
                <a:solidFill>
                  <a:srgbClr val="FF0000"/>
                </a:solidFill>
                <a:latin typeface="Calibri" pitchFamily="34" charset="0"/>
              </a:rPr>
              <a:t>＊</a:t>
            </a:r>
            <a:r>
              <a:rPr lang="ja-JP" altLang="ja-JP" sz="1200">
                <a:latin typeface="Calibri" pitchFamily="34" charset="0"/>
              </a:rPr>
              <a:t>：</a:t>
            </a:r>
            <a:r>
              <a:rPr lang="en-US" altLang="ja-JP" sz="1200">
                <a:latin typeface="Calibri" pitchFamily="34" charset="0"/>
              </a:rPr>
              <a:t>2009</a:t>
            </a:r>
            <a:r>
              <a:rPr lang="ja-JP" altLang="ja-JP" sz="1200">
                <a:latin typeface="Calibri" pitchFamily="34" charset="0"/>
              </a:rPr>
              <a:t>年秋に</a:t>
            </a:r>
            <a:r>
              <a:rPr lang="en-US" altLang="ja-JP" sz="1200">
                <a:latin typeface="Calibri" pitchFamily="34" charset="0"/>
              </a:rPr>
              <a:t>5</a:t>
            </a:r>
            <a:r>
              <a:rPr lang="ja-JP" altLang="ja-JP" sz="1200">
                <a:latin typeface="Calibri" pitchFamily="34" charset="0"/>
              </a:rPr>
              <a:t>本のナラ枯れ被害木が確認された箇所。</a:t>
            </a:r>
            <a:endParaRPr lang="ja-JP" altLang="en-US" sz="1200">
              <a:latin typeface="Calibri" pitchFamily="34" charset="0"/>
            </a:endParaRPr>
          </a:p>
        </p:txBody>
      </p:sp>
      <p:graphicFrame>
        <p:nvGraphicFramePr>
          <p:cNvPr id="25" name="表 24"/>
          <p:cNvGraphicFramePr>
            <a:graphicFrameLocks noGrp="1"/>
          </p:cNvGraphicFramePr>
          <p:nvPr/>
        </p:nvGraphicFramePr>
        <p:xfrm>
          <a:off x="323850" y="936625"/>
          <a:ext cx="496855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728192"/>
                <a:gridCol w="1584176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観測値</a:t>
                      </a:r>
                      <a:r>
                        <a:rPr kumimoji="1" lang="en-US" altLang="ja-JP" dirty="0" smtClean="0"/>
                        <a:t/>
                      </a:r>
                      <a:br>
                        <a:rPr kumimoji="1" lang="en-US" altLang="ja-JP" dirty="0" smtClean="0"/>
                      </a:br>
                      <a:r>
                        <a:rPr kumimoji="1" lang="ja-JP" altLang="en-US" dirty="0" smtClean="0"/>
                        <a:t>（本</a:t>
                      </a:r>
                      <a:r>
                        <a:rPr kumimoji="1" lang="en-US" altLang="ja-JP" dirty="0" smtClean="0"/>
                        <a:t>/</a:t>
                      </a:r>
                      <a:r>
                        <a:rPr kumimoji="1" lang="en-US" altLang="ja-JP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25400</a:t>
                      </a:r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㎡</a:t>
                      </a:r>
                      <a:r>
                        <a:rPr kumimoji="1" lang="ja-JP" alt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森全体</a:t>
                      </a:r>
                      <a:r>
                        <a:rPr kumimoji="1" lang="en-US" altLang="ja-JP" dirty="0" smtClean="0"/>
                        <a:t/>
                      </a:r>
                      <a:br>
                        <a:rPr kumimoji="1" lang="en-US" altLang="ja-JP" dirty="0" smtClean="0"/>
                      </a:br>
                      <a:r>
                        <a:rPr kumimoji="1" lang="ja-JP" altLang="en-US" dirty="0" smtClean="0"/>
                        <a:t>（本</a:t>
                      </a:r>
                      <a:r>
                        <a:rPr kumimoji="1" lang="en-US" altLang="ja-JP" dirty="0" smtClean="0"/>
                        <a:t>/38ha</a:t>
                      </a:r>
                      <a:r>
                        <a:rPr kumimoji="1" lang="ja-JP" altLang="en-US" dirty="0" smtClean="0"/>
                        <a:t>）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存在本数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448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6700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被害本数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1690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　うち枯死本数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63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943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682" name="テキスト ボックス 25"/>
          <p:cNvSpPr txBox="1">
            <a:spLocks noChangeArrowheads="1"/>
          </p:cNvSpPr>
          <p:nvPr/>
        </p:nvSpPr>
        <p:spPr bwMode="auto">
          <a:xfrm>
            <a:off x="323850" y="576263"/>
            <a:ext cx="4895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>
                <a:latin typeface="Calibri" pitchFamily="34" charset="0"/>
              </a:rPr>
              <a:t>コナラについての被害状況（</a:t>
            </a:r>
            <a:r>
              <a:rPr lang="en-US" altLang="ja-JP">
                <a:latin typeface="Calibri" pitchFamily="34" charset="0"/>
              </a:rPr>
              <a:t>2010</a:t>
            </a:r>
            <a:r>
              <a:rPr lang="ja-JP" altLang="en-US">
                <a:latin typeface="Calibri" pitchFamily="34" charset="0"/>
              </a:rPr>
              <a:t>年）</a:t>
            </a:r>
          </a:p>
        </p:txBody>
      </p:sp>
      <p:sp>
        <p:nvSpPr>
          <p:cNvPr id="27683" name="テキスト ボックス 20"/>
          <p:cNvSpPr txBox="1">
            <a:spLocks noChangeArrowheads="1"/>
          </p:cNvSpPr>
          <p:nvPr/>
        </p:nvSpPr>
        <p:spPr bwMode="auto">
          <a:xfrm>
            <a:off x="179388" y="5732463"/>
            <a:ext cx="87137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>
                <a:latin typeface="Calibri" pitchFamily="34" charset="0"/>
              </a:rPr>
              <a:t>「龍谷の森」全体（</a:t>
            </a:r>
            <a:r>
              <a:rPr lang="en-US" altLang="ja-JP">
                <a:latin typeface="Calibri" pitchFamily="34" charset="0"/>
              </a:rPr>
              <a:t>38ha</a:t>
            </a:r>
            <a:r>
              <a:rPr lang="ja-JP" altLang="en-US">
                <a:latin typeface="Calibri" pitchFamily="34" charset="0"/>
              </a:rPr>
              <a:t>）で</a:t>
            </a:r>
            <a:r>
              <a:rPr lang="en-US" altLang="ja-JP">
                <a:latin typeface="Calibri" pitchFamily="34" charset="0"/>
              </a:rPr>
              <a:t>1690</a:t>
            </a:r>
            <a:r>
              <a:rPr lang="ja-JP" altLang="en-US">
                <a:latin typeface="Calibri" pitchFamily="34" charset="0"/>
              </a:rPr>
              <a:t>本の被害。これは全個体</a:t>
            </a:r>
            <a:r>
              <a:rPr lang="en-US" altLang="ja-JP">
                <a:latin typeface="Calibri" pitchFamily="34" charset="0"/>
              </a:rPr>
              <a:t>6700</a:t>
            </a:r>
            <a:r>
              <a:rPr lang="ja-JP" altLang="en-US">
                <a:latin typeface="Calibri" pitchFamily="34" charset="0"/>
              </a:rPr>
              <a:t>本の約</a:t>
            </a:r>
            <a:r>
              <a:rPr lang="en-US" altLang="ja-JP">
                <a:latin typeface="Calibri" pitchFamily="34" charset="0"/>
              </a:rPr>
              <a:t>25</a:t>
            </a:r>
            <a:r>
              <a:rPr lang="ja-JP" altLang="en-US">
                <a:latin typeface="Calibri" pitchFamily="34" charset="0"/>
              </a:rPr>
              <a:t>％に相当する。</a:t>
            </a:r>
            <a:endParaRPr lang="en-US" altLang="ja-JP">
              <a:latin typeface="Calibri" pitchFamily="34" charset="0"/>
            </a:endParaRPr>
          </a:p>
          <a:p>
            <a:r>
              <a:rPr lang="ja-JP" altLang="en-US">
                <a:latin typeface="Calibri" pitchFamily="34" charset="0"/>
              </a:rPr>
              <a:t>被害個体の約</a:t>
            </a:r>
            <a:r>
              <a:rPr lang="en-US" altLang="ja-JP">
                <a:latin typeface="Calibri" pitchFamily="34" charset="0"/>
              </a:rPr>
              <a:t>56</a:t>
            </a:r>
            <a:r>
              <a:rPr lang="ja-JP" altLang="en-US">
                <a:latin typeface="Calibri" pitchFamily="34" charset="0"/>
              </a:rPr>
              <a:t>％（</a:t>
            </a:r>
            <a:r>
              <a:rPr lang="en-US" altLang="ja-JP">
                <a:latin typeface="Calibri" pitchFamily="34" charset="0"/>
              </a:rPr>
              <a:t>943</a:t>
            </a:r>
            <a:r>
              <a:rPr lang="ja-JP" altLang="en-US">
                <a:latin typeface="Calibri" pitchFamily="34" charset="0"/>
              </a:rPr>
              <a:t>本）が枯死した。ナラ枯れは大径のナラ類が被害を受けやすいとされている。里山利用が行われなくなり、大径のナラ類が増えてきた里山で、ナラ枯れ被害が急速に拡大している。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図 2" descr="カエンタケ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4163"/>
            <a:ext cx="914400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ata\2009\doc\里山ORC\原稿\4宮浦\図６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名称未設定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-26988"/>
            <a:ext cx="7345363" cy="692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92275" y="188913"/>
            <a:ext cx="1150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琵琶湖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787900" y="4581525"/>
            <a:ext cx="1150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rgbClr val="00FFCC"/>
                </a:solidFill>
              </a:rPr>
              <a:t>龍谷の森</a:t>
            </a: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4859338" y="3573463"/>
            <a:ext cx="936625" cy="935037"/>
          </a:xfrm>
          <a:prstGeom prst="ellips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76250"/>
            <a:ext cx="45132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6081713"/>
            <a:ext cx="4176713" cy="431800"/>
          </a:xfrm>
        </p:spPr>
        <p:txBody>
          <a:bodyPr/>
          <a:lstStyle/>
          <a:p>
            <a:pPr eaLnBrk="1" hangingPunct="1"/>
            <a:r>
              <a:rPr lang="ja-JP" altLang="en-US" sz="2400" smtClean="0">
                <a:solidFill>
                  <a:srgbClr val="CCECFF"/>
                </a:solidFill>
              </a:rPr>
              <a:t>キンラン</a:t>
            </a:r>
            <a:r>
              <a:rPr lang="en-US" altLang="ja-JP" sz="2400" smtClean="0">
                <a:solidFill>
                  <a:srgbClr val="CCECFF"/>
                </a:solidFill>
              </a:rPr>
              <a:t>(</a:t>
            </a:r>
            <a:r>
              <a:rPr lang="en-US" altLang="ja-JP" sz="1800" i="1" smtClean="0">
                <a:solidFill>
                  <a:srgbClr val="CCECFF"/>
                </a:solidFill>
              </a:rPr>
              <a:t>Cephalanthera falcata</a:t>
            </a:r>
            <a:r>
              <a:rPr lang="en-US" altLang="ja-JP" sz="2400" smtClean="0">
                <a:solidFill>
                  <a:srgbClr val="CCECFF"/>
                </a:solidFill>
              </a:rPr>
              <a:t>)</a:t>
            </a:r>
          </a:p>
        </p:txBody>
      </p:sp>
      <p:pic>
        <p:nvPicPr>
          <p:cNvPr id="31748" name="Picture 4" descr="DSCN25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88" y="476250"/>
            <a:ext cx="4157662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859338" y="6081713"/>
            <a:ext cx="36734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2400">
                <a:solidFill>
                  <a:srgbClr val="CCECFF"/>
                </a:solidFill>
              </a:rPr>
              <a:t>ササユリ</a:t>
            </a:r>
            <a:r>
              <a:rPr lang="en-US" altLang="ja-JP" sz="2400">
                <a:solidFill>
                  <a:srgbClr val="CCECFF"/>
                </a:solidFill>
              </a:rPr>
              <a:t>(</a:t>
            </a:r>
            <a:r>
              <a:rPr lang="en-US" altLang="ja-JP" i="1">
                <a:solidFill>
                  <a:srgbClr val="CCECFF"/>
                </a:solidFill>
              </a:rPr>
              <a:t>Lilium japonicum</a:t>
            </a:r>
            <a:r>
              <a:rPr lang="en-US" altLang="ja-JP" sz="2400">
                <a:solidFill>
                  <a:srgbClr val="CCECFF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0"/>
            <a:ext cx="4932362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6988"/>
            <a:ext cx="464343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1438"/>
            <a:ext cx="4500563" cy="333375"/>
          </a:xfrm>
        </p:spPr>
        <p:txBody>
          <a:bodyPr/>
          <a:lstStyle/>
          <a:p>
            <a:pPr eaLnBrk="1" hangingPunct="1"/>
            <a:r>
              <a:rPr lang="ja-JP" altLang="en-US" sz="1800" smtClean="0">
                <a:solidFill>
                  <a:schemeClr val="bg1"/>
                </a:solidFill>
              </a:rPr>
              <a:t>コンイロイッポンシメジ（基準産地 瀬田）</a:t>
            </a:r>
            <a:br>
              <a:rPr lang="ja-JP" altLang="en-US" sz="1800" smtClean="0">
                <a:solidFill>
                  <a:schemeClr val="bg1"/>
                </a:solidFill>
              </a:rPr>
            </a:br>
            <a:r>
              <a:rPr lang="en-US" altLang="ja-JP" sz="1800" i="1" smtClean="0">
                <a:solidFill>
                  <a:schemeClr val="bg1"/>
                </a:solidFill>
              </a:rPr>
              <a:t>Rhodophyllus cyanoniger</a:t>
            </a:r>
            <a:r>
              <a:rPr lang="en-US" altLang="ja-JP" sz="1800" smtClean="0">
                <a:solidFill>
                  <a:schemeClr val="bg1"/>
                </a:solidFill>
              </a:rPr>
              <a:t> (Hongo) Hongo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689600" y="0"/>
            <a:ext cx="34544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>
                <a:solidFill>
                  <a:schemeClr val="bg1"/>
                </a:solidFill>
              </a:rPr>
              <a:t>ベニイグチ（基準産地 瀬田）</a:t>
            </a:r>
            <a:br>
              <a:rPr lang="ja-JP" altLang="en-US">
                <a:solidFill>
                  <a:schemeClr val="bg1"/>
                </a:solidFill>
              </a:rPr>
            </a:br>
            <a:r>
              <a:rPr lang="en-US" altLang="ja-JP" i="1">
                <a:solidFill>
                  <a:schemeClr val="bg1"/>
                </a:solidFill>
              </a:rPr>
              <a:t>Heimiella japonica</a:t>
            </a:r>
            <a:r>
              <a:rPr lang="en-US" altLang="ja-JP">
                <a:solidFill>
                  <a:schemeClr val="bg1"/>
                </a:solidFill>
              </a:rPr>
              <a:t> Hongo</a:t>
            </a:r>
          </a:p>
        </p:txBody>
      </p:sp>
      <p:pic>
        <p:nvPicPr>
          <p:cNvPr id="32774" name="Picture 6" descr="ナガエノスギタケ３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2988"/>
            <a:ext cx="4932363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3573463"/>
            <a:ext cx="46434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>
                <a:solidFill>
                  <a:schemeClr val="bg1"/>
                </a:solidFill>
              </a:rPr>
              <a:t>ナガエノスギタケ　</a:t>
            </a:r>
            <a:r>
              <a:rPr lang="en-US" altLang="ja-JP" i="1">
                <a:solidFill>
                  <a:schemeClr val="bg1"/>
                </a:solidFill>
              </a:rPr>
              <a:t>Hebeloma radicosum</a:t>
            </a:r>
            <a:r>
              <a:rPr lang="en-US" altLang="ja-JP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606800"/>
            <a:ext cx="4643437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7345363" y="3644900"/>
            <a:ext cx="17986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>
                <a:solidFill>
                  <a:schemeClr val="bg1"/>
                </a:solidFill>
              </a:rPr>
              <a:t>New mushroom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ウスキキヌガサタケ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338" y="404813"/>
            <a:ext cx="9177338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ニホンジカ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3716338"/>
            <a:ext cx="1943100" cy="12239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19" name="Picture 3" descr="テ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44700"/>
            <a:ext cx="3779838" cy="2933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0" name="Picture 4" descr="ノウサギ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4905375"/>
            <a:ext cx="2843213" cy="19526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1" name="Picture 5" descr="キツネ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531813"/>
            <a:ext cx="3851275" cy="2909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6" descr="アライグマ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627313" y="4895850"/>
            <a:ext cx="2814637" cy="19621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3" name="Picture 7" descr="タヌキ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5600" y="3657600"/>
            <a:ext cx="4032250" cy="32019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4" name="Picture 8" descr="ニホンジカ雄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-109538"/>
            <a:ext cx="5688013" cy="38401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5" name="Text Box 10"/>
          <p:cNvSpPr txBox="1">
            <a:spLocks noChangeArrowheads="1"/>
          </p:cNvSpPr>
          <p:nvPr/>
        </p:nvSpPr>
        <p:spPr bwMode="auto">
          <a:xfrm>
            <a:off x="0" y="6491288"/>
            <a:ext cx="468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accent1"/>
                </a:solidFill>
              </a:rPr>
              <a:t>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6092825"/>
            <a:ext cx="838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solidFill>
                  <a:schemeClr val="accent1"/>
                </a:solidFill>
              </a:rPr>
              <a:t>Otaka (gos</a:t>
            </a:r>
            <a:r>
              <a:rPr lang="ja-JP" altLang="en-US" sz="2000" b="1">
                <a:solidFill>
                  <a:schemeClr val="accent1"/>
                </a:solidFill>
              </a:rPr>
              <a:t>･</a:t>
            </a:r>
            <a:r>
              <a:rPr lang="en-US" altLang="ja-JP" sz="2000" b="1">
                <a:solidFill>
                  <a:schemeClr val="accent1"/>
                </a:solidFill>
              </a:rPr>
              <a:t>hawk, </a:t>
            </a:r>
            <a:r>
              <a:rPr lang="en-US" altLang="ja-JP" sz="2000" b="1" i="1">
                <a:solidFill>
                  <a:schemeClr val="accent1"/>
                </a:solidFill>
              </a:rPr>
              <a:t>Accipiter gentilis</a:t>
            </a:r>
            <a:r>
              <a:rPr lang="en-US" altLang="ja-JP" sz="2000" b="1">
                <a:solidFill>
                  <a:schemeClr val="accent1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名称未設定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213"/>
            <a:ext cx="91440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971550" y="765175"/>
            <a:ext cx="576263" cy="57467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g7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246563"/>
            <a:ext cx="392430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堆肥作り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25925"/>
            <a:ext cx="395922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15888"/>
            <a:ext cx="2681288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丸山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227013"/>
            <a:ext cx="51831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88"/>
            <a:ext cx="9144000" cy="68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8675688" y="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solidFill>
                  <a:schemeClr val="accent1"/>
                </a:solidFill>
              </a:rPr>
              <a:t>19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信濃善光寺道の田園風景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3"/>
            <a:ext cx="9144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11863" y="6583363"/>
            <a:ext cx="31321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水本邦彦，「草山の語る近世」，</a:t>
            </a:r>
            <a:r>
              <a:rPr lang="en-US" altLang="ja-JP" sz="1200"/>
              <a:t>2003</a:t>
            </a: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6011863" y="981075"/>
            <a:ext cx="865187" cy="6477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0" y="4005263"/>
            <a:ext cx="1835150" cy="15843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7524750" y="1412875"/>
            <a:ext cx="792163" cy="71913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300788" y="2852738"/>
            <a:ext cx="2843212" cy="17287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6948488" y="1052513"/>
            <a:ext cx="647700" cy="57626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草刈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013" y="0"/>
            <a:ext cx="453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草刈りの記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611188" y="1844675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2195513" y="2205038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1258888" y="2349500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755650" y="2708275"/>
            <a:ext cx="86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1547813" y="2852738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1763713" y="3235325"/>
            <a:ext cx="576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1677988" y="3417888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1566863" y="3584575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971550" y="3933825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5724525" y="342900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8027988" y="256540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6516688" y="3644900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5" name="Line 15"/>
          <p:cNvSpPr>
            <a:spLocks noChangeShapeType="1"/>
          </p:cNvSpPr>
          <p:nvPr/>
        </p:nvSpPr>
        <p:spPr bwMode="auto">
          <a:xfrm>
            <a:off x="5292725" y="3789363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6" name="Line 16"/>
          <p:cNvSpPr>
            <a:spLocks noChangeShapeType="1"/>
          </p:cNvSpPr>
          <p:nvPr/>
        </p:nvSpPr>
        <p:spPr bwMode="auto">
          <a:xfrm>
            <a:off x="3563938" y="4292600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7" name="Line 17"/>
          <p:cNvSpPr>
            <a:spLocks noChangeShapeType="1"/>
          </p:cNvSpPr>
          <p:nvPr/>
        </p:nvSpPr>
        <p:spPr bwMode="auto">
          <a:xfrm>
            <a:off x="1247775" y="4479925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547813" y="4652963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2484438" y="4652963"/>
            <a:ext cx="8636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5286375" y="1668463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6103938" y="1668463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>
            <a:off x="7524750" y="1844675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>
            <a:off x="1692275" y="1662113"/>
            <a:ext cx="863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>
            <a:off x="712788" y="2176463"/>
            <a:ext cx="5746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703263" y="2511425"/>
            <a:ext cx="38735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>
            <a:off x="971550" y="3213100"/>
            <a:ext cx="5048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>
            <a:off x="1176338" y="4129088"/>
            <a:ext cx="5048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>
            <a:off x="684213" y="4292600"/>
            <a:ext cx="719137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>
            <a:off x="5292725" y="1844675"/>
            <a:ext cx="5048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70" name="Line 30"/>
          <p:cNvSpPr>
            <a:spLocks noChangeShapeType="1"/>
          </p:cNvSpPr>
          <p:nvPr/>
        </p:nvSpPr>
        <p:spPr bwMode="auto">
          <a:xfrm>
            <a:off x="5292725" y="4149725"/>
            <a:ext cx="6477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684213" y="5805488"/>
            <a:ext cx="50482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72" name="Line 32"/>
          <p:cNvSpPr>
            <a:spLocks noChangeShapeType="1"/>
          </p:cNvSpPr>
          <p:nvPr/>
        </p:nvSpPr>
        <p:spPr bwMode="auto">
          <a:xfrm>
            <a:off x="684213" y="6524625"/>
            <a:ext cx="504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73" name="Line 33"/>
          <p:cNvSpPr>
            <a:spLocks noChangeShapeType="1"/>
          </p:cNvSpPr>
          <p:nvPr/>
        </p:nvSpPr>
        <p:spPr bwMode="auto">
          <a:xfrm>
            <a:off x="684213" y="6165850"/>
            <a:ext cx="5048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274" name="Text Box 34"/>
          <p:cNvSpPr txBox="1">
            <a:spLocks noChangeArrowheads="1"/>
          </p:cNvSpPr>
          <p:nvPr/>
        </p:nvSpPr>
        <p:spPr bwMode="auto">
          <a:xfrm>
            <a:off x="1331913" y="5661025"/>
            <a:ext cx="4319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耕す、種まき、収穫など　　　　　　</a:t>
            </a:r>
            <a:r>
              <a:rPr lang="en-US" altLang="ja-JP" sz="1200"/>
              <a:t>8</a:t>
            </a:r>
            <a:r>
              <a:rPr lang="ja-JP" altLang="en-US" sz="1200"/>
              <a:t>回の記載</a:t>
            </a:r>
          </a:p>
        </p:txBody>
      </p:sp>
      <p:sp>
        <p:nvSpPr>
          <p:cNvPr id="10275" name="Text Box 35"/>
          <p:cNvSpPr txBox="1">
            <a:spLocks noChangeArrowheads="1"/>
          </p:cNvSpPr>
          <p:nvPr/>
        </p:nvSpPr>
        <p:spPr bwMode="auto">
          <a:xfrm>
            <a:off x="1331913" y="6034088"/>
            <a:ext cx="43195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肥料作り、肥料運搬など　　　　　　</a:t>
            </a:r>
            <a:r>
              <a:rPr lang="en-US" altLang="ja-JP" sz="1200"/>
              <a:t>7</a:t>
            </a:r>
            <a:r>
              <a:rPr lang="ja-JP" altLang="en-US" sz="1200"/>
              <a:t>回の記載</a:t>
            </a:r>
          </a:p>
        </p:txBody>
      </p: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1331913" y="6381750"/>
            <a:ext cx="4319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草刈り、草むしり下木刈りなど　　</a:t>
            </a:r>
            <a:r>
              <a:rPr lang="en-US" altLang="ja-JP" sz="1200"/>
              <a:t>13</a:t>
            </a:r>
            <a:r>
              <a:rPr lang="ja-JP" altLang="en-US" sz="1200"/>
              <a:t>回の記載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毎日草刈り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9175" y="0"/>
            <a:ext cx="4564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011863" y="404813"/>
            <a:ext cx="504825" cy="1368425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911975" y="6092825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200"/>
              <a:t>水本邦彦，「草山の語る近世」，</a:t>
            </a:r>
            <a:r>
              <a:rPr lang="en-US" altLang="ja-JP" sz="1200"/>
              <a:t>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6483</TotalTime>
  <Words>731</Words>
  <Application>Microsoft Office PowerPoint</Application>
  <PresentationFormat>画面に合わせる (4:3)</PresentationFormat>
  <Paragraphs>208</Paragraphs>
  <Slides>51</Slides>
  <Notes>41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53" baseType="lpstr">
      <vt:lpstr>標準デザイン</vt:lpstr>
      <vt:lpstr>Image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キンラン(Cephalanthera falcata)</vt:lpstr>
      <vt:lpstr>コンイロイッポンシメジ（基準産地 瀬田） Rhodophyllus cyanoniger (Hongo) Hongo</vt:lpstr>
      <vt:lpstr>スライド 47</vt:lpstr>
      <vt:lpstr>スライド 48</vt:lpstr>
      <vt:lpstr>スライド 49</vt:lpstr>
      <vt:lpstr>スライド 50</vt:lpstr>
      <vt:lpstr>スライド 51</vt:lpstr>
    </vt:vector>
  </TitlesOfParts>
  <Company>Hiraoka Forest Research Inst.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里山の変遷と将来</dc:title>
  <dc:creator>Miyaura_Tomiyasu</dc:creator>
  <cp:lastModifiedBy>miyaura</cp:lastModifiedBy>
  <cp:revision>103</cp:revision>
  <dcterms:created xsi:type="dcterms:W3CDTF">2004-10-25T21:45:00Z</dcterms:created>
  <dcterms:modified xsi:type="dcterms:W3CDTF">2012-06-20T07:22:52Z</dcterms:modified>
</cp:coreProperties>
</file>