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7" r:id="rId2"/>
    <p:sldId id="451" r:id="rId3"/>
    <p:sldId id="411" r:id="rId4"/>
    <p:sldId id="402" r:id="rId5"/>
    <p:sldId id="403" r:id="rId6"/>
    <p:sldId id="337" r:id="rId7"/>
    <p:sldId id="410" r:id="rId8"/>
    <p:sldId id="359" r:id="rId9"/>
    <p:sldId id="360" r:id="rId10"/>
    <p:sldId id="361" r:id="rId11"/>
    <p:sldId id="448" r:id="rId12"/>
    <p:sldId id="423" r:id="rId13"/>
    <p:sldId id="424" r:id="rId14"/>
    <p:sldId id="449" r:id="rId15"/>
    <p:sldId id="425" r:id="rId16"/>
    <p:sldId id="426" r:id="rId17"/>
    <p:sldId id="453" r:id="rId18"/>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9999"/>
    <a:srgbClr val="66FFFF"/>
    <a:srgbClr val="3333FF"/>
    <a:srgbClr val="333300"/>
    <a:srgbClr val="FF3300"/>
    <a:srgbClr val="000066"/>
    <a:srgbClr val="0066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250" autoAdjust="0"/>
  </p:normalViewPr>
  <p:slideViewPr>
    <p:cSldViewPr>
      <p:cViewPr varScale="1">
        <p:scale>
          <a:sx n="62" d="100"/>
          <a:sy n="62" d="100"/>
        </p:scale>
        <p:origin x="942" y="60"/>
      </p:cViewPr>
      <p:guideLst>
        <p:guide orient="horz" pos="2160"/>
        <p:guide pos="2880"/>
      </p:guideLst>
    </p:cSldViewPr>
  </p:slideViewPr>
  <p:notesTextViewPr>
    <p:cViewPr>
      <p:scale>
        <a:sx n="100" d="100"/>
        <a:sy n="100" d="100"/>
      </p:scale>
      <p:origin x="0" y="0"/>
    </p:cViewPr>
  </p:notesTextViewPr>
  <p:sorterViewPr>
    <p:cViewPr>
      <p:scale>
        <a:sx n="65" d="100"/>
        <a:sy n="65" d="100"/>
      </p:scale>
      <p:origin x="0" y="336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富保 宮浦" userId="f2cadda049fd490e" providerId="LiveId" clId="{CA53E132-3AA7-4E68-993F-12C3B94744BB}"/>
    <pc:docChg chg="custSel addSld delSld modSld sldOrd">
      <pc:chgData name="富保 宮浦" userId="f2cadda049fd490e" providerId="LiveId" clId="{CA53E132-3AA7-4E68-993F-12C3B94744BB}" dt="2020-04-27T03:02:42.343" v="21473" actId="6549"/>
      <pc:docMkLst>
        <pc:docMk/>
      </pc:docMkLst>
      <pc:sldChg chg="addSp delSp modSp delAnim modAnim modNotesTx">
        <pc:chgData name="富保 宮浦" userId="f2cadda049fd490e" providerId="LiveId" clId="{CA53E132-3AA7-4E68-993F-12C3B94744BB}" dt="2020-04-27T01:34:45.470" v="21325" actId="478"/>
        <pc:sldMkLst>
          <pc:docMk/>
          <pc:sldMk cId="0" sldId="257"/>
        </pc:sldMkLst>
        <pc:picChg chg="add mod">
          <ac:chgData name="富保 宮浦" userId="f2cadda049fd490e" providerId="LiveId" clId="{CA53E132-3AA7-4E68-993F-12C3B94744BB}" dt="2020-04-27T01:31:23.707" v="21319"/>
          <ac:picMkLst>
            <pc:docMk/>
            <pc:sldMk cId="0" sldId="257"/>
            <ac:picMk id="2" creationId="{4E3074D6-9943-493A-A7A5-86D8DFEB440A}"/>
          </ac:picMkLst>
        </pc:picChg>
        <pc:picChg chg="add del mod">
          <ac:chgData name="富保 宮浦" userId="f2cadda049fd490e" providerId="LiveId" clId="{CA53E132-3AA7-4E68-993F-12C3B94744BB}" dt="2020-04-27T01:34:45.470" v="21325" actId="478"/>
          <ac:picMkLst>
            <pc:docMk/>
            <pc:sldMk cId="0" sldId="257"/>
            <ac:picMk id="3" creationId="{3EF43111-2C34-4DB9-97EC-155C9B65C776}"/>
          </ac:picMkLst>
        </pc:picChg>
        <pc:picChg chg="mod">
          <ac:chgData name="富保 宮浦" userId="f2cadda049fd490e" providerId="LiveId" clId="{CA53E132-3AA7-4E68-993F-12C3B94744BB}" dt="2020-04-27T01:32:56.715" v="21324" actId="1076"/>
          <ac:picMkLst>
            <pc:docMk/>
            <pc:sldMk cId="0" sldId="257"/>
            <ac:picMk id="2050" creationId="{00000000-0000-0000-0000-000000000000}"/>
          </ac:picMkLst>
        </pc:picChg>
      </pc:sldChg>
      <pc:sldChg chg="del">
        <pc:chgData name="富保 宮浦" userId="f2cadda049fd490e" providerId="LiveId" clId="{CA53E132-3AA7-4E68-993F-12C3B94744BB}" dt="2020-04-06T08:28:28.323" v="7112" actId="47"/>
        <pc:sldMkLst>
          <pc:docMk/>
          <pc:sldMk cId="0" sldId="282"/>
        </pc:sldMkLst>
      </pc:sldChg>
      <pc:sldChg chg="del">
        <pc:chgData name="富保 宮浦" userId="f2cadda049fd490e" providerId="LiveId" clId="{CA53E132-3AA7-4E68-993F-12C3B94744BB}" dt="2020-04-26T23:50:43.076" v="13415" actId="47"/>
        <pc:sldMkLst>
          <pc:docMk/>
          <pc:sldMk cId="0" sldId="289"/>
        </pc:sldMkLst>
      </pc:sldChg>
      <pc:sldChg chg="del">
        <pc:chgData name="富保 宮浦" userId="f2cadda049fd490e" providerId="LiveId" clId="{CA53E132-3AA7-4E68-993F-12C3B94744BB}" dt="2020-04-26T23:50:43.076" v="13415" actId="47"/>
        <pc:sldMkLst>
          <pc:docMk/>
          <pc:sldMk cId="0" sldId="291"/>
        </pc:sldMkLst>
      </pc:sldChg>
      <pc:sldChg chg="del">
        <pc:chgData name="富保 宮浦" userId="f2cadda049fd490e" providerId="LiveId" clId="{CA53E132-3AA7-4E68-993F-12C3B94744BB}" dt="2020-04-26T23:50:43.076" v="13415" actId="47"/>
        <pc:sldMkLst>
          <pc:docMk/>
          <pc:sldMk cId="0" sldId="292"/>
        </pc:sldMkLst>
      </pc:sldChg>
      <pc:sldChg chg="del">
        <pc:chgData name="富保 宮浦" userId="f2cadda049fd490e" providerId="LiveId" clId="{CA53E132-3AA7-4E68-993F-12C3B94744BB}" dt="2020-04-26T23:50:43.076" v="13415" actId="47"/>
        <pc:sldMkLst>
          <pc:docMk/>
          <pc:sldMk cId="0" sldId="297"/>
        </pc:sldMkLst>
      </pc:sldChg>
      <pc:sldChg chg="del">
        <pc:chgData name="富保 宮浦" userId="f2cadda049fd490e" providerId="LiveId" clId="{CA53E132-3AA7-4E68-993F-12C3B94744BB}" dt="2020-04-06T07:33:55.702" v="5165" actId="2696"/>
        <pc:sldMkLst>
          <pc:docMk/>
          <pc:sldMk cId="0" sldId="336"/>
        </pc:sldMkLst>
      </pc:sldChg>
      <pc:sldChg chg="addSp modSp del modAnim modNotesTx">
        <pc:chgData name="富保 宮浦" userId="f2cadda049fd490e" providerId="LiveId" clId="{CA53E132-3AA7-4E68-993F-12C3B94744BB}" dt="2020-04-27T01:52:56.414" v="21351"/>
        <pc:sldMkLst>
          <pc:docMk/>
          <pc:sldMk cId="0" sldId="337"/>
        </pc:sldMkLst>
        <pc:picChg chg="add mod">
          <ac:chgData name="富保 宮浦" userId="f2cadda049fd490e" providerId="LiveId" clId="{CA53E132-3AA7-4E68-993F-12C3B94744BB}" dt="2020-04-27T01:52:56.414" v="21351"/>
          <ac:picMkLst>
            <pc:docMk/>
            <pc:sldMk cId="0" sldId="337"/>
            <ac:picMk id="2" creationId="{E1C79E00-DF81-4167-8824-69F361754575}"/>
          </ac:picMkLst>
        </pc:picChg>
      </pc:sldChg>
      <pc:sldChg chg="del">
        <pc:chgData name="富保 宮浦" userId="f2cadda049fd490e" providerId="LiveId" clId="{CA53E132-3AA7-4E68-993F-12C3B94744BB}" dt="2020-04-06T08:28:28.323" v="7112" actId="47"/>
        <pc:sldMkLst>
          <pc:docMk/>
          <pc:sldMk cId="0" sldId="338"/>
        </pc:sldMkLst>
      </pc:sldChg>
      <pc:sldChg chg="del ord">
        <pc:chgData name="富保 宮浦" userId="f2cadda049fd490e" providerId="LiveId" clId="{CA53E132-3AA7-4E68-993F-12C3B94744BB}" dt="2020-04-27T01:53:13.636" v="21352" actId="47"/>
        <pc:sldMkLst>
          <pc:docMk/>
          <pc:sldMk cId="0" sldId="339"/>
        </pc:sldMkLst>
      </pc:sldChg>
      <pc:sldChg chg="del">
        <pc:chgData name="富保 宮浦" userId="f2cadda049fd490e" providerId="LiveId" clId="{CA53E132-3AA7-4E68-993F-12C3B94744BB}" dt="2020-04-26T23:50:43.076" v="13415" actId="47"/>
        <pc:sldMkLst>
          <pc:docMk/>
          <pc:sldMk cId="0" sldId="341"/>
        </pc:sldMkLst>
      </pc:sldChg>
      <pc:sldChg chg="del">
        <pc:chgData name="富保 宮浦" userId="f2cadda049fd490e" providerId="LiveId" clId="{CA53E132-3AA7-4E68-993F-12C3B94744BB}" dt="2020-04-26T23:50:43.076" v="13415" actId="47"/>
        <pc:sldMkLst>
          <pc:docMk/>
          <pc:sldMk cId="0" sldId="342"/>
        </pc:sldMkLst>
      </pc:sldChg>
      <pc:sldChg chg="del">
        <pc:chgData name="富保 宮浦" userId="f2cadda049fd490e" providerId="LiveId" clId="{CA53E132-3AA7-4E68-993F-12C3B94744BB}" dt="2020-04-26T23:50:43.076" v="13415" actId="47"/>
        <pc:sldMkLst>
          <pc:docMk/>
          <pc:sldMk cId="0" sldId="343"/>
        </pc:sldMkLst>
      </pc:sldChg>
      <pc:sldChg chg="del">
        <pc:chgData name="富保 宮浦" userId="f2cadda049fd490e" providerId="LiveId" clId="{CA53E132-3AA7-4E68-993F-12C3B94744BB}" dt="2020-04-26T23:50:43.076" v="13415" actId="47"/>
        <pc:sldMkLst>
          <pc:docMk/>
          <pc:sldMk cId="0" sldId="344"/>
        </pc:sldMkLst>
      </pc:sldChg>
      <pc:sldChg chg="addSp modSp modAnim modNotesTx">
        <pc:chgData name="富保 宮浦" userId="f2cadda049fd490e" providerId="LiveId" clId="{CA53E132-3AA7-4E68-993F-12C3B94744BB}" dt="2020-04-27T01:57:56.814" v="21420" actId="6549"/>
        <pc:sldMkLst>
          <pc:docMk/>
          <pc:sldMk cId="0" sldId="359"/>
        </pc:sldMkLst>
        <pc:picChg chg="add mod">
          <ac:chgData name="富保 宮浦" userId="f2cadda049fd490e" providerId="LiveId" clId="{CA53E132-3AA7-4E68-993F-12C3B94744BB}" dt="2020-04-27T01:57:00.312" v="21354"/>
          <ac:picMkLst>
            <pc:docMk/>
            <pc:sldMk cId="0" sldId="359"/>
            <ac:picMk id="2" creationId="{B050CF7F-3E30-426A-959A-216AD6F9E063}"/>
          </ac:picMkLst>
        </pc:picChg>
      </pc:sldChg>
      <pc:sldChg chg="modNotesTx">
        <pc:chgData name="富保 宮浦" userId="f2cadda049fd490e" providerId="LiveId" clId="{CA53E132-3AA7-4E68-993F-12C3B94744BB}" dt="2020-04-27T01:58:05.767" v="21439" actId="20577"/>
        <pc:sldMkLst>
          <pc:docMk/>
          <pc:sldMk cId="0" sldId="360"/>
        </pc:sldMkLst>
      </pc:sldChg>
      <pc:sldChg chg="addSp modSp modAnim modNotesTx">
        <pc:chgData name="富保 宮浦" userId="f2cadda049fd490e" providerId="LiveId" clId="{CA53E132-3AA7-4E68-993F-12C3B94744BB}" dt="2020-04-27T02:00:24.548" v="21440"/>
        <pc:sldMkLst>
          <pc:docMk/>
          <pc:sldMk cId="0" sldId="361"/>
        </pc:sldMkLst>
        <pc:picChg chg="add mod">
          <ac:chgData name="富保 宮浦" userId="f2cadda049fd490e" providerId="LiveId" clId="{CA53E132-3AA7-4E68-993F-12C3B94744BB}" dt="2020-04-27T02:00:24.548" v="21440"/>
          <ac:picMkLst>
            <pc:docMk/>
            <pc:sldMk cId="0" sldId="361"/>
            <ac:picMk id="2" creationId="{648E93FE-5F05-471C-BEE7-EE9F6D46CE7B}"/>
          </ac:picMkLst>
        </pc:picChg>
      </pc:sldChg>
      <pc:sldChg chg="del">
        <pc:chgData name="富保 宮浦" userId="f2cadda049fd490e" providerId="LiveId" clId="{CA53E132-3AA7-4E68-993F-12C3B94744BB}" dt="2020-04-06T08:29:24.539" v="7182" actId="2696"/>
        <pc:sldMkLst>
          <pc:docMk/>
          <pc:sldMk cId="0" sldId="383"/>
        </pc:sldMkLst>
      </pc:sldChg>
      <pc:sldChg chg="del">
        <pc:chgData name="富保 宮浦" userId="f2cadda049fd490e" providerId="LiveId" clId="{CA53E132-3AA7-4E68-993F-12C3B94744BB}" dt="2020-04-26T23:50:43.076" v="13415" actId="47"/>
        <pc:sldMkLst>
          <pc:docMk/>
          <pc:sldMk cId="0" sldId="396"/>
        </pc:sldMkLst>
      </pc:sldChg>
      <pc:sldChg chg="del">
        <pc:chgData name="富保 宮浦" userId="f2cadda049fd490e" providerId="LiveId" clId="{CA53E132-3AA7-4E68-993F-12C3B94744BB}" dt="2020-04-26T23:50:43.076" v="13415" actId="47"/>
        <pc:sldMkLst>
          <pc:docMk/>
          <pc:sldMk cId="0" sldId="401"/>
        </pc:sldMkLst>
      </pc:sldChg>
      <pc:sldChg chg="addSp modSp modAnim modNotesTx">
        <pc:chgData name="富保 宮浦" userId="f2cadda049fd490e" providerId="LiveId" clId="{CA53E132-3AA7-4E68-993F-12C3B94744BB}" dt="2020-04-27T01:49:20.801" v="21340"/>
        <pc:sldMkLst>
          <pc:docMk/>
          <pc:sldMk cId="0" sldId="402"/>
        </pc:sldMkLst>
        <pc:picChg chg="add mod">
          <ac:chgData name="富保 宮浦" userId="f2cadda049fd490e" providerId="LiveId" clId="{CA53E132-3AA7-4E68-993F-12C3B94744BB}" dt="2020-04-27T01:49:20.801" v="21340"/>
          <ac:picMkLst>
            <pc:docMk/>
            <pc:sldMk cId="0" sldId="402"/>
            <ac:picMk id="2" creationId="{583B9C3C-0518-4AB5-A612-FFABD28B591E}"/>
          </ac:picMkLst>
        </pc:picChg>
      </pc:sldChg>
      <pc:sldChg chg="addSp modSp modAnim modNotesTx">
        <pc:chgData name="富保 宮浦" userId="f2cadda049fd490e" providerId="LiveId" clId="{CA53E132-3AA7-4E68-993F-12C3B94744BB}" dt="2020-04-27T01:50:57.369" v="21341"/>
        <pc:sldMkLst>
          <pc:docMk/>
          <pc:sldMk cId="0" sldId="403"/>
        </pc:sldMkLst>
        <pc:picChg chg="add mod">
          <ac:chgData name="富保 宮浦" userId="f2cadda049fd490e" providerId="LiveId" clId="{CA53E132-3AA7-4E68-993F-12C3B94744BB}" dt="2020-04-27T01:50:57.369" v="21341"/>
          <ac:picMkLst>
            <pc:docMk/>
            <pc:sldMk cId="0" sldId="403"/>
            <ac:picMk id="2" creationId="{9A6D88F5-355B-438E-AEEF-BC5070B494F8}"/>
          </ac:picMkLst>
        </pc:picChg>
      </pc:sldChg>
      <pc:sldChg chg="del">
        <pc:chgData name="富保 宮浦" userId="f2cadda049fd490e" providerId="LiveId" clId="{CA53E132-3AA7-4E68-993F-12C3B94744BB}" dt="2020-04-06T08:28:28.323" v="7112" actId="47"/>
        <pc:sldMkLst>
          <pc:docMk/>
          <pc:sldMk cId="0" sldId="409"/>
        </pc:sldMkLst>
      </pc:sldChg>
      <pc:sldChg chg="addSp modSp modAnim modNotesTx">
        <pc:chgData name="富保 宮浦" userId="f2cadda049fd490e" providerId="LiveId" clId="{CA53E132-3AA7-4E68-993F-12C3B94744BB}" dt="2020-04-27T01:55:17.584" v="21353"/>
        <pc:sldMkLst>
          <pc:docMk/>
          <pc:sldMk cId="0" sldId="410"/>
        </pc:sldMkLst>
        <pc:picChg chg="add mod">
          <ac:chgData name="富保 宮浦" userId="f2cadda049fd490e" providerId="LiveId" clId="{CA53E132-3AA7-4E68-993F-12C3B94744BB}" dt="2020-04-27T01:55:17.584" v="21353"/>
          <ac:picMkLst>
            <pc:docMk/>
            <pc:sldMk cId="0" sldId="410"/>
            <ac:picMk id="2" creationId="{A30F7F32-2D04-4580-BDAF-0012D112F546}"/>
          </ac:picMkLst>
        </pc:picChg>
      </pc:sldChg>
      <pc:sldChg chg="addSp modSp modAnim modNotesTx">
        <pc:chgData name="富保 宮浦" userId="f2cadda049fd490e" providerId="LiveId" clId="{CA53E132-3AA7-4E68-993F-12C3B94744BB}" dt="2020-04-27T02:41:12.551" v="21472" actId="20577"/>
        <pc:sldMkLst>
          <pc:docMk/>
          <pc:sldMk cId="0" sldId="411"/>
        </pc:sldMkLst>
        <pc:picChg chg="add mod">
          <ac:chgData name="富保 宮浦" userId="f2cadda049fd490e" providerId="LiveId" clId="{CA53E132-3AA7-4E68-993F-12C3B94744BB}" dt="2020-04-27T01:47:38.018" v="21339"/>
          <ac:picMkLst>
            <pc:docMk/>
            <pc:sldMk cId="0" sldId="411"/>
            <ac:picMk id="2" creationId="{50B31BB1-BD0D-488A-BF92-B2A0F7A710D5}"/>
          </ac:picMkLst>
        </pc:picChg>
      </pc:sldChg>
      <pc:sldChg chg="del">
        <pc:chgData name="富保 宮浦" userId="f2cadda049fd490e" providerId="LiveId" clId="{CA53E132-3AA7-4E68-993F-12C3B94744BB}" dt="2020-04-26T23:50:43.076" v="13415" actId="47"/>
        <pc:sldMkLst>
          <pc:docMk/>
          <pc:sldMk cId="0" sldId="413"/>
        </pc:sldMkLst>
      </pc:sldChg>
      <pc:sldChg chg="del">
        <pc:chgData name="富保 宮浦" userId="f2cadda049fd490e" providerId="LiveId" clId="{CA53E132-3AA7-4E68-993F-12C3B94744BB}" dt="2020-04-26T23:50:43.076" v="13415" actId="47"/>
        <pc:sldMkLst>
          <pc:docMk/>
          <pc:sldMk cId="0" sldId="414"/>
        </pc:sldMkLst>
      </pc:sldChg>
      <pc:sldChg chg="del">
        <pc:chgData name="富保 宮浦" userId="f2cadda049fd490e" providerId="LiveId" clId="{CA53E132-3AA7-4E68-993F-12C3B94744BB}" dt="2020-04-26T23:50:43.076" v="13415" actId="47"/>
        <pc:sldMkLst>
          <pc:docMk/>
          <pc:sldMk cId="0" sldId="415"/>
        </pc:sldMkLst>
      </pc:sldChg>
      <pc:sldChg chg="del">
        <pc:chgData name="富保 宮浦" userId="f2cadda049fd490e" providerId="LiveId" clId="{CA53E132-3AA7-4E68-993F-12C3B94744BB}" dt="2020-04-26T23:50:43.076" v="13415" actId="47"/>
        <pc:sldMkLst>
          <pc:docMk/>
          <pc:sldMk cId="0" sldId="416"/>
        </pc:sldMkLst>
      </pc:sldChg>
      <pc:sldChg chg="del">
        <pc:chgData name="富保 宮浦" userId="f2cadda049fd490e" providerId="LiveId" clId="{CA53E132-3AA7-4E68-993F-12C3B94744BB}" dt="2020-04-26T23:50:43.076" v="13415" actId="47"/>
        <pc:sldMkLst>
          <pc:docMk/>
          <pc:sldMk cId="0" sldId="417"/>
        </pc:sldMkLst>
      </pc:sldChg>
      <pc:sldChg chg="del">
        <pc:chgData name="富保 宮浦" userId="f2cadda049fd490e" providerId="LiveId" clId="{CA53E132-3AA7-4E68-993F-12C3B94744BB}" dt="2020-04-26T23:50:43.076" v="13415" actId="47"/>
        <pc:sldMkLst>
          <pc:docMk/>
          <pc:sldMk cId="0" sldId="418"/>
        </pc:sldMkLst>
      </pc:sldChg>
      <pc:sldChg chg="del">
        <pc:chgData name="富保 宮浦" userId="f2cadda049fd490e" providerId="LiveId" clId="{CA53E132-3AA7-4E68-993F-12C3B94744BB}" dt="2020-04-26T23:50:43.076" v="13415" actId="47"/>
        <pc:sldMkLst>
          <pc:docMk/>
          <pc:sldMk cId="0" sldId="420"/>
        </pc:sldMkLst>
      </pc:sldChg>
      <pc:sldChg chg="del">
        <pc:chgData name="富保 宮浦" userId="f2cadda049fd490e" providerId="LiveId" clId="{CA53E132-3AA7-4E68-993F-12C3B94744BB}" dt="2020-04-26T23:50:43.076" v="13415" actId="47"/>
        <pc:sldMkLst>
          <pc:docMk/>
          <pc:sldMk cId="0" sldId="421"/>
        </pc:sldMkLst>
      </pc:sldChg>
      <pc:sldChg chg="del">
        <pc:chgData name="富保 宮浦" userId="f2cadda049fd490e" providerId="LiveId" clId="{CA53E132-3AA7-4E68-993F-12C3B94744BB}" dt="2020-04-26T23:50:43.076" v="13415" actId="47"/>
        <pc:sldMkLst>
          <pc:docMk/>
          <pc:sldMk cId="0" sldId="422"/>
        </pc:sldMkLst>
      </pc:sldChg>
      <pc:sldChg chg="addSp modSp modAnim modNotesTx">
        <pc:chgData name="富保 宮浦" userId="f2cadda049fd490e" providerId="LiveId" clId="{CA53E132-3AA7-4E68-993F-12C3B94744BB}" dt="2020-04-27T02:05:40.150" v="21456"/>
        <pc:sldMkLst>
          <pc:docMk/>
          <pc:sldMk cId="0" sldId="423"/>
        </pc:sldMkLst>
        <pc:picChg chg="add mod">
          <ac:chgData name="富保 宮浦" userId="f2cadda049fd490e" providerId="LiveId" clId="{CA53E132-3AA7-4E68-993F-12C3B94744BB}" dt="2020-04-27T02:05:40.150" v="21456"/>
          <ac:picMkLst>
            <pc:docMk/>
            <pc:sldMk cId="0" sldId="423"/>
            <ac:picMk id="2" creationId="{2689F435-AAB6-47B5-8C2E-E64A661EFC6E}"/>
          </ac:picMkLst>
        </pc:picChg>
      </pc:sldChg>
      <pc:sldChg chg="addSp modSp modAnim modNotesTx">
        <pc:chgData name="富保 宮浦" userId="f2cadda049fd490e" providerId="LiveId" clId="{CA53E132-3AA7-4E68-993F-12C3B94744BB}" dt="2020-04-27T03:02:42.343" v="21473" actId="6549"/>
        <pc:sldMkLst>
          <pc:docMk/>
          <pc:sldMk cId="0" sldId="424"/>
        </pc:sldMkLst>
        <pc:picChg chg="add mod">
          <ac:chgData name="富保 宮浦" userId="f2cadda049fd490e" providerId="LiveId" clId="{CA53E132-3AA7-4E68-993F-12C3B94744BB}" dt="2020-04-27T02:08:27.450" v="21457"/>
          <ac:picMkLst>
            <pc:docMk/>
            <pc:sldMk cId="0" sldId="424"/>
            <ac:picMk id="2" creationId="{DFFC017B-A151-4590-BD08-56DC25CC0E8D}"/>
          </ac:picMkLst>
        </pc:picChg>
      </pc:sldChg>
      <pc:sldChg chg="addSp modSp modAnim modNotesTx">
        <pc:chgData name="富保 宮浦" userId="f2cadda049fd490e" providerId="LiveId" clId="{CA53E132-3AA7-4E68-993F-12C3B94744BB}" dt="2020-04-27T02:12:59.305" v="21459"/>
        <pc:sldMkLst>
          <pc:docMk/>
          <pc:sldMk cId="0" sldId="425"/>
        </pc:sldMkLst>
        <pc:picChg chg="add mod">
          <ac:chgData name="富保 宮浦" userId="f2cadda049fd490e" providerId="LiveId" clId="{CA53E132-3AA7-4E68-993F-12C3B94744BB}" dt="2020-04-27T02:12:59.305" v="21459"/>
          <ac:picMkLst>
            <pc:docMk/>
            <pc:sldMk cId="0" sldId="425"/>
            <ac:picMk id="2" creationId="{402B65CF-534E-4828-97A3-BD23A09923C0}"/>
          </ac:picMkLst>
        </pc:picChg>
      </pc:sldChg>
      <pc:sldChg chg="addSp modSp modAnim modNotesTx">
        <pc:chgData name="富保 宮浦" userId="f2cadda049fd490e" providerId="LiveId" clId="{CA53E132-3AA7-4E68-993F-12C3B94744BB}" dt="2020-04-27T02:14:39.564" v="21460"/>
        <pc:sldMkLst>
          <pc:docMk/>
          <pc:sldMk cId="0" sldId="426"/>
        </pc:sldMkLst>
        <pc:picChg chg="add mod">
          <ac:chgData name="富保 宮浦" userId="f2cadda049fd490e" providerId="LiveId" clId="{CA53E132-3AA7-4E68-993F-12C3B94744BB}" dt="2020-04-27T02:14:39.564" v="21460"/>
          <ac:picMkLst>
            <pc:docMk/>
            <pc:sldMk cId="0" sldId="426"/>
            <ac:picMk id="2" creationId="{7ADFAC08-553D-4A00-9364-FB1EEE7BBA3A}"/>
          </ac:picMkLst>
        </pc:picChg>
      </pc:sldChg>
      <pc:sldChg chg="del">
        <pc:chgData name="富保 宮浦" userId="f2cadda049fd490e" providerId="LiveId" clId="{CA53E132-3AA7-4E68-993F-12C3B94744BB}" dt="2020-04-27T01:17:37.767" v="21129" actId="47"/>
        <pc:sldMkLst>
          <pc:docMk/>
          <pc:sldMk cId="0" sldId="427"/>
        </pc:sldMkLst>
      </pc:sldChg>
      <pc:sldChg chg="del">
        <pc:chgData name="富保 宮浦" userId="f2cadda049fd490e" providerId="LiveId" clId="{CA53E132-3AA7-4E68-993F-12C3B94744BB}" dt="2020-04-27T01:17:37.767" v="21129" actId="47"/>
        <pc:sldMkLst>
          <pc:docMk/>
          <pc:sldMk cId="0" sldId="428"/>
        </pc:sldMkLst>
      </pc:sldChg>
      <pc:sldChg chg="del">
        <pc:chgData name="富保 宮浦" userId="f2cadda049fd490e" providerId="LiveId" clId="{CA53E132-3AA7-4E68-993F-12C3B94744BB}" dt="2020-04-27T01:17:37.767" v="21129" actId="47"/>
        <pc:sldMkLst>
          <pc:docMk/>
          <pc:sldMk cId="0" sldId="429"/>
        </pc:sldMkLst>
      </pc:sldChg>
      <pc:sldChg chg="del">
        <pc:chgData name="富保 宮浦" userId="f2cadda049fd490e" providerId="LiveId" clId="{CA53E132-3AA7-4E68-993F-12C3B94744BB}" dt="2020-04-27T01:17:37.767" v="21129" actId="47"/>
        <pc:sldMkLst>
          <pc:docMk/>
          <pc:sldMk cId="0" sldId="430"/>
        </pc:sldMkLst>
      </pc:sldChg>
      <pc:sldChg chg="del">
        <pc:chgData name="富保 宮浦" userId="f2cadda049fd490e" providerId="LiveId" clId="{CA53E132-3AA7-4E68-993F-12C3B94744BB}" dt="2020-04-27T01:17:37.767" v="21129" actId="47"/>
        <pc:sldMkLst>
          <pc:docMk/>
          <pc:sldMk cId="0" sldId="431"/>
        </pc:sldMkLst>
      </pc:sldChg>
      <pc:sldChg chg="del">
        <pc:chgData name="富保 宮浦" userId="f2cadda049fd490e" providerId="LiveId" clId="{CA53E132-3AA7-4E68-993F-12C3B94744BB}" dt="2020-04-27T01:17:37.767" v="21129" actId="47"/>
        <pc:sldMkLst>
          <pc:docMk/>
          <pc:sldMk cId="0" sldId="432"/>
        </pc:sldMkLst>
      </pc:sldChg>
      <pc:sldChg chg="del">
        <pc:chgData name="富保 宮浦" userId="f2cadda049fd490e" providerId="LiveId" clId="{CA53E132-3AA7-4E68-993F-12C3B94744BB}" dt="2020-04-27T01:17:37.767" v="21129" actId="47"/>
        <pc:sldMkLst>
          <pc:docMk/>
          <pc:sldMk cId="0" sldId="433"/>
        </pc:sldMkLst>
      </pc:sldChg>
      <pc:sldChg chg="del">
        <pc:chgData name="富保 宮浦" userId="f2cadda049fd490e" providerId="LiveId" clId="{CA53E132-3AA7-4E68-993F-12C3B94744BB}" dt="2020-04-27T01:17:37.767" v="21129" actId="47"/>
        <pc:sldMkLst>
          <pc:docMk/>
          <pc:sldMk cId="0" sldId="444"/>
        </pc:sldMkLst>
      </pc:sldChg>
      <pc:sldChg chg="del">
        <pc:chgData name="富保 宮浦" userId="f2cadda049fd490e" providerId="LiveId" clId="{CA53E132-3AA7-4E68-993F-12C3B94744BB}" dt="2020-04-26T23:50:43.076" v="13415" actId="47"/>
        <pc:sldMkLst>
          <pc:docMk/>
          <pc:sldMk cId="0" sldId="446"/>
        </pc:sldMkLst>
      </pc:sldChg>
      <pc:sldChg chg="del">
        <pc:chgData name="富保 宮浦" userId="f2cadda049fd490e" providerId="LiveId" clId="{CA53E132-3AA7-4E68-993F-12C3B94744BB}" dt="2020-04-26T23:50:43.076" v="13415" actId="47"/>
        <pc:sldMkLst>
          <pc:docMk/>
          <pc:sldMk cId="0" sldId="447"/>
        </pc:sldMkLst>
      </pc:sldChg>
      <pc:sldChg chg="addSp modSp modAnim modNotesTx">
        <pc:chgData name="富保 宮浦" userId="f2cadda049fd490e" providerId="LiveId" clId="{CA53E132-3AA7-4E68-993F-12C3B94744BB}" dt="2020-04-27T02:05:25.655" v="21455"/>
        <pc:sldMkLst>
          <pc:docMk/>
          <pc:sldMk cId="0" sldId="448"/>
        </pc:sldMkLst>
        <pc:picChg chg="add mod">
          <ac:chgData name="富保 宮浦" userId="f2cadda049fd490e" providerId="LiveId" clId="{CA53E132-3AA7-4E68-993F-12C3B94744BB}" dt="2020-04-27T02:02:55.673" v="21441"/>
          <ac:picMkLst>
            <pc:docMk/>
            <pc:sldMk cId="0" sldId="448"/>
            <ac:picMk id="2" creationId="{E23DEAC9-14BD-4A81-99A6-6E69C659828D}"/>
          </ac:picMkLst>
        </pc:picChg>
        <pc:picChg chg="add mod">
          <ac:chgData name="富保 宮浦" userId="f2cadda049fd490e" providerId="LiveId" clId="{CA53E132-3AA7-4E68-993F-12C3B94744BB}" dt="2020-04-27T02:05:25.655" v="21455"/>
          <ac:picMkLst>
            <pc:docMk/>
            <pc:sldMk cId="0" sldId="448"/>
            <ac:picMk id="3" creationId="{527B23AA-DDFA-4FA1-AE91-16064E993DC4}"/>
          </ac:picMkLst>
        </pc:picChg>
      </pc:sldChg>
      <pc:sldChg chg="addSp modSp modAnim modNotesTx">
        <pc:chgData name="富保 宮浦" userId="f2cadda049fd490e" providerId="LiveId" clId="{CA53E132-3AA7-4E68-993F-12C3B94744BB}" dt="2020-04-27T02:11:04.630" v="21458"/>
        <pc:sldMkLst>
          <pc:docMk/>
          <pc:sldMk cId="0" sldId="449"/>
        </pc:sldMkLst>
        <pc:picChg chg="add mod">
          <ac:chgData name="富保 宮浦" userId="f2cadda049fd490e" providerId="LiveId" clId="{CA53E132-3AA7-4E68-993F-12C3B94744BB}" dt="2020-04-27T02:11:04.630" v="21458"/>
          <ac:picMkLst>
            <pc:docMk/>
            <pc:sldMk cId="0" sldId="449"/>
            <ac:picMk id="2" creationId="{317BA5B7-CDC3-4F1E-A1D3-A42E061970DB}"/>
          </ac:picMkLst>
        </pc:picChg>
      </pc:sldChg>
      <pc:sldChg chg="del">
        <pc:chgData name="富保 宮浦" userId="f2cadda049fd490e" providerId="LiveId" clId="{CA53E132-3AA7-4E68-993F-12C3B94744BB}" dt="2020-04-26T23:50:43.076" v="13415" actId="47"/>
        <pc:sldMkLst>
          <pc:docMk/>
          <pc:sldMk cId="1606488363" sldId="450"/>
        </pc:sldMkLst>
      </pc:sldChg>
      <pc:sldChg chg="addSp modSp modAnim modNotesTx">
        <pc:chgData name="富保 宮浦" userId="f2cadda049fd490e" providerId="LiveId" clId="{CA53E132-3AA7-4E68-993F-12C3B94744BB}" dt="2020-04-27T01:44:28.459" v="21335"/>
        <pc:sldMkLst>
          <pc:docMk/>
          <pc:sldMk cId="1415328415" sldId="451"/>
        </pc:sldMkLst>
        <pc:picChg chg="add mod">
          <ac:chgData name="富保 宮浦" userId="f2cadda049fd490e" providerId="LiveId" clId="{CA53E132-3AA7-4E68-993F-12C3B94744BB}" dt="2020-04-27T01:44:28.459" v="21335"/>
          <ac:picMkLst>
            <pc:docMk/>
            <pc:sldMk cId="1415328415" sldId="451"/>
            <ac:picMk id="17" creationId="{92A1FA78-292C-4DA9-AB10-681C8C23372A}"/>
          </ac:picMkLst>
        </pc:picChg>
      </pc:sldChg>
      <pc:sldChg chg="del">
        <pc:chgData name="富保 宮浦" userId="f2cadda049fd490e" providerId="LiveId" clId="{CA53E132-3AA7-4E68-993F-12C3B94744BB}" dt="2020-04-26T23:50:43.076" v="13415" actId="47"/>
        <pc:sldMkLst>
          <pc:docMk/>
          <pc:sldMk cId="1708963115" sldId="452"/>
        </pc:sldMkLst>
      </pc:sldChg>
      <pc:sldChg chg="addSp modSp add modAnim modNotesTx">
        <pc:chgData name="富保 宮浦" userId="f2cadda049fd490e" providerId="LiveId" clId="{CA53E132-3AA7-4E68-993F-12C3B94744BB}" dt="2020-04-27T02:15:32.014" v="21461"/>
        <pc:sldMkLst>
          <pc:docMk/>
          <pc:sldMk cId="2202045829" sldId="453"/>
        </pc:sldMkLst>
        <pc:spChg chg="mod">
          <ac:chgData name="富保 宮浦" userId="f2cadda049fd490e" providerId="LiveId" clId="{CA53E132-3AA7-4E68-993F-12C3B94744BB}" dt="2020-04-27T01:16:43.223" v="21028"/>
          <ac:spMkLst>
            <pc:docMk/>
            <pc:sldMk cId="2202045829" sldId="453"/>
            <ac:spMk id="54274" creationId="{00000000-0000-0000-0000-000000000000}"/>
          </ac:spMkLst>
        </pc:spChg>
        <pc:picChg chg="add mod">
          <ac:chgData name="富保 宮浦" userId="f2cadda049fd490e" providerId="LiveId" clId="{CA53E132-3AA7-4E68-993F-12C3B94744BB}" dt="2020-04-27T02:15:32.014" v="21461"/>
          <ac:picMkLst>
            <pc:docMk/>
            <pc:sldMk cId="2202045829" sldId="453"/>
            <ac:picMk id="2" creationId="{9B00F325-A89F-480C-957D-595CFB31237D}"/>
          </ac:picMkLst>
        </pc:picChg>
      </pc:sldChg>
      <pc:sldChg chg="del">
        <pc:chgData name="富保 宮浦" userId="f2cadda049fd490e" providerId="LiveId" clId="{CA53E132-3AA7-4E68-993F-12C3B94744BB}" dt="2020-04-27T01:09:33.272" v="20655" actId="2696"/>
        <pc:sldMkLst>
          <pc:docMk/>
          <pc:sldMk cId="2305668323" sldId="453"/>
        </pc:sldMkLst>
      </pc:sldChg>
    </pc:docChg>
  </pc:docChgLst>
  <pc:docChgLst>
    <pc:chgData name="宮浦 富保" userId="f2cadda049fd490e" providerId="LiveId" clId="{F9798C19-79B9-459F-857C-CD201B5AF1B5}"/>
    <pc:docChg chg="modSld">
      <pc:chgData name="宮浦 富保" userId="f2cadda049fd490e" providerId="LiveId" clId="{F9798C19-79B9-459F-857C-CD201B5AF1B5}" dt="2020-04-03T07:05:31.121" v="1567" actId="20577"/>
      <pc:docMkLst>
        <pc:docMk/>
      </pc:docMkLst>
      <pc:sldChg chg="modNotesTx">
        <pc:chgData name="宮浦 富保" userId="f2cadda049fd490e" providerId="LiveId" clId="{F9798C19-79B9-459F-857C-CD201B5AF1B5}" dt="2020-04-03T06:27:31.824" v="128" actId="20577"/>
        <pc:sldMkLst>
          <pc:docMk/>
          <pc:sldMk cId="0" sldId="257"/>
        </pc:sldMkLst>
      </pc:sldChg>
      <pc:sldChg chg="modNotesTx">
        <pc:chgData name="宮浦 富保" userId="f2cadda049fd490e" providerId="LiveId" clId="{F9798C19-79B9-459F-857C-CD201B5AF1B5}" dt="2020-04-03T07:05:31.121" v="1567" actId="20577"/>
        <pc:sldMkLst>
          <pc:docMk/>
          <pc:sldMk cId="1415328415" sldId="451"/>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ja-JP"/>
          </a:p>
        </p:txBody>
      </p:sp>
      <p:sp>
        <p:nvSpPr>
          <p:cNvPr id="15462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ja-JP"/>
          </a:p>
        </p:txBody>
      </p:sp>
      <p:sp>
        <p:nvSpPr>
          <p:cNvPr id="15462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ja-JP"/>
          </a:p>
        </p:txBody>
      </p:sp>
      <p:sp>
        <p:nvSpPr>
          <p:cNvPr id="15462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AEAB51B-1B92-42DD-8791-E6AB2A84ACFE}" type="slidenum">
              <a:rPr lang="en-US" altLang="ja-JP"/>
              <a:pPr>
                <a:defRPr/>
              </a:pPr>
              <a:t>‹#›</a:t>
            </a:fld>
            <a:endParaRPr lang="en-US" altLang="ja-JP"/>
          </a:p>
        </p:txBody>
      </p:sp>
    </p:spTree>
    <p:extLst>
      <p:ext uri="{BB962C8B-B14F-4D97-AF65-F5344CB8AC3E}">
        <p14:creationId xmlns:p14="http://schemas.microsoft.com/office/powerpoint/2010/main" val="2899405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ja-JP"/>
          </a:p>
        </p:txBody>
      </p:sp>
      <p:sp>
        <p:nvSpPr>
          <p:cNvPr id="655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ja-JP"/>
          </a:p>
        </p:txBody>
      </p:sp>
      <p:sp>
        <p:nvSpPr>
          <p:cNvPr id="553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55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55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ja-JP"/>
          </a:p>
        </p:txBody>
      </p:sp>
      <p:sp>
        <p:nvSpPr>
          <p:cNvPr id="655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CE0A9A6-5C28-4FCE-94C2-225AF5884F8D}" type="slidenum">
              <a:rPr lang="en-US" altLang="ja-JP"/>
              <a:pPr>
                <a:defRPr/>
              </a:pPr>
              <a:t>‹#›</a:t>
            </a:fld>
            <a:endParaRPr lang="en-US" altLang="ja-JP"/>
          </a:p>
        </p:txBody>
      </p:sp>
    </p:spTree>
    <p:extLst>
      <p:ext uri="{BB962C8B-B14F-4D97-AF65-F5344CB8AC3E}">
        <p14:creationId xmlns:p14="http://schemas.microsoft.com/office/powerpoint/2010/main" val="32013743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BF068755-BE6D-4E98-9F51-D0F1CC4F1C51}" type="slidenum">
              <a:rPr lang="en-US" altLang="ja-JP" smtClean="0"/>
              <a:pPr/>
              <a:t>1</a:t>
            </a:fld>
            <a:endParaRPr lang="en-US" altLang="ja-JP"/>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ja-JP" altLang="en-US" dirty="0"/>
              <a:t>「里山学」</a:t>
            </a:r>
            <a:r>
              <a:rPr lang="en-US" altLang="ja-JP" dirty="0"/>
              <a:t>2020</a:t>
            </a:r>
            <a:r>
              <a:rPr lang="ja-JP" altLang="en-US" dirty="0"/>
              <a:t>年度</a:t>
            </a:r>
            <a:endParaRPr lang="en-US" altLang="ja-JP" dirty="0"/>
          </a:p>
          <a:p>
            <a:pPr eaLnBrk="1" hangingPunct="1"/>
            <a:endParaRPr lang="en-US" altLang="ja-JP" dirty="0"/>
          </a:p>
          <a:p>
            <a:pPr eaLnBrk="1" hangingPunct="1"/>
            <a:r>
              <a:rPr lang="ja-JP" altLang="en-US" dirty="0"/>
              <a:t>この講義のタイトルは「里山の歴史と現状」です。</a:t>
            </a:r>
            <a:endParaRPr lang="en-US" altLang="ja-JP" dirty="0"/>
          </a:p>
          <a:p>
            <a:pPr eaLnBrk="1" hangingPunct="1"/>
            <a:r>
              <a:rPr lang="ja-JP" altLang="en-US" dirty="0"/>
              <a:t>担当の宮浦富保です。よろしくお願いします。</a:t>
            </a:r>
            <a:endParaRPr lang="en-US" altLang="ja-JP" dirty="0"/>
          </a:p>
          <a:p>
            <a:pPr eaLnBrk="1" hangingPunct="1"/>
            <a:endParaRPr lang="en-US" altLang="ja-JP" dirty="0"/>
          </a:p>
          <a:p>
            <a:pPr eaLnBrk="1" hangingPunct="1"/>
            <a:r>
              <a:rPr lang="ja-JP" altLang="en-US" dirty="0"/>
              <a:t>コロナウィルスへの対応に伴い、シラバスと異なった授業進行となっています。ご了承ください。</a:t>
            </a:r>
            <a:endParaRPr lang="en-US" altLang="ja-JP" dirty="0"/>
          </a:p>
          <a:p>
            <a:pPr algn="r" eaLnBrk="1" hangingPunct="1"/>
            <a:endParaRPr lang="en-US" altLang="ja-JP" dirty="0"/>
          </a:p>
          <a:p>
            <a:pPr eaLnBrk="1" hangingPunct="1"/>
            <a:r>
              <a:rPr lang="ja-JP" altLang="en-US" dirty="0"/>
              <a:t>里山という環境の特徴と、里山と人々のかかわりの歴史、現在の里山の状態について解説をします。</a:t>
            </a:r>
            <a:endParaRPr lang="en-US" altLang="ja-JP" dirty="0"/>
          </a:p>
          <a:p>
            <a:pPr eaLnBrk="1" hangingPunct="1"/>
            <a:endParaRPr lang="ja-JP" altLang="ja-JP" dirty="0"/>
          </a:p>
        </p:txBody>
      </p:sp>
    </p:spTree>
    <p:extLst>
      <p:ext uri="{BB962C8B-B14F-4D97-AF65-F5344CB8AC3E}">
        <p14:creationId xmlns:p14="http://schemas.microsoft.com/office/powerpoint/2010/main" val="4112116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76B0369-3220-4312-A35A-7BF0DA110899}" type="slidenum">
              <a:rPr lang="en-US" altLang="ja-JP" smtClean="0"/>
              <a:pPr/>
              <a:t>10</a:t>
            </a:fld>
            <a:endParaRPr lang="en-US" altLang="ja-JP"/>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ja-JP" altLang="en-US" dirty="0"/>
              <a:t>カタクリの里の林の中では、カタクリの群生を見ることができます。</a:t>
            </a:r>
            <a:endParaRPr lang="en-US" altLang="ja-JP" dirty="0"/>
          </a:p>
          <a:p>
            <a:pPr eaLnBrk="1" hangingPunct="1"/>
            <a:r>
              <a:rPr lang="ja-JP" altLang="en-US" dirty="0"/>
              <a:t>「片栗（かたくり）粉」は、現在、ジャガイモやトウモロコシを原料としてつくられていますが、本来はカタクリの地下茎から採取していました。</a:t>
            </a:r>
            <a:endParaRPr lang="en-US" altLang="ja-JP" dirty="0"/>
          </a:p>
          <a:p>
            <a:pPr eaLnBrk="1" hangingPunct="1"/>
            <a:r>
              <a:rPr lang="ja-JP" altLang="en-US" dirty="0"/>
              <a:t>クヌギの葉がまだ開いていない早春の里山では、太陽の光が地面まで届きます。</a:t>
            </a:r>
            <a:endParaRPr lang="en-US" altLang="ja-JP" dirty="0"/>
          </a:p>
          <a:p>
            <a:pPr eaLnBrk="1" hangingPunct="1"/>
            <a:r>
              <a:rPr lang="ja-JP" altLang="en-US" dirty="0"/>
              <a:t>カタクリは</a:t>
            </a:r>
            <a:r>
              <a:rPr lang="en-US" altLang="ja-JP" dirty="0"/>
              <a:t>3</a:t>
            </a:r>
            <a:r>
              <a:rPr lang="ja-JP" altLang="en-US" dirty="0"/>
              <a:t>月上旬ころに芽を出し、葉を展開して光合成を開始します。</a:t>
            </a:r>
            <a:endParaRPr lang="en-US" altLang="ja-JP" dirty="0"/>
          </a:p>
          <a:p>
            <a:pPr eaLnBrk="1" hangingPunct="1"/>
            <a:r>
              <a:rPr lang="en-US" altLang="ja-JP" dirty="0"/>
              <a:t>3</a:t>
            </a:r>
            <a:r>
              <a:rPr lang="ja-JP" altLang="en-US" dirty="0"/>
              <a:t>月といえばまだ少し寒い季節ではありますが、カタクリが光合成するのに十分な光が降り注いでいます。</a:t>
            </a:r>
            <a:endParaRPr lang="en-US" altLang="ja-JP" dirty="0"/>
          </a:p>
          <a:p>
            <a:pPr eaLnBrk="1" hangingPunct="1"/>
            <a:r>
              <a:rPr lang="en-US" altLang="ja-JP" dirty="0"/>
              <a:t>5</a:t>
            </a:r>
            <a:r>
              <a:rPr lang="ja-JP" altLang="en-US" dirty="0"/>
              <a:t>月になるとクヌギの葉が展開し、林の中は暗くなります。</a:t>
            </a:r>
            <a:endParaRPr lang="en-US" altLang="ja-JP" dirty="0"/>
          </a:p>
          <a:p>
            <a:pPr eaLnBrk="1" hangingPunct="1"/>
            <a:r>
              <a:rPr lang="ja-JP" altLang="en-US" dirty="0"/>
              <a:t>カタクリはその年の活動を終わりにして、休眠に入ります。</a:t>
            </a:r>
            <a:endParaRPr lang="en-US" altLang="ja-JP" dirty="0"/>
          </a:p>
          <a:p>
            <a:pPr eaLnBrk="1" hangingPunct="1"/>
            <a:r>
              <a:rPr lang="en-US" altLang="ja-JP" dirty="0"/>
              <a:t>3</a:t>
            </a:r>
            <a:r>
              <a:rPr lang="ja-JP" altLang="en-US" dirty="0"/>
              <a:t>月から</a:t>
            </a:r>
            <a:r>
              <a:rPr lang="en-US" altLang="ja-JP" dirty="0"/>
              <a:t>5</a:t>
            </a:r>
            <a:r>
              <a:rPr lang="ja-JP" altLang="en-US" dirty="0"/>
              <a:t>月の間に光合成で作り出したでんぷんを、地下茎の中にため込んでいます。</a:t>
            </a:r>
            <a:endParaRPr lang="en-US" altLang="ja-JP" dirty="0"/>
          </a:p>
          <a:p>
            <a:pPr eaLnBrk="1" hangingPunct="1"/>
            <a:endParaRPr lang="en-US" altLang="ja-JP" dirty="0"/>
          </a:p>
          <a:p>
            <a:pPr eaLnBrk="1" hangingPunct="1"/>
            <a:r>
              <a:rPr lang="ja-JP" altLang="en-US" dirty="0"/>
              <a:t>カタクリは氷期には日本中に分布していたと考えられています。</a:t>
            </a:r>
            <a:endParaRPr lang="en-US" altLang="ja-JP" dirty="0"/>
          </a:p>
          <a:p>
            <a:pPr eaLnBrk="1" hangingPunct="1"/>
            <a:r>
              <a:rPr lang="en-US" altLang="ja-JP" dirty="0"/>
              <a:t>12000</a:t>
            </a:r>
            <a:r>
              <a:rPr lang="ja-JP" altLang="en-US" dirty="0"/>
              <a:t>年前に氷期が終わり、気候の温暖化とともに、それまでの植物とは異なるいろいろな植物が繁茂し始めました。</a:t>
            </a:r>
            <a:endParaRPr lang="en-US" altLang="ja-JP" dirty="0"/>
          </a:p>
          <a:p>
            <a:pPr eaLnBrk="1" hangingPunct="1"/>
            <a:r>
              <a:rPr lang="ja-JP" altLang="en-US" dirty="0"/>
              <a:t>それに伴って、カタクリは多くの場所から姿を消しました。</a:t>
            </a:r>
            <a:endParaRPr lang="en-US" altLang="ja-JP" dirty="0"/>
          </a:p>
          <a:p>
            <a:pPr eaLnBrk="1" hangingPunct="1"/>
            <a:r>
              <a:rPr lang="ja-JP" altLang="en-US" dirty="0"/>
              <a:t>ところが、人間が定期的に資源利用を続ける里山では、カタクリが存続したのです。</a:t>
            </a:r>
            <a:endParaRPr lang="en-US" altLang="ja-JP" dirty="0"/>
          </a:p>
          <a:p>
            <a:pPr eaLnBrk="1" hangingPunct="1"/>
            <a:r>
              <a:rPr lang="ja-JP" altLang="en-US" dirty="0"/>
              <a:t>人間が利用することにより、林の中の明るい環境が維持され、カタクリの存続が可能になったのです。</a:t>
            </a:r>
            <a:endParaRPr lang="en-US" altLang="ja-JP" dirty="0"/>
          </a:p>
          <a:p>
            <a:pPr eaLnBrk="1" hangingPunct="1"/>
            <a:endParaRPr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dirty="0"/>
              <a:t>カタクリ以外にも、里山の環境に適応して繁栄してきた生き物がいます。</a:t>
            </a:r>
            <a:endParaRPr lang="en-US" altLang="ja-JP" dirty="0"/>
          </a:p>
          <a:p>
            <a:pPr eaLnBrk="1" hangingPunct="1"/>
            <a:r>
              <a:rPr lang="ja-JP" altLang="en-US" dirty="0"/>
              <a:t>メダカやタガメ、フナ、ドジョウなどは、水田環境に適応して生活しています。</a:t>
            </a:r>
            <a:endParaRPr lang="en-US" altLang="ja-JP" dirty="0"/>
          </a:p>
          <a:p>
            <a:pPr eaLnBrk="1" hangingPunct="1"/>
            <a:endParaRPr lang="en-US" altLang="ja-JP" dirty="0"/>
          </a:p>
        </p:txBody>
      </p:sp>
    </p:spTree>
    <p:extLst>
      <p:ext uri="{BB962C8B-B14F-4D97-AF65-F5344CB8AC3E}">
        <p14:creationId xmlns:p14="http://schemas.microsoft.com/office/powerpoint/2010/main" val="2722459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EAF15FD-18BD-431A-8DB4-AC05A9F2D186}" type="slidenum">
              <a:rPr lang="en-US" altLang="ja-JP" smtClean="0"/>
              <a:pPr/>
              <a:t>11</a:t>
            </a:fld>
            <a:endParaRPr lang="en-US" altLang="ja-JP"/>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ltLang="ja-JP" dirty="0"/>
          </a:p>
          <a:p>
            <a:pPr eaLnBrk="1" hangingPunct="1"/>
            <a:r>
              <a:rPr lang="ja-JP" altLang="en-US" dirty="0"/>
              <a:t>この図は、水田環境に生きる水生昆虫「ミズカマキリ」の生活史を表わしています。</a:t>
            </a:r>
            <a:endParaRPr lang="en-US" altLang="ja-JP" dirty="0"/>
          </a:p>
          <a:p>
            <a:pPr eaLnBrk="1" hangingPunct="1"/>
            <a:endParaRPr lang="en-US" altLang="ja-JP" dirty="0"/>
          </a:p>
          <a:p>
            <a:pPr eaLnBrk="1" hangingPunct="1"/>
            <a:r>
              <a:rPr lang="ja-JP" altLang="en-US" dirty="0"/>
              <a:t>水田の近くにはため池を作って、必要な時に水を利用することが広く行われています。</a:t>
            </a:r>
            <a:endParaRPr lang="en-US" altLang="ja-JP" dirty="0"/>
          </a:p>
          <a:p>
            <a:pPr eaLnBrk="1" hangingPunct="1"/>
            <a:r>
              <a:rPr lang="ja-JP" altLang="en-US" dirty="0"/>
              <a:t>ミズカマキリは、冬でも水があるため池で、成虫のまま越冬します。</a:t>
            </a:r>
            <a:endParaRPr lang="en-US" altLang="ja-JP" dirty="0"/>
          </a:p>
          <a:p>
            <a:pPr eaLnBrk="1" hangingPunct="1"/>
            <a:r>
              <a:rPr lang="en-US" altLang="ja-JP" dirty="0"/>
              <a:t>5</a:t>
            </a:r>
            <a:r>
              <a:rPr lang="ja-JP" altLang="en-US" dirty="0"/>
              <a:t>～</a:t>
            </a:r>
            <a:r>
              <a:rPr lang="en-US" altLang="ja-JP" dirty="0"/>
              <a:t>6</a:t>
            </a:r>
            <a:r>
              <a:rPr lang="ja-JP" altLang="en-US" dirty="0"/>
              <a:t>月ころ、水田に水が溜められると、ミズカマキリはため池から水田に移動し、ここで産卵します。</a:t>
            </a:r>
            <a:endParaRPr lang="en-US" altLang="ja-JP" dirty="0"/>
          </a:p>
          <a:p>
            <a:pPr eaLnBrk="1" hangingPunct="1"/>
            <a:r>
              <a:rPr lang="ja-JP" altLang="en-US" dirty="0"/>
              <a:t>ため池は栄養があまりありませんが、水田には肥料（刈敷きなど）が入れられ、栄養が豊富であるために、ミズカマキリの幼虫の餌となる小さな生き物がたくさん存在します。</a:t>
            </a:r>
            <a:endParaRPr lang="en-US" altLang="ja-JP" dirty="0"/>
          </a:p>
          <a:p>
            <a:pPr eaLnBrk="1" hangingPunct="1"/>
            <a:r>
              <a:rPr lang="ja-JP" altLang="en-US" dirty="0"/>
              <a:t>水田の中で生活する他の昆虫やオタマジャクシなどを餌として幼虫が育ち、やがて水田の水が抜かれるころ（</a:t>
            </a:r>
            <a:r>
              <a:rPr lang="en-US" altLang="ja-JP" dirty="0"/>
              <a:t>6</a:t>
            </a:r>
            <a:r>
              <a:rPr lang="ja-JP" altLang="en-US" dirty="0"/>
              <a:t>月中旬～</a:t>
            </a:r>
            <a:r>
              <a:rPr lang="en-US" altLang="ja-JP" dirty="0"/>
              <a:t>8</a:t>
            </a:r>
            <a:r>
              <a:rPr lang="ja-JP" altLang="en-US" dirty="0"/>
              <a:t>月下旬）、成虫となったミズカマキリはため池に戻っていきます。</a:t>
            </a:r>
            <a:endParaRPr lang="en-US" altLang="ja-JP" dirty="0"/>
          </a:p>
          <a:p>
            <a:pPr eaLnBrk="1" hangingPunct="1"/>
            <a:endParaRPr lang="en-US" altLang="ja-JP" dirty="0"/>
          </a:p>
          <a:p>
            <a:pPr eaLnBrk="1" hangingPunct="1"/>
            <a:r>
              <a:rPr lang="ja-JP" altLang="en-US" dirty="0"/>
              <a:t>ミズカマキリも、人間が維持、管理する水田環境に適応して生き残ってきた生き物です。</a:t>
            </a:r>
            <a:endParaRPr lang="en-US" altLang="ja-JP" dirty="0"/>
          </a:p>
          <a:p>
            <a:pPr eaLnBrk="1" hangingPunct="1"/>
            <a:endParaRPr lang="ja-JP" altLang="ja-JP" dirty="0"/>
          </a:p>
        </p:txBody>
      </p:sp>
    </p:spTree>
    <p:extLst>
      <p:ext uri="{BB962C8B-B14F-4D97-AF65-F5344CB8AC3E}">
        <p14:creationId xmlns:p14="http://schemas.microsoft.com/office/powerpoint/2010/main" val="2624022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14B11A7B-5BE1-4F32-88B8-2776EAB37665}" type="slidenum">
              <a:rPr lang="en-US" altLang="ja-JP" smtClean="0"/>
              <a:pPr/>
              <a:t>12</a:t>
            </a:fld>
            <a:endParaRPr lang="en-US" altLang="ja-JP"/>
          </a:p>
        </p:txBody>
      </p:sp>
      <p:sp>
        <p:nvSpPr>
          <p:cNvPr id="89091" name="Rectangle 2"/>
          <p:cNvSpPr>
            <a:spLocks noGrp="1" noRot="1" noChangeAspect="1" noChangeArrowheads="1" noTextEdit="1"/>
          </p:cNvSpPr>
          <p:nvPr>
            <p:ph type="sldImg"/>
          </p:nvPr>
        </p:nvSpPr>
        <p:spPr>
          <a:xfrm>
            <a:off x="1144588" y="687388"/>
            <a:ext cx="4570412" cy="3427412"/>
          </a:xfrm>
          <a:ln/>
        </p:spPr>
      </p:sp>
      <p:sp>
        <p:nvSpPr>
          <p:cNvPr id="89092" name="Rectangle 3"/>
          <p:cNvSpPr>
            <a:spLocks noGrp="1" noChangeArrowheads="1"/>
          </p:cNvSpPr>
          <p:nvPr>
            <p:ph type="body" idx="1"/>
          </p:nvPr>
        </p:nvSpPr>
        <p:spPr>
          <a:xfrm>
            <a:off x="685800" y="4343400"/>
            <a:ext cx="5486400" cy="4113213"/>
          </a:xfrm>
          <a:noFill/>
          <a:ln/>
        </p:spPr>
        <p:txBody>
          <a:bodyPr/>
          <a:lstStyle/>
          <a:p>
            <a:pPr eaLnBrk="1" hangingPunct="1"/>
            <a:r>
              <a:rPr lang="ja-JP" altLang="en-US" dirty="0"/>
              <a:t>近年、里山の資源は利用されなくなってしまいました。刈敷きなどに代わって化学肥料が使われるようになり、石油や石炭、ウランなどの地下資源からエネルギーを取り出すことが一般的になりました。家庭のエネルギーも、プロパンガスや都市ガス、電気が利用されるようになりました。</a:t>
            </a:r>
            <a:endParaRPr lang="en-US" altLang="ja-JP" dirty="0"/>
          </a:p>
          <a:p>
            <a:pPr eaLnBrk="1" hangingPunct="1"/>
            <a:r>
              <a:rPr lang="ja-JP" altLang="en-US" dirty="0"/>
              <a:t>図は、</a:t>
            </a:r>
            <a:r>
              <a:rPr lang="en-US" altLang="ja-JP" dirty="0"/>
              <a:t>1960</a:t>
            </a:r>
            <a:r>
              <a:rPr lang="ja-JP" altLang="en-US" dirty="0"/>
              <a:t>年以降の薪炭材需要の推移を示しています。日本における薪炭材利用は急激に減少してきたことがわかります。この薪炭材需要量の急激な減少と、里山資源利用の急激な減少は並行して起こってきたことです。</a:t>
            </a:r>
            <a:endParaRPr lang="en-US" altLang="ja-JP" dirty="0"/>
          </a:p>
          <a:p>
            <a:pPr eaLnBrk="1" hangingPunct="1"/>
            <a:r>
              <a:rPr lang="ja-JP" altLang="en-US" dirty="0"/>
              <a:t>新しく、便利なエネルギーが利用されるようになり、里山から苦労して資源をとってくる必要はなくなりました。里山は資源供給の場ではなくなってしまったのです。</a:t>
            </a:r>
            <a:endParaRPr lang="en-US" altLang="ja-JP" dirty="0"/>
          </a:p>
          <a:p>
            <a:pPr eaLnBrk="1" hangingPunct="1"/>
            <a:r>
              <a:rPr lang="ja-JP" altLang="en-US" dirty="0"/>
              <a:t>そのため、里山は放置され、手入れが行われなくなってしまいました。手入れされない里山では、藪が繁茂し、林の中は暗くなりました。それに伴い、暗い環境でも育つことができる陰樹が勢力を伸ばすことになってきました。</a:t>
            </a:r>
            <a:endParaRPr lang="en-US" altLang="ja-JP" dirty="0"/>
          </a:p>
          <a:p>
            <a:pPr eaLnBrk="1" hangingPunct="1"/>
            <a:endParaRPr lang="ja-JP" altLang="ja-JP" dirty="0"/>
          </a:p>
        </p:txBody>
      </p:sp>
    </p:spTree>
    <p:extLst>
      <p:ext uri="{BB962C8B-B14F-4D97-AF65-F5344CB8AC3E}">
        <p14:creationId xmlns:p14="http://schemas.microsoft.com/office/powerpoint/2010/main" val="2621251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72D7F94-0C51-4D14-889D-E29682679ECB}" type="slidenum">
              <a:rPr lang="en-US" altLang="ja-JP" smtClean="0"/>
              <a:pPr/>
              <a:t>13</a:t>
            </a:fld>
            <a:endParaRPr lang="en-US" altLang="ja-JP"/>
          </a:p>
        </p:txBody>
      </p:sp>
      <p:sp>
        <p:nvSpPr>
          <p:cNvPr id="90115" name="Rectangle 2"/>
          <p:cNvSpPr>
            <a:spLocks noGrp="1" noRot="1" noChangeAspect="1" noChangeArrowheads="1" noTextEdit="1"/>
          </p:cNvSpPr>
          <p:nvPr>
            <p:ph type="sldImg"/>
          </p:nvPr>
        </p:nvSpPr>
        <p:spPr>
          <a:xfrm>
            <a:off x="1144588" y="687388"/>
            <a:ext cx="4570412" cy="3427412"/>
          </a:xfrm>
          <a:ln/>
        </p:spPr>
      </p:sp>
      <p:sp>
        <p:nvSpPr>
          <p:cNvPr id="90116" name="Rectangle 3"/>
          <p:cNvSpPr>
            <a:spLocks noGrp="1" noChangeArrowheads="1"/>
          </p:cNvSpPr>
          <p:nvPr>
            <p:ph type="body" idx="1"/>
          </p:nvPr>
        </p:nvSpPr>
        <p:spPr>
          <a:xfrm>
            <a:off x="685800" y="4343400"/>
            <a:ext cx="5486400" cy="4113213"/>
          </a:xfrm>
          <a:noFill/>
          <a:ln/>
        </p:spPr>
        <p:txBody>
          <a:bodyPr/>
          <a:lstStyle/>
          <a:p>
            <a:pPr eaLnBrk="1" hangingPunct="1"/>
            <a:r>
              <a:rPr lang="ja-JP" altLang="en-US" dirty="0"/>
              <a:t>　里山の資源が人間に利用され続けていると、里山の土壌中には養分が少なくなります。この講義の最初の方でも紹介したように、アカマツは養分の少ない痩せた土地で育つことができます。アカマツは里山環境に適した植物でした。</a:t>
            </a:r>
            <a:endParaRPr lang="en-US" altLang="ja-JP" dirty="0"/>
          </a:p>
          <a:p>
            <a:pPr eaLnBrk="1" hangingPunct="1"/>
            <a:r>
              <a:rPr lang="ja-JP" altLang="en-US" dirty="0"/>
              <a:t>　里山の資源が使われなくなり、里山が放置されると、落ち葉が堆積し、土壌中の養分が増加します。柴刈りが行われないので、多くの樹木が育つようになります。特に養分の多い土壌を好む植物は旺盛に成長するようになります。アカマツは痩せ地には強いのですが、これらの樹木との競争にはそれほど強くありません。また養分の多い土壌中ではたくさんの菌類が繁殖します。アカマツと共生関係にあるマツタケと他の菌類との間に激しい競争が生じることになります。このような状況の中で、マツノザイセンチュウというアメリカからやってきた線虫が広く感染することで、アカマツが次つぎに枯れてゆきました（集団枯損）。松枯れ病と呼ばれています。マツノザイセンチュウはマツノマダラカミキリの体内に入り込んで、広く運ばれます。マツノマダラカミキリがアカマツの枝をかじるときに、マツノザイセンチュウがアカマツの中に侵入し、繁殖します。マツノザイセンチュウの繁殖により、アカマツの水分輸送が阻害されて枯れてしまいます。</a:t>
            </a:r>
            <a:endParaRPr lang="en-US" altLang="ja-JP" dirty="0"/>
          </a:p>
          <a:p>
            <a:pPr eaLnBrk="1" hangingPunct="1"/>
            <a:r>
              <a:rPr lang="ja-JP" altLang="en-US" dirty="0"/>
              <a:t>　松枯れ病は、里山が放置されたことによって、広まったと考えることができます。</a:t>
            </a:r>
            <a:endParaRPr lang="en-US" altLang="ja-JP" dirty="0"/>
          </a:p>
          <a:p>
            <a:pPr eaLnBrk="1" hangingPunct="1"/>
            <a:endParaRPr lang="ja-JP" altLang="ja-JP" dirty="0"/>
          </a:p>
        </p:txBody>
      </p:sp>
    </p:spTree>
    <p:extLst>
      <p:ext uri="{BB962C8B-B14F-4D97-AF65-F5344CB8AC3E}">
        <p14:creationId xmlns:p14="http://schemas.microsoft.com/office/powerpoint/2010/main" val="1789865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里山の大事な樹木として紹介したもう一つ、コナラやクヌギにも集団枯損が発生しています。ナラ枯れと呼ばれています。</a:t>
            </a:r>
            <a:endParaRPr kumimoji="1" lang="en-US" altLang="ja-JP" dirty="0"/>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コナラやクヌギは主に萌芽更新によって維持されてきました。</a:t>
            </a:r>
            <a:r>
              <a:rPr kumimoji="1" lang="en-US" altLang="ja-JP" dirty="0"/>
              <a:t>15</a:t>
            </a:r>
            <a:r>
              <a:rPr kumimoji="1" lang="ja-JP" altLang="en-US" dirty="0"/>
              <a:t>～</a:t>
            </a:r>
            <a:r>
              <a:rPr kumimoji="1" lang="en-US" altLang="ja-JP" dirty="0"/>
              <a:t>25</a:t>
            </a:r>
            <a:r>
              <a:rPr kumimoji="1" lang="ja-JP" altLang="en-US" dirty="0"/>
              <a:t>年ごとに伐採が繰り返されてきました。そのため、里山には現在みられるような太いコナラやクヌギは存在しませんでした。</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コナラやクヌギを食害するカシノナガキクイムシという、体長</a:t>
            </a:r>
            <a:r>
              <a:rPr kumimoji="1" lang="en-US" altLang="ja-JP" dirty="0"/>
              <a:t>5~8mm</a:t>
            </a:r>
            <a:r>
              <a:rPr kumimoji="1" lang="ja-JP" altLang="en-US" dirty="0"/>
              <a:t>程度の甲虫がいます。メスのほうが少し大きな体をしています。メスの背中にはポケットのようなものがあり、この中にナラ菌が入っています。</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カシノナガキクシムシは太い木を好んで食害します。まず、オスがコナラやクヌギの太い木に穴をあけて侵入します。オスは木くずと糞が混じったフラスという粉状の物質を樹木の外に排出します。このフラスが集合フェロモンとして働きます。これを感知した多数のカシノナガキクイムシが集まってきます。メスだけでなく、オスも呼び寄せます。幹に穴をあけられた樹木は、穴をふさぐべく樹液を出します。少数のオスだけでは樹液にまかれて死んでしまいます。多くのオスで樹木に穴をあけることにより、樹液を作るひまを与えずに侵入するのだと考えられます。</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オスのあけた穴に入り込んだメスの背中のポケットから、ナラ菌がコナラやクヌギの樹体に広がり、繁殖します。増殖したナラ菌を餌として、カシノナガキクイムシの幼虫が育ちます。多数のオスによるアタックと、ナラ菌の繁殖により、水分輸送が妨げられて、樹木が枯れてしまいます。</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里山のコナラやクヌギが利用されず、太い木に育つことにより、ナラ枯れが広がることになりました。</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8CE0A9A6-5C28-4FCE-94C2-225AF5884F8D}" type="slidenum">
              <a:rPr lang="en-US" altLang="ja-JP" smtClean="0"/>
              <a:pPr>
                <a:defRPr/>
              </a:pPr>
              <a:t>14</a:t>
            </a:fld>
            <a:endParaRPr lang="en-US" altLang="ja-JP"/>
          </a:p>
        </p:txBody>
      </p:sp>
    </p:spTree>
    <p:extLst>
      <p:ext uri="{BB962C8B-B14F-4D97-AF65-F5344CB8AC3E}">
        <p14:creationId xmlns:p14="http://schemas.microsoft.com/office/powerpoint/2010/main" val="2533139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11D51E12-00B3-4D9E-9F1F-0561B78ED9B1}" type="slidenum">
              <a:rPr lang="en-US" altLang="ja-JP" smtClean="0"/>
              <a:pPr/>
              <a:t>15</a:t>
            </a:fld>
            <a:endParaRPr lang="en-US" altLang="ja-JP"/>
          </a:p>
        </p:txBody>
      </p:sp>
      <p:sp>
        <p:nvSpPr>
          <p:cNvPr id="91139" name="Rectangle 2"/>
          <p:cNvSpPr>
            <a:spLocks noGrp="1" noRot="1" noChangeAspect="1" noChangeArrowheads="1" noTextEdit="1"/>
          </p:cNvSpPr>
          <p:nvPr>
            <p:ph type="sldImg"/>
          </p:nvPr>
        </p:nvSpPr>
        <p:spPr>
          <a:xfrm>
            <a:off x="1144588" y="687388"/>
            <a:ext cx="4570412" cy="3427412"/>
          </a:xfrm>
          <a:ln/>
        </p:spPr>
      </p:sp>
      <p:sp>
        <p:nvSpPr>
          <p:cNvPr id="91140" name="Rectangle 3"/>
          <p:cNvSpPr>
            <a:spLocks noGrp="1" noChangeArrowheads="1"/>
          </p:cNvSpPr>
          <p:nvPr>
            <p:ph type="body" idx="1"/>
          </p:nvPr>
        </p:nvSpPr>
        <p:spPr>
          <a:xfrm>
            <a:off x="685800" y="4343400"/>
            <a:ext cx="5486400" cy="4113213"/>
          </a:xfrm>
          <a:noFill/>
          <a:ln/>
        </p:spPr>
        <p:txBody>
          <a:bodyPr/>
          <a:lstStyle/>
          <a:p>
            <a:pPr eaLnBrk="1" hangingPunct="1"/>
            <a:r>
              <a:rPr lang="ja-JP" altLang="en-US" dirty="0"/>
              <a:t>昔の農家の近くにはたいてい竹林がありました。竹林からは、タケノコが生産されました。また、竹を利用して多くのものがつくられました。例えば、物干しざおや、ざる、籠、などの多くの道具類が竹を材料としていました。また、昔の家の壁は、芯に竹を使っていました。</a:t>
            </a:r>
            <a:endParaRPr lang="en-US" altLang="ja-JP" dirty="0"/>
          </a:p>
          <a:p>
            <a:pPr eaLnBrk="1" hangingPunct="1"/>
            <a:endParaRPr lang="en-US" altLang="ja-JP" dirty="0"/>
          </a:p>
          <a:p>
            <a:pPr eaLnBrk="1" hangingPunct="1"/>
            <a:r>
              <a:rPr lang="ja-JP" altLang="en-US" dirty="0"/>
              <a:t>安価なタケノコが輸入されるようになり、一部の高級なタケノコ産地を除いて、多くの竹林でタケノコがとられなくなりました。そのために、竹の大繁殖が起こっています。竹の大繁殖は、特に関西地域で多く見られる現象です。一つの竹林の個々の竹は、地下茎でつながっているのが普通です。地下茎を伸ばすことにより、隣接する林の中に侵入し、タケノコを発生させます。ほとんどの植物が生育できないような暗い環境でも、地下茎を通して運ばれてくる栄養を利用して、タケノコは育つことができます。やがて、その場所で竹が優占するようになり、他の植物を枯らしてしまいます。こうして、竹林が拡大していきます。竹林の中ではほかの植物はほとんど育つことができません。生物の多様性が著しく低くなります。</a:t>
            </a:r>
            <a:endParaRPr lang="en-US" altLang="ja-JP" dirty="0"/>
          </a:p>
          <a:p>
            <a:pPr eaLnBrk="1" hangingPunct="1"/>
            <a:endParaRPr lang="en-US" altLang="ja-JP" dirty="0"/>
          </a:p>
          <a:p>
            <a:pPr eaLnBrk="1" hangingPunct="1"/>
            <a:r>
              <a:rPr lang="ja-JP" altLang="en-US" dirty="0"/>
              <a:t>竹林の地下茎は浅いために、斜面にある竹林では地滑りが発生する危険も指摘されています。</a:t>
            </a:r>
            <a:endParaRPr lang="en-US" altLang="ja-JP" dirty="0"/>
          </a:p>
          <a:p>
            <a:pPr eaLnBrk="1" hangingPunct="1"/>
            <a:endParaRPr lang="ja-JP" altLang="ja-JP" dirty="0"/>
          </a:p>
        </p:txBody>
      </p:sp>
    </p:spTree>
    <p:extLst>
      <p:ext uri="{BB962C8B-B14F-4D97-AF65-F5344CB8AC3E}">
        <p14:creationId xmlns:p14="http://schemas.microsoft.com/office/powerpoint/2010/main" val="1217316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ECDA44BA-D689-4B71-BF99-17E411EA0F62}" type="slidenum">
              <a:rPr lang="en-US" altLang="ja-JP" smtClean="0"/>
              <a:pPr/>
              <a:t>16</a:t>
            </a:fld>
            <a:endParaRPr lang="en-US" altLang="ja-JP"/>
          </a:p>
        </p:txBody>
      </p:sp>
      <p:sp>
        <p:nvSpPr>
          <p:cNvPr id="92163" name="Rectangle 2"/>
          <p:cNvSpPr>
            <a:spLocks noGrp="1" noRot="1" noChangeAspect="1" noChangeArrowheads="1" noTextEdit="1"/>
          </p:cNvSpPr>
          <p:nvPr>
            <p:ph type="sldImg"/>
          </p:nvPr>
        </p:nvSpPr>
        <p:spPr>
          <a:xfrm>
            <a:off x="1144588" y="687388"/>
            <a:ext cx="4570412" cy="3427412"/>
          </a:xfrm>
          <a:ln/>
        </p:spPr>
      </p:sp>
      <p:sp>
        <p:nvSpPr>
          <p:cNvPr id="92164" name="Rectangle 3"/>
          <p:cNvSpPr>
            <a:spLocks noGrp="1" noChangeArrowheads="1"/>
          </p:cNvSpPr>
          <p:nvPr>
            <p:ph type="body" idx="1"/>
          </p:nvPr>
        </p:nvSpPr>
        <p:spPr>
          <a:xfrm>
            <a:off x="685800" y="4343400"/>
            <a:ext cx="5486400" cy="4113213"/>
          </a:xfrm>
          <a:noFill/>
          <a:ln/>
        </p:spPr>
        <p:txBody>
          <a:bodyPr/>
          <a:lstStyle/>
          <a:p>
            <a:pPr eaLnBrk="1" hangingPunct="1"/>
            <a:r>
              <a:rPr lang="ja-JP" altLang="en-US" dirty="0"/>
              <a:t>最近では、都市部でも野生動物がみられることがあり、ニュースなどでも報道されています。</a:t>
            </a:r>
            <a:endParaRPr lang="en-US" altLang="ja-JP" dirty="0"/>
          </a:p>
          <a:p>
            <a:pPr eaLnBrk="1" hangingPunct="1"/>
            <a:r>
              <a:rPr lang="ja-JP" altLang="en-US" dirty="0"/>
              <a:t>イノシシやクマ、ニホンザル、シカなどの野生動物が人間の生活圏に入り込んで害をなすことを「鳥獣外問題」と呼んでいます。</a:t>
            </a:r>
            <a:endParaRPr lang="en-US" altLang="ja-JP" dirty="0"/>
          </a:p>
          <a:p>
            <a:pPr eaLnBrk="1" hangingPunct="1"/>
            <a:r>
              <a:rPr lang="ja-JP" altLang="en-US" dirty="0"/>
              <a:t>近年の鳥獣外問題の多発には、里山の放棄が関係していると考えられます。</a:t>
            </a:r>
            <a:endParaRPr lang="en-US" altLang="ja-JP" dirty="0"/>
          </a:p>
          <a:p>
            <a:pPr eaLnBrk="1" hangingPunct="1"/>
            <a:endParaRPr lang="en-US" altLang="ja-JP" dirty="0"/>
          </a:p>
          <a:p>
            <a:pPr eaLnBrk="1" hangingPunct="1"/>
            <a:r>
              <a:rPr lang="ja-JP" altLang="en-US" dirty="0"/>
              <a:t>手入れされなくなった里山では、藪が繁茂し、見通しのきかない環境になっています。動物たちにとっては絶好の環境といえます。</a:t>
            </a:r>
            <a:endParaRPr lang="en-US" altLang="ja-JP" dirty="0"/>
          </a:p>
          <a:p>
            <a:pPr eaLnBrk="1" hangingPunct="1"/>
            <a:r>
              <a:rPr lang="ja-JP" altLang="en-US" dirty="0"/>
              <a:t>隠れ場所となり、また人に発見されずに田畑や人家に近づくことが可能になりました。</a:t>
            </a:r>
            <a:endParaRPr lang="en-US" altLang="ja-JP" dirty="0"/>
          </a:p>
          <a:p>
            <a:pPr eaLnBrk="1" hangingPunct="1"/>
            <a:endParaRPr lang="en-US" altLang="ja-JP" dirty="0"/>
          </a:p>
          <a:p>
            <a:pPr eaLnBrk="1" hangingPunct="1"/>
            <a:r>
              <a:rPr lang="ja-JP" altLang="en-US" dirty="0"/>
              <a:t>里山が人間に利用されなくなり、野生生物にとっての活動領域が広がってきたといえるでしょう。</a:t>
            </a:r>
            <a:endParaRPr lang="en-US" altLang="ja-JP" dirty="0"/>
          </a:p>
          <a:p>
            <a:pPr eaLnBrk="1" hangingPunct="1"/>
            <a:r>
              <a:rPr lang="ja-JP" altLang="en-US" dirty="0"/>
              <a:t>実はこれは里山だけに限ることではありません。</a:t>
            </a:r>
            <a:endParaRPr lang="en-US" altLang="ja-JP" dirty="0"/>
          </a:p>
          <a:p>
            <a:pPr eaLnBrk="1" hangingPunct="1"/>
            <a:r>
              <a:rPr lang="ja-JP" altLang="en-US" dirty="0"/>
              <a:t>日本の多くの中山間地では、過疎化が進行しており、それに伴って林業などの産業も衰退してきています。</a:t>
            </a:r>
            <a:endParaRPr lang="en-US" altLang="ja-JP" dirty="0"/>
          </a:p>
          <a:p>
            <a:pPr eaLnBrk="1" hangingPunct="1"/>
            <a:r>
              <a:rPr lang="ja-JP" altLang="en-US" dirty="0"/>
              <a:t>それらの地域では野生動物の数が増えています。</a:t>
            </a:r>
            <a:endParaRPr lang="en-US" altLang="ja-JP" dirty="0"/>
          </a:p>
          <a:p>
            <a:pPr eaLnBrk="1" hangingPunct="1"/>
            <a:r>
              <a:rPr lang="ja-JP" altLang="en-US" dirty="0"/>
              <a:t>都市部を除く多くの場所が、野生動物の領域になってきているとも言えます。</a:t>
            </a:r>
            <a:endParaRPr lang="en-US" altLang="ja-JP" dirty="0"/>
          </a:p>
          <a:p>
            <a:pPr eaLnBrk="1" hangingPunct="1"/>
            <a:endParaRPr lang="ja-JP" altLang="ja-JP" dirty="0"/>
          </a:p>
        </p:txBody>
      </p:sp>
    </p:spTree>
    <p:extLst>
      <p:ext uri="{BB962C8B-B14F-4D97-AF65-F5344CB8AC3E}">
        <p14:creationId xmlns:p14="http://schemas.microsoft.com/office/powerpoint/2010/main" val="4176293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さて、レポートの課題です。</a:t>
            </a:r>
            <a:endParaRPr kumimoji="1" lang="en-US" altLang="ja-JP" dirty="0"/>
          </a:p>
          <a:p>
            <a:r>
              <a:rPr kumimoji="1" lang="ja-JP" altLang="en-US" dirty="0"/>
              <a:t>今回の講義で重要であると考えることを</a:t>
            </a:r>
            <a:r>
              <a:rPr kumimoji="1" lang="en-US" altLang="ja-JP" dirty="0"/>
              <a:t>400</a:t>
            </a:r>
            <a:r>
              <a:rPr kumimoji="1" lang="ja-JP" altLang="en-US" dirty="0"/>
              <a:t>字程度にまとめてください。</a:t>
            </a:r>
            <a:endParaRPr kumimoji="1" lang="en-US" altLang="ja-JP" dirty="0"/>
          </a:p>
          <a:p>
            <a:r>
              <a:rPr kumimoji="1" lang="en-US" altLang="ja-JP" dirty="0" err="1"/>
              <a:t>Manaba</a:t>
            </a:r>
            <a:r>
              <a:rPr kumimoji="1" lang="ja-JP" altLang="en-US" dirty="0"/>
              <a:t>のレポート機能を使って提出してください。</a:t>
            </a:r>
            <a:endParaRPr kumimoji="1" lang="en-US" altLang="ja-JP" dirty="0"/>
          </a:p>
          <a:p>
            <a:r>
              <a:rPr kumimoji="1" lang="ja-JP" altLang="en-US" dirty="0"/>
              <a:t>提出の締め切りは</a:t>
            </a:r>
            <a:r>
              <a:rPr kumimoji="1" lang="en-US" altLang="ja-JP" dirty="0"/>
              <a:t>5</a:t>
            </a:r>
            <a:r>
              <a:rPr kumimoji="1" lang="ja-JP" altLang="en-US" dirty="0"/>
              <a:t>月</a:t>
            </a:r>
            <a:r>
              <a:rPr kumimoji="1" lang="en-US" altLang="ja-JP" dirty="0"/>
              <a:t>11</a:t>
            </a:r>
            <a:r>
              <a:rPr kumimoji="1" lang="ja-JP" altLang="en-US" dirty="0"/>
              <a:t>日（月）</a:t>
            </a:r>
            <a:r>
              <a:rPr kumimoji="1" lang="en-US" altLang="ja-JP" dirty="0"/>
              <a:t>18</a:t>
            </a:r>
            <a:r>
              <a:rPr kumimoji="1" lang="ja-JP" altLang="en-US" dirty="0"/>
              <a:t>：</a:t>
            </a:r>
            <a:r>
              <a:rPr kumimoji="1" lang="en-US" altLang="ja-JP" dirty="0"/>
              <a:t>00</a:t>
            </a:r>
            <a:r>
              <a:rPr kumimoji="1" lang="ja-JP" altLang="en-US" dirty="0"/>
              <a:t>です。</a:t>
            </a:r>
            <a:endParaRPr kumimoji="1" lang="en-US" altLang="ja-JP" dirty="0"/>
          </a:p>
          <a:p>
            <a:endParaRPr kumimoji="1" lang="en-US" altLang="ja-JP" dirty="0"/>
          </a:p>
          <a:p>
            <a:r>
              <a:rPr kumimoji="1" lang="ja-JP" altLang="en-US" dirty="0"/>
              <a:t>以上で今回の講義を終わります。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8CE0A9A6-5C28-4FCE-94C2-225AF5884F8D}" type="slidenum">
              <a:rPr lang="en-US" altLang="ja-JP" smtClean="0"/>
              <a:pPr>
                <a:defRPr/>
              </a:pPr>
              <a:t>17</a:t>
            </a:fld>
            <a:endParaRPr lang="en-US" altLang="ja-JP"/>
          </a:p>
        </p:txBody>
      </p:sp>
    </p:spTree>
    <p:extLst>
      <p:ext uri="{BB962C8B-B14F-4D97-AF65-F5344CB8AC3E}">
        <p14:creationId xmlns:p14="http://schemas.microsoft.com/office/powerpoint/2010/main" val="1293835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里山の代表的な樹木を紹介します。ぜひ覚えてください。</a:t>
            </a:r>
            <a:endParaRPr kumimoji="1" lang="en-US" altLang="ja-JP" dirty="0"/>
          </a:p>
          <a:p>
            <a:endParaRPr kumimoji="1" lang="en-US" altLang="ja-JP" dirty="0"/>
          </a:p>
          <a:p>
            <a:r>
              <a:rPr kumimoji="1" lang="ja-JP" altLang="en-US" dirty="0"/>
              <a:t>一つ目は「アカマツ」です。</a:t>
            </a:r>
            <a:endParaRPr kumimoji="1" lang="en-US" altLang="ja-JP" dirty="0"/>
          </a:p>
          <a:p>
            <a:r>
              <a:rPr kumimoji="1" lang="ja-JP" altLang="en-US" dirty="0"/>
              <a:t>アカマツは針葉樹のグループに属しています。栄養の乏しい土壌でも元気に育つことができます。</a:t>
            </a:r>
            <a:endParaRPr kumimoji="1" lang="en-US" altLang="ja-JP" dirty="0"/>
          </a:p>
          <a:p>
            <a:r>
              <a:rPr kumimoji="1" lang="ja-JP" altLang="en-US" dirty="0"/>
              <a:t>伐採や山火事などで森林が失われた後に、いち早く芽生え再び森林を作り出す樹木です。</a:t>
            </a:r>
            <a:endParaRPr kumimoji="1" lang="en-US" altLang="ja-JP" dirty="0"/>
          </a:p>
          <a:p>
            <a:r>
              <a:rPr kumimoji="1" lang="ja-JP" altLang="en-US" dirty="0"/>
              <a:t>アカマツの種子には羽がついていて、風に乗って遠くまで飛んでいき、新しい土地に到達することができます。</a:t>
            </a:r>
            <a:endParaRPr kumimoji="1" lang="en-US" altLang="ja-JP" dirty="0"/>
          </a:p>
          <a:p>
            <a:endParaRPr kumimoji="1" lang="en-US" altLang="ja-JP" dirty="0"/>
          </a:p>
          <a:p>
            <a:r>
              <a:rPr kumimoji="1" lang="ja-JP" altLang="en-US" dirty="0"/>
              <a:t>アカマツがやせた土壌に育つことができるのは、マツタケのような菌類と共生しているからです。</a:t>
            </a:r>
            <a:endParaRPr kumimoji="1" lang="en-US" altLang="ja-JP" dirty="0"/>
          </a:p>
          <a:p>
            <a:r>
              <a:rPr kumimoji="1" lang="ja-JP" altLang="en-US" dirty="0"/>
              <a:t>植物は根から水分や養分を吸収します。</a:t>
            </a:r>
            <a:endParaRPr kumimoji="1" lang="en-US" altLang="ja-JP" dirty="0"/>
          </a:p>
          <a:p>
            <a:r>
              <a:rPr kumimoji="1" lang="ja-JP" altLang="en-US" dirty="0"/>
              <a:t>菌類の菌糸は植物の根よりずっと細く（</a:t>
            </a:r>
            <a:r>
              <a:rPr kumimoji="1" lang="en-US" altLang="ja-JP" dirty="0"/>
              <a:t>1000</a:t>
            </a:r>
            <a:r>
              <a:rPr kumimoji="1" lang="ja-JP" altLang="en-US" dirty="0"/>
              <a:t>分の</a:t>
            </a:r>
            <a:r>
              <a:rPr kumimoji="1" lang="en-US" altLang="ja-JP" dirty="0"/>
              <a:t>1</a:t>
            </a:r>
            <a:r>
              <a:rPr kumimoji="1" lang="ja-JP" altLang="en-US" dirty="0"/>
              <a:t>くらい）、植物の根が入り込めないような隙間に進入できます。そのため、植物の根では吸収できない養分を、菌糸は利用できます。</a:t>
            </a:r>
            <a:endParaRPr kumimoji="1" lang="en-US" altLang="ja-JP" dirty="0"/>
          </a:p>
          <a:p>
            <a:r>
              <a:rPr kumimoji="1" lang="ja-JP" altLang="en-US" dirty="0"/>
              <a:t>マツタケのようにアカマツと共生している菌類は、アカマツが光合成で固定してくれた糖類を分けてもらい、アカマツが吸収できない養分を与えています。</a:t>
            </a:r>
            <a:endParaRPr kumimoji="1" lang="en-US" altLang="ja-JP" dirty="0"/>
          </a:p>
          <a:p>
            <a:r>
              <a:rPr kumimoji="1" lang="ja-JP" altLang="en-US" dirty="0"/>
              <a:t>このようなわけで、アカマツは痩せた土壌に育つことができます。</a:t>
            </a:r>
            <a:endParaRPr kumimoji="1" lang="en-US" altLang="ja-JP" dirty="0"/>
          </a:p>
          <a:p>
            <a:r>
              <a:rPr kumimoji="1" lang="ja-JP" altLang="en-US" dirty="0"/>
              <a:t>人間がいろいろなものを収穫し、その結果、里山の土壌は栄養が乏しくなったいます。アカマツはこのような環境に適応しているといえます。</a:t>
            </a:r>
            <a:endParaRPr kumimoji="1" lang="en-US" altLang="ja-JP" dirty="0"/>
          </a:p>
          <a:p>
            <a:r>
              <a:rPr kumimoji="1" lang="ja-JP" altLang="en-US" dirty="0"/>
              <a:t>アカマツは薪や建築用材としても優れた性質を持っています。信楽焼きでは現在でも薪を燃料として使用しています。脂分が多いため、燃焼温度が高くなるのが特徴です。建築に利用するときには、特に梁に使われます。梁というのは、柱のように垂直に立てるのではなく、水平に配置される部材です。水平に配置されるために、曲げに対して強くなければやがてたわんでしまいます。アカマツの材は曲げに強いという特徴があります。</a:t>
            </a:r>
            <a:endParaRPr kumimoji="1" lang="en-US" altLang="ja-JP" dirty="0"/>
          </a:p>
          <a:p>
            <a:endParaRPr kumimoji="1" lang="en-US" altLang="ja-JP" dirty="0"/>
          </a:p>
          <a:p>
            <a:r>
              <a:rPr kumimoji="1" lang="ja-JP" altLang="en-US" dirty="0"/>
              <a:t>二つ目は「コナラ（クヌギ）」です。</a:t>
            </a:r>
            <a:endParaRPr kumimoji="1" lang="en-US" altLang="ja-JP" dirty="0"/>
          </a:p>
          <a:p>
            <a:r>
              <a:rPr kumimoji="1" lang="ja-JP" altLang="en-US" dirty="0"/>
              <a:t>コナラもクヌギもドングリを作る樹木です。広葉樹のグループに属しています。</a:t>
            </a:r>
            <a:endParaRPr kumimoji="1" lang="en-US" altLang="ja-JP" dirty="0"/>
          </a:p>
          <a:p>
            <a:r>
              <a:rPr kumimoji="1" lang="ja-JP" altLang="en-US" dirty="0"/>
              <a:t>この二つの樹木は、薪や炭、シイタケ栽培に利用されてきました。</a:t>
            </a:r>
            <a:endParaRPr kumimoji="1" lang="en-US" altLang="ja-JP" dirty="0"/>
          </a:p>
          <a:p>
            <a:r>
              <a:rPr kumimoji="1" lang="ja-JP" altLang="en-US" dirty="0"/>
              <a:t>これらの樹木には繁殖の仕方が二種類あります。</a:t>
            </a:r>
            <a:endParaRPr kumimoji="1" lang="en-US" altLang="ja-JP" dirty="0"/>
          </a:p>
          <a:p>
            <a:r>
              <a:rPr kumimoji="1" lang="ja-JP" altLang="en-US" dirty="0"/>
              <a:t>一つ目の繁殖方法は「実生（みしょう）更新」と呼ばれます。実生更新では、普通の植物と同じように種（ドングリ）で繁殖します。ドングリから出てくる芽を実生と言います。</a:t>
            </a:r>
            <a:endParaRPr kumimoji="1" lang="en-US" altLang="ja-JP" dirty="0"/>
          </a:p>
          <a:p>
            <a:r>
              <a:rPr kumimoji="1" lang="ja-JP" altLang="en-US" dirty="0"/>
              <a:t>実生更新の利点は、有性生殖であるために、親の樹木と少し異なった遺伝的性質を持っていることです。環境の変化が起こった時、実生更新で育った樹木の一部は変化した環境により適しているかもしれません。また、動物などによりドングリが遠くに運ばれて、新しい生育環境に進出することも可能です。</a:t>
            </a:r>
            <a:endParaRPr kumimoji="1" lang="en-US" altLang="ja-JP" dirty="0"/>
          </a:p>
          <a:p>
            <a:r>
              <a:rPr kumimoji="1" lang="ja-JP" altLang="en-US" dirty="0"/>
              <a:t>一方、実生更新の欠点も見てみましょう。実生繁殖では、最初の年は</a:t>
            </a:r>
            <a:r>
              <a:rPr kumimoji="1" lang="en-US" altLang="ja-JP" dirty="0"/>
              <a:t>10</a:t>
            </a:r>
            <a:r>
              <a:rPr kumimoji="1" lang="ja-JP" altLang="en-US" dirty="0"/>
              <a:t>～</a:t>
            </a:r>
            <a:r>
              <a:rPr kumimoji="1" lang="en-US" altLang="ja-JP" dirty="0"/>
              <a:t>30</a:t>
            </a:r>
            <a:r>
              <a:rPr kumimoji="1" lang="ja-JP" altLang="en-US" dirty="0"/>
              <a:t>㎝成長します。雑草が茂る環境では多くの実生が枯れてしまいます。</a:t>
            </a:r>
            <a:endParaRPr kumimoji="1" lang="en-US" altLang="ja-JP" dirty="0"/>
          </a:p>
          <a:p>
            <a:r>
              <a:rPr kumimoji="1" lang="ja-JP" altLang="en-US" dirty="0"/>
              <a:t>二つ目の繁殖方法は「萌芽（ぼうが）更新」と呼ばれます。比較的若いコナラやクヌギだと、伐採された樹木の伐り株から翌年芽が出てきます。この目のことを「萌芽」といいます。</a:t>
            </a:r>
            <a:endParaRPr kumimoji="1" lang="en-US" altLang="ja-JP" dirty="0"/>
          </a:p>
          <a:p>
            <a:r>
              <a:rPr kumimoji="1" lang="ja-JP" altLang="en-US" dirty="0"/>
              <a:t>萌芽更新の場合、切り株が持っている養分を利用することができるので、最初の年に</a:t>
            </a:r>
            <a:r>
              <a:rPr kumimoji="1" lang="en-US" altLang="ja-JP" dirty="0"/>
              <a:t>1m</a:t>
            </a:r>
            <a:r>
              <a:rPr kumimoji="1" lang="ja-JP" altLang="en-US" dirty="0"/>
              <a:t>くらい伸びることができます。そのため、雑草が繁茂している環境でも確実に育つことができます。</a:t>
            </a:r>
            <a:endParaRPr kumimoji="1" lang="en-US" altLang="ja-JP" dirty="0"/>
          </a:p>
          <a:p>
            <a:endParaRPr kumimoji="1" lang="en-US" altLang="ja-JP" dirty="0"/>
          </a:p>
          <a:p>
            <a:r>
              <a:rPr kumimoji="1" lang="ja-JP" altLang="en-US" dirty="0"/>
              <a:t>里山では、主に萌芽更新によってコナラやクヌギの林が維持されてきました。伐採されてから</a:t>
            </a:r>
            <a:r>
              <a:rPr kumimoji="1" lang="en-US" altLang="ja-JP" dirty="0"/>
              <a:t>15</a:t>
            </a:r>
            <a:r>
              <a:rPr kumimoji="1" lang="ja-JP" altLang="en-US" dirty="0"/>
              <a:t>～</a:t>
            </a:r>
            <a:r>
              <a:rPr kumimoji="1" lang="en-US" altLang="ja-JP" dirty="0"/>
              <a:t>25</a:t>
            </a:r>
            <a:r>
              <a:rPr kumimoji="1" lang="ja-JP" altLang="en-US" dirty="0"/>
              <a:t>年経つと、太く育った樹木を伐採し、薪や炭、シイタケ栽培に利用されました。</a:t>
            </a:r>
            <a:endParaRPr kumimoji="1" lang="en-US" altLang="ja-JP" dirty="0"/>
          </a:p>
          <a:p>
            <a:r>
              <a:rPr kumimoji="1" lang="ja-JP" altLang="en-US" dirty="0"/>
              <a:t>木材だけでなく、落ち葉を掻き集めて燃料や肥料に利用されました。また細い樹木（柴）も燃料に利用されました。昔話でおじいさんが刈り取っていたのが柴です。</a:t>
            </a:r>
            <a:endParaRPr kumimoji="1" lang="en-US" altLang="ja-JP" dirty="0"/>
          </a:p>
          <a:p>
            <a:endParaRPr kumimoji="1" lang="en-US" altLang="ja-JP" dirty="0"/>
          </a:p>
          <a:p>
            <a:r>
              <a:rPr kumimoji="1" lang="ja-JP" altLang="en-US" dirty="0"/>
              <a:t>落ち葉搔きや柴刈りの頻度が高すぎたり、伐採を繰り返す年数が短か過ぎると、過度の利用状態になり、土壌の養分が少なくなります。そうなるとコナラやクヌギの林ではなくアカマツが優占する林に変化していきます。さらに過度な利用が継続すると、アカマツも育つことができない状態（はげ山）になってしまいます。</a:t>
            </a:r>
            <a:endParaRPr kumimoji="1" lang="en-US" altLang="ja-JP" dirty="0"/>
          </a:p>
          <a:p>
            <a:endParaRPr kumimoji="1" lang="en-US" altLang="ja-JP" dirty="0"/>
          </a:p>
          <a:p>
            <a:r>
              <a:rPr kumimoji="1" lang="ja-JP" altLang="en-US" dirty="0"/>
              <a:t>逆に、里山の資源利用があまり行われなくなると、藪が繁茂し、林の中が暗くなります。里山の利用が全く行われなくなると、やがてその林は照葉樹が優占する林に変化していくと考えられてきました。</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8CE0A9A6-5C28-4FCE-94C2-225AF5884F8D}" type="slidenum">
              <a:rPr lang="en-US" altLang="ja-JP" smtClean="0"/>
              <a:pPr>
                <a:defRPr/>
              </a:pPr>
              <a:t>2</a:t>
            </a:fld>
            <a:endParaRPr lang="en-US" altLang="ja-JP"/>
          </a:p>
        </p:txBody>
      </p:sp>
    </p:spTree>
    <p:extLst>
      <p:ext uri="{BB962C8B-B14F-4D97-AF65-F5344CB8AC3E}">
        <p14:creationId xmlns:p14="http://schemas.microsoft.com/office/powerpoint/2010/main" val="886988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5EC824EE-7B12-4FA9-B11E-FE6A48B40340}" type="slidenum">
              <a:rPr lang="en-US" altLang="ja-JP" smtClean="0"/>
              <a:pPr/>
              <a:t>3</a:t>
            </a:fld>
            <a:endParaRPr lang="en-US" altLang="ja-JP"/>
          </a:p>
        </p:txBody>
      </p:sp>
      <p:sp>
        <p:nvSpPr>
          <p:cNvPr id="57347" name="Rectangle 2"/>
          <p:cNvSpPr>
            <a:spLocks noGrp="1" noRot="1" noChangeAspect="1" noChangeArrowheads="1" noTextEdit="1"/>
          </p:cNvSpPr>
          <p:nvPr>
            <p:ph type="sldImg"/>
          </p:nvPr>
        </p:nvSpPr>
        <p:spPr>
          <a:xfrm>
            <a:off x="1144588" y="687388"/>
            <a:ext cx="4570412" cy="3427412"/>
          </a:xfrm>
          <a:ln/>
        </p:spPr>
      </p:sp>
      <p:sp>
        <p:nvSpPr>
          <p:cNvPr id="57348" name="Rectangle 3"/>
          <p:cNvSpPr>
            <a:spLocks noGrp="1" noChangeArrowheads="1"/>
          </p:cNvSpPr>
          <p:nvPr>
            <p:ph type="body" idx="1"/>
          </p:nvPr>
        </p:nvSpPr>
        <p:spPr>
          <a:xfrm>
            <a:off x="685800" y="4343400"/>
            <a:ext cx="5486400" cy="4113213"/>
          </a:xfrm>
          <a:noFill/>
          <a:ln/>
        </p:spPr>
        <p:txBody>
          <a:bodyPr/>
          <a:lstStyle/>
          <a:p>
            <a:pPr eaLnBrk="1" hangingPunct="1"/>
            <a:r>
              <a:rPr lang="ja-JP" altLang="en-US" dirty="0"/>
              <a:t>現代の我々は電気やガス、ガソリンなどのエネルギーを利用でき、便利な生活を堪能しています。これらのエネルギーのほとんどは、石油や石炭、ウランなどの地中に埋まっていた資源から得られるものです。農業で使用する肥料や農薬も、やはり地下資源を原料にしています。</a:t>
            </a:r>
            <a:endParaRPr lang="en-US" altLang="ja-JP" dirty="0"/>
          </a:p>
          <a:p>
            <a:pPr eaLnBrk="1" hangingPunct="1"/>
            <a:r>
              <a:rPr lang="ja-JP" altLang="en-US" dirty="0"/>
              <a:t>これらの地下資源由来のエネルギーや肥料などを利用できなかった時代には、人々の生活を支えてくれる燃料や肥料は里山から得ていました。</a:t>
            </a:r>
            <a:endParaRPr lang="en-US" altLang="ja-JP" dirty="0"/>
          </a:p>
          <a:p>
            <a:pPr eaLnBrk="1" hangingPunct="1"/>
            <a:r>
              <a:rPr lang="ja-JP" altLang="en-US" dirty="0"/>
              <a:t>里山の資源は有限です。</a:t>
            </a:r>
            <a:r>
              <a:rPr lang="en-US" altLang="ja-JP" dirty="0"/>
              <a:t>1</a:t>
            </a:r>
            <a:r>
              <a:rPr lang="ja-JP" altLang="en-US" dirty="0"/>
              <a:t>年間に利用できる里山の資源量には限界があります。限界を超えて利用すると翌年の資源再生がうまくいきません。</a:t>
            </a:r>
            <a:endParaRPr lang="en-US" altLang="ja-JP" dirty="0"/>
          </a:p>
          <a:p>
            <a:pPr eaLnBrk="1" hangingPunct="1"/>
            <a:r>
              <a:rPr lang="ja-JP" altLang="en-US" dirty="0"/>
              <a:t>しかしながら、里山の資源は永続的に利用することができます。適切な時期に適切な量を利用するようにすれば、毎年資源利用が可能です。</a:t>
            </a:r>
            <a:endParaRPr lang="en-US" altLang="ja-JP" dirty="0"/>
          </a:p>
          <a:p>
            <a:pPr eaLnBrk="1" hangingPunct="1"/>
            <a:endParaRPr lang="en-US" altLang="ja-JP" dirty="0"/>
          </a:p>
          <a:p>
            <a:pPr eaLnBrk="1" hangingPunct="1"/>
            <a:r>
              <a:rPr lang="ja-JP" altLang="en-US" dirty="0"/>
              <a:t>適切な資源利用を行っている里山には、その環境に適応した生物が存在できるようになります。いくつかの例を後程紹介します。</a:t>
            </a:r>
            <a:endParaRPr lang="en-US" altLang="ja-JP" dirty="0"/>
          </a:p>
          <a:p>
            <a:pPr eaLnBrk="1" hangingPunct="1"/>
            <a:endParaRPr lang="en-US" altLang="ja-JP" dirty="0"/>
          </a:p>
          <a:p>
            <a:pPr eaLnBrk="1" hangingPunct="1"/>
            <a:r>
              <a:rPr lang="en-US" altLang="ja-JP" dirty="0"/>
              <a:t>1</a:t>
            </a:r>
            <a:r>
              <a:rPr lang="ja-JP" altLang="en-US" dirty="0"/>
              <a:t>年間に利用できる里山の資源には限界があることを述べました。誰かがその資源を過剰に利用してしまうと、ほかの人はその資源を利用できなくなってしまいます。</a:t>
            </a:r>
            <a:endParaRPr lang="en-US" altLang="ja-JP" dirty="0"/>
          </a:p>
          <a:p>
            <a:pPr eaLnBrk="1" hangingPunct="1"/>
            <a:r>
              <a:rPr lang="ja-JP" altLang="en-US" dirty="0"/>
              <a:t>里山の資源を公平に、持続可能な仕方で利用するための取り決めが各地で行われていました。「入会（いりあい）」という制度です。</a:t>
            </a:r>
            <a:endParaRPr lang="en-US" altLang="ja-JP" dirty="0"/>
          </a:p>
          <a:p>
            <a:pPr eaLnBrk="1" hangingPunct="1"/>
            <a:r>
              <a:rPr lang="ja-JP" altLang="en-US" dirty="0"/>
              <a:t>例えば、ある場所（入会地）で落ち葉採取をする場合、いつから落ち葉を採取できるのか、落ち葉搔きに使用できる籠のサイズ、１軒の家から参加できる人数など、細かな取り決めが行われていました。</a:t>
            </a:r>
            <a:endParaRPr lang="en-US" altLang="ja-JP" dirty="0"/>
          </a:p>
          <a:p>
            <a:pPr eaLnBrk="1" hangingPunct="1"/>
            <a:r>
              <a:rPr lang="ja-JP" altLang="en-US" dirty="0"/>
              <a:t>入会の制度は地域社会の持続可能性を保証するものであり、地域社会のしくみや文化にも影響していたと考えられます。</a:t>
            </a:r>
            <a:endParaRPr lang="en-US" altLang="ja-JP" dirty="0"/>
          </a:p>
          <a:p>
            <a:pPr eaLnBrk="1" hangingPunct="1"/>
            <a:endParaRPr lang="ja-JP" altLang="ja-JP" dirty="0"/>
          </a:p>
        </p:txBody>
      </p:sp>
    </p:spTree>
    <p:extLst>
      <p:ext uri="{BB962C8B-B14F-4D97-AF65-F5344CB8AC3E}">
        <p14:creationId xmlns:p14="http://schemas.microsoft.com/office/powerpoint/2010/main" val="417200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この図は、大津歴史博物館に所蔵されている絵図です。琵琶湖の南湖に船を浮かべて、その船からぐるりと見まわして描かれたものです。江戸時代（嘉永</a:t>
            </a:r>
            <a:r>
              <a:rPr kumimoji="1" lang="en-US" altLang="ja-JP" dirty="0"/>
              <a:t>2</a:t>
            </a:r>
            <a:r>
              <a:rPr kumimoji="1" lang="ja-JP" altLang="en-US" dirty="0"/>
              <a:t>年、</a:t>
            </a:r>
            <a:r>
              <a:rPr kumimoji="1" lang="en-US" altLang="ja-JP" dirty="0"/>
              <a:t>1855</a:t>
            </a:r>
            <a:r>
              <a:rPr kumimoji="1" lang="ja-JP" altLang="en-US" dirty="0"/>
              <a:t>年）のものです。</a:t>
            </a:r>
            <a:endParaRPr kumimoji="1" lang="en-US" altLang="ja-JP" dirty="0"/>
          </a:p>
          <a:p>
            <a:r>
              <a:rPr kumimoji="1" lang="ja-JP" altLang="en-US" dirty="0"/>
              <a:t>細長い絵巻物になっていますが、図では</a:t>
            </a:r>
            <a:r>
              <a:rPr kumimoji="1" lang="en-US" altLang="ja-JP" dirty="0"/>
              <a:t>4</a:t>
            </a:r>
            <a:r>
              <a:rPr kumimoji="1" lang="ja-JP" altLang="en-US" dirty="0"/>
              <a:t>つに分けて示しています。一番上の段は、右上から瀬田丘陵、左回りに金勝（こんぜ）山、遠くに鈴鹿の山々が描かれています。</a:t>
            </a:r>
            <a:r>
              <a:rPr kumimoji="1" lang="en-US" altLang="ja-JP" dirty="0"/>
              <a:t>2</a:t>
            </a:r>
            <a:r>
              <a:rPr kumimoji="1" lang="ja-JP" altLang="en-US" dirty="0"/>
              <a:t>段目の中央部にはきれいな</a:t>
            </a:r>
            <a:r>
              <a:rPr kumimoji="1" lang="en-US" altLang="ja-JP" dirty="0"/>
              <a:t>3</a:t>
            </a:r>
            <a:r>
              <a:rPr kumimoji="1" lang="ja-JP" altLang="en-US" dirty="0"/>
              <a:t>角形の山が見えます。三上山です。富士山の形に似ているので近江富士とも呼ばれます。</a:t>
            </a:r>
            <a:r>
              <a:rPr kumimoji="1" lang="en-US" altLang="ja-JP" dirty="0"/>
              <a:t>3</a:t>
            </a:r>
            <a:r>
              <a:rPr kumimoji="1" lang="ja-JP" altLang="en-US" dirty="0"/>
              <a:t>段目は、右から遠くに湖北の山々が見え、中央部から左に比良山系が見えます。</a:t>
            </a:r>
            <a:r>
              <a:rPr kumimoji="1" lang="en-US" altLang="ja-JP" dirty="0"/>
              <a:t>4</a:t>
            </a:r>
            <a:r>
              <a:rPr kumimoji="1" lang="ja-JP" altLang="en-US" dirty="0"/>
              <a:t>段目には中央部に比叡山が描かれています。</a:t>
            </a:r>
            <a:endParaRPr kumimoji="1" lang="en-US" altLang="ja-JP" dirty="0"/>
          </a:p>
          <a:p>
            <a:r>
              <a:rPr kumimoji="1" lang="ja-JP" altLang="en-US" dirty="0"/>
              <a:t>比叡山のあたりを拡大したのが次の図です。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8CE0A9A6-5C28-4FCE-94C2-225AF5884F8D}" type="slidenum">
              <a:rPr lang="en-US" altLang="ja-JP" smtClean="0"/>
              <a:pPr>
                <a:defRPr/>
              </a:pPr>
              <a:t>4</a:t>
            </a:fld>
            <a:endParaRPr lang="en-US" altLang="ja-JP"/>
          </a:p>
        </p:txBody>
      </p:sp>
    </p:spTree>
    <p:extLst>
      <p:ext uri="{BB962C8B-B14F-4D97-AF65-F5344CB8AC3E}">
        <p14:creationId xmlns:p14="http://schemas.microsoft.com/office/powerpoint/2010/main" val="2058865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比叡山には木がほとんど描かれていません。左側（緑の丸で囲んでいる）に大きな木が</a:t>
            </a:r>
            <a:r>
              <a:rPr kumimoji="1" lang="en-US" altLang="ja-JP" dirty="0"/>
              <a:t>1</a:t>
            </a:r>
            <a:r>
              <a:rPr kumimoji="1" lang="ja-JP" altLang="en-US" dirty="0"/>
              <a:t>本だけ描かれています。このあたりの地名を道路地図で調べてみると「一本杉」となっています。おそらくこの木は杉の木で、一本だけ立っていたのだと思います。この絵が正しく描かれているとすると、当時の比叡山には木がほとんど生えていなかったことになります。比叡山のあたりは里山として利用されており、周辺の人々が燃料や肥料を採取していたものと想像されます。</a:t>
            </a:r>
            <a:endParaRPr kumimoji="1" lang="en-US" altLang="ja-JP" dirty="0"/>
          </a:p>
          <a:p>
            <a:endParaRPr kumimoji="1" lang="en-US" altLang="ja-JP" dirty="0"/>
          </a:p>
          <a:p>
            <a:r>
              <a:rPr kumimoji="1" lang="ja-JP" altLang="en-US" dirty="0"/>
              <a:t>江戸時代から明治時代にかけて、日本の山々は現在とはずいぶん異なっていたようです。人が生活する場所に近いところには樹木が少なく、草山やはげ山が多かったことがわかっています。</a:t>
            </a:r>
            <a:endParaRPr kumimoji="1" lang="en-US" altLang="ja-JP" dirty="0"/>
          </a:p>
          <a:p>
            <a:r>
              <a:rPr kumimoji="1" lang="ja-JP" altLang="en-US" dirty="0"/>
              <a:t>現代のように、化石燃料をはじめとする地下資源を利用できなかった時代には、里山の資源利用はかなり大きく、そのために人々の生活空間には樹木があまり残っていなかったのだと思います。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8CE0A9A6-5C28-4FCE-94C2-225AF5884F8D}" type="slidenum">
              <a:rPr lang="en-US" altLang="ja-JP" smtClean="0"/>
              <a:pPr>
                <a:defRPr/>
              </a:pPr>
              <a:t>5</a:t>
            </a:fld>
            <a:endParaRPr lang="en-US" altLang="ja-JP"/>
          </a:p>
        </p:txBody>
      </p:sp>
    </p:spTree>
    <p:extLst>
      <p:ext uri="{BB962C8B-B14F-4D97-AF65-F5344CB8AC3E}">
        <p14:creationId xmlns:p14="http://schemas.microsoft.com/office/powerpoint/2010/main" val="3660990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076CA5-DBB9-40BC-B032-DD7E0DBC9941}"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ja-JP" altLang="en-US" dirty="0"/>
              <a:t>農作物の生育には肥料が不可欠です。　現代は，石油やリン鉱石をはじめとする地下資源を加工した合成肥料が用いられています。</a:t>
            </a:r>
            <a:endParaRPr lang="en-US" altLang="ja-JP" dirty="0"/>
          </a:p>
          <a:p>
            <a:pPr eaLnBrk="1" hangingPunct="1"/>
            <a:r>
              <a:rPr lang="ja-JP" altLang="en-US" dirty="0"/>
              <a:t>これらの肥料が得られなかった頃は，落ち葉や下草など，糞尿，炊事の水，風呂の残り湯など、身の回りにあるいろいろなものを肥料として用いていました。</a:t>
            </a:r>
            <a:endParaRPr lang="en-US" altLang="ja-JP" dirty="0"/>
          </a:p>
          <a:p>
            <a:pPr eaLnBrk="1" hangingPunct="1"/>
            <a:r>
              <a:rPr lang="ja-JP" altLang="en-US" dirty="0"/>
              <a:t>　江戸時代には，町の便所のくみ取りが有料でした。くみ取ってもらう側が払うのではなく、くみ取る人がお金を払っていました。あるいは、お金の代わりに農作物をおいて行ったのです。</a:t>
            </a:r>
            <a:endParaRPr lang="en-US" altLang="ja-JP" dirty="0"/>
          </a:p>
          <a:p>
            <a:pPr eaLnBrk="1" hangingPunct="1"/>
            <a:endParaRPr lang="en-US" altLang="ja-JP" dirty="0"/>
          </a:p>
          <a:p>
            <a:pPr eaLnBrk="1" hangingPunct="1"/>
            <a:r>
              <a:rPr lang="ja-JP" altLang="en-US" dirty="0"/>
              <a:t>昔の肥料の大部分を占めていたのが、里山の植物由来の有機物です。</a:t>
            </a:r>
          </a:p>
          <a:p>
            <a:pPr eaLnBrk="1" hangingPunct="1"/>
            <a:r>
              <a:rPr lang="ja-JP" altLang="en-US" dirty="0"/>
              <a:t>この図は、「刈敷き（かりしき）」という作業を描いたものです。　木々の若葉が出る頃，枝や低木を切り取って田んぼにすき込む作業が「刈敷き」です。葉を展開するのに必要な養分が詰まった枝を田んぼに入れることで、肥料としていたのです。</a:t>
            </a:r>
            <a:endParaRPr lang="en-US" altLang="ja-JP" dirty="0"/>
          </a:p>
          <a:p>
            <a:pPr eaLnBrk="1" hangingPunct="1"/>
            <a:endParaRPr lang="en-US" altLang="ja-JP" dirty="0"/>
          </a:p>
          <a:p>
            <a:pPr eaLnBrk="1" hangingPunct="1"/>
            <a:r>
              <a:rPr lang="ja-JP" altLang="en-US" dirty="0"/>
              <a:t>この図で描かれている里山の林を見てください。代々この場所で刈敷きの作業が行われていたことでしょう。木々がまばらに生えている草地に近い景観です。</a:t>
            </a:r>
          </a:p>
        </p:txBody>
      </p:sp>
    </p:spTree>
    <p:extLst>
      <p:ext uri="{BB962C8B-B14F-4D97-AF65-F5344CB8AC3E}">
        <p14:creationId xmlns:p14="http://schemas.microsoft.com/office/powerpoint/2010/main" val="1101630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B556571C-5E7A-470B-BD95-BC06BE969B1F}" type="slidenum">
              <a:rPr lang="en-US" altLang="ja-JP" smtClean="0"/>
              <a:pPr/>
              <a:t>7</a:t>
            </a:fld>
            <a:endParaRPr lang="en-US" altLang="ja-JP"/>
          </a:p>
        </p:txBody>
      </p:sp>
      <p:sp>
        <p:nvSpPr>
          <p:cNvPr id="63491" name="Rectangle 2"/>
          <p:cNvSpPr>
            <a:spLocks noGrp="1" noRot="1" noChangeAspect="1" noChangeArrowheads="1" noTextEdit="1"/>
          </p:cNvSpPr>
          <p:nvPr>
            <p:ph type="sldImg"/>
          </p:nvPr>
        </p:nvSpPr>
        <p:spPr>
          <a:xfrm>
            <a:off x="1144588" y="687388"/>
            <a:ext cx="4570412" cy="3427412"/>
          </a:xfrm>
          <a:ln/>
        </p:spPr>
      </p:sp>
      <p:sp>
        <p:nvSpPr>
          <p:cNvPr id="63492" name="Rectangle 3"/>
          <p:cNvSpPr>
            <a:spLocks noGrp="1" noChangeArrowheads="1"/>
          </p:cNvSpPr>
          <p:nvPr>
            <p:ph type="body" idx="1"/>
          </p:nvPr>
        </p:nvSpPr>
        <p:spPr>
          <a:xfrm>
            <a:off x="685800" y="4343400"/>
            <a:ext cx="5486400" cy="4113213"/>
          </a:xfrm>
          <a:noFill/>
          <a:ln/>
        </p:spPr>
        <p:txBody>
          <a:bodyPr/>
          <a:lstStyle/>
          <a:p>
            <a:pPr eaLnBrk="1" hangingPunct="1"/>
            <a:r>
              <a:rPr lang="ja-JP" altLang="en-US" dirty="0"/>
              <a:t>里山からの資源利用について、図でまとめてみましょう。</a:t>
            </a:r>
            <a:endParaRPr lang="en-US" altLang="ja-JP" dirty="0"/>
          </a:p>
          <a:p>
            <a:pPr eaLnBrk="1" hangingPunct="1"/>
            <a:endParaRPr lang="en-US" altLang="ja-JP" dirty="0"/>
          </a:p>
          <a:p>
            <a:pPr eaLnBrk="1" hangingPunct="1"/>
            <a:r>
              <a:rPr lang="ja-JP" altLang="en-US" dirty="0"/>
              <a:t>里山の資源としては、木材、枝や灌木、落ち葉、山菜、草などがあります。図には書かれていませんが、ウサギや鹿、イノシシ、魚なども里山から得られる資源です。</a:t>
            </a:r>
            <a:endParaRPr lang="en-US" altLang="ja-JP" dirty="0"/>
          </a:p>
          <a:p>
            <a:pPr eaLnBrk="1" hangingPunct="1"/>
            <a:endParaRPr lang="en-US" altLang="ja-JP" dirty="0"/>
          </a:p>
          <a:p>
            <a:pPr eaLnBrk="1" hangingPunct="1"/>
            <a:r>
              <a:rPr lang="ja-JP" altLang="en-US" dirty="0"/>
              <a:t>里山の資源を使って家を建て、薪や炭として利用し、食料や飼料にしていました。家を建て替えたり補修したりして出てきた古材は燃料として利用されました。人間や家畜から排出される糞や尿も捨てずに、発酵させ、肥料として利用されました。</a:t>
            </a:r>
            <a:endParaRPr lang="en-US" altLang="ja-JP" dirty="0"/>
          </a:p>
          <a:p>
            <a:pPr eaLnBrk="1" hangingPunct="1"/>
            <a:r>
              <a:rPr lang="ja-JP" altLang="en-US" dirty="0"/>
              <a:t>薪や炭を燃やした後には灰ができますが、これも捨てずに利用しました。山菜のあく抜き、染め物の発色剤、焼き物の釉（うわぐすり）、土壌の酸性度調整、肥料など、多くの用途がありました。</a:t>
            </a:r>
            <a:endParaRPr lang="en-US" altLang="ja-JP" dirty="0"/>
          </a:p>
          <a:p>
            <a:pPr eaLnBrk="1" hangingPunct="1"/>
            <a:endParaRPr lang="en-US" altLang="ja-JP" dirty="0"/>
          </a:p>
          <a:p>
            <a:pPr eaLnBrk="1" hangingPunct="1"/>
            <a:r>
              <a:rPr lang="ja-JP" altLang="en-US" dirty="0"/>
              <a:t>図からわかるように、里山の資源は農家で利用され、最終的には田畑に肥料として投入されていました。田畑の養分を維持するためには、田畑の面積の数倍から十倍くらいの里山が必要であったと推定されています。</a:t>
            </a:r>
            <a:endParaRPr lang="en-US" altLang="ja-JP" dirty="0"/>
          </a:p>
          <a:p>
            <a:pPr eaLnBrk="1" hangingPunct="1"/>
            <a:endParaRPr lang="en-US" altLang="ja-JP" dirty="0"/>
          </a:p>
          <a:p>
            <a:pPr eaLnBrk="1" hangingPunct="1"/>
            <a:endParaRPr lang="ja-JP" altLang="ja-JP" dirty="0"/>
          </a:p>
        </p:txBody>
      </p:sp>
    </p:spTree>
    <p:extLst>
      <p:ext uri="{BB962C8B-B14F-4D97-AF65-F5344CB8AC3E}">
        <p14:creationId xmlns:p14="http://schemas.microsoft.com/office/powerpoint/2010/main" val="2125228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339F901-9A59-4B13-A3DA-E4AA460A0FBC}" type="slidenum">
              <a:rPr lang="en-US" altLang="ja-JP" smtClean="0"/>
              <a:pPr/>
              <a:t>8</a:t>
            </a:fld>
            <a:endParaRPr lang="en-US" altLang="ja-JP"/>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ja-JP" altLang="en-US" dirty="0"/>
              <a:t>現在では、実際に利用されている里山を目にすることはほとんどできません。</a:t>
            </a:r>
            <a:endParaRPr lang="en-US" altLang="ja-JP" dirty="0"/>
          </a:p>
          <a:p>
            <a:pPr eaLnBrk="1" hangingPunct="1"/>
            <a:endParaRPr lang="en-US" altLang="ja-JP" dirty="0"/>
          </a:p>
          <a:p>
            <a:pPr eaLnBrk="1" hangingPunct="1"/>
            <a:r>
              <a:rPr lang="ja-JP" altLang="en-US" dirty="0"/>
              <a:t>滋賀県北部のマキノ町に、「カタクリの里」という観光地があります。数百年にわたって里山として利用されてきた場所です。</a:t>
            </a:r>
            <a:endParaRPr lang="en-US" altLang="ja-JP" dirty="0"/>
          </a:p>
          <a:p>
            <a:pPr eaLnBrk="1" hangingPunct="1"/>
            <a:r>
              <a:rPr lang="ja-JP" altLang="en-US" dirty="0"/>
              <a:t>この写真はカタクリの里の風景を映したものです。点在している樹木はクヌギです。根元が膨らんで変な形をしています。</a:t>
            </a:r>
            <a:endParaRPr lang="en-US" altLang="ja-JP" dirty="0"/>
          </a:p>
          <a:p>
            <a:pPr eaLnBrk="1" hangingPunct="1"/>
            <a:r>
              <a:rPr lang="ja-JP" altLang="en-US" dirty="0"/>
              <a:t>最初の方で登場した「萌芽更新」を繰り返した結果このような切り株が出来上がりました。</a:t>
            </a:r>
            <a:endParaRPr lang="en-US" altLang="ja-JP" dirty="0"/>
          </a:p>
          <a:p>
            <a:pPr eaLnBrk="1" hangingPunct="1"/>
            <a:r>
              <a:rPr lang="ja-JP" altLang="en-US" dirty="0"/>
              <a:t>次のスライドにはもっと大きな切り株も映っています。</a:t>
            </a:r>
            <a:endParaRPr lang="en-US" altLang="ja-JP" dirty="0"/>
          </a:p>
          <a:p>
            <a:pPr eaLnBrk="1" hangingPunct="1"/>
            <a:r>
              <a:rPr lang="ja-JP" altLang="en-US" dirty="0"/>
              <a:t>この場所では数百年間、萌芽更新が繰り返されてきたということです。</a:t>
            </a:r>
            <a:endParaRPr lang="en-US" altLang="ja-JP" dirty="0"/>
          </a:p>
          <a:p>
            <a:pPr eaLnBrk="1" hangingPunct="1"/>
            <a:endParaRPr lang="en-US" altLang="ja-JP" dirty="0"/>
          </a:p>
          <a:p>
            <a:pPr eaLnBrk="1" hangingPunct="1"/>
            <a:r>
              <a:rPr lang="ja-JP" altLang="en-US" dirty="0"/>
              <a:t>萌芽更新によるクヌギの木材の収穫だけでなく、里山では落ち葉搔きや柴刈りも行われてきました。</a:t>
            </a:r>
            <a:endParaRPr lang="en-US" altLang="ja-JP" dirty="0"/>
          </a:p>
          <a:p>
            <a:pPr eaLnBrk="1" hangingPunct="1"/>
            <a:r>
              <a:rPr lang="ja-JP" altLang="en-US" dirty="0"/>
              <a:t>「柴」というのは、直径が</a:t>
            </a:r>
            <a:r>
              <a:rPr lang="en-US" altLang="ja-JP" dirty="0"/>
              <a:t>2</a:t>
            </a:r>
            <a:r>
              <a:rPr lang="ja-JP" altLang="en-US" dirty="0"/>
              <a:t>～</a:t>
            </a:r>
            <a:r>
              <a:rPr lang="en-US" altLang="ja-JP" dirty="0"/>
              <a:t>3</a:t>
            </a:r>
            <a:r>
              <a:rPr lang="ja-JP" altLang="en-US" dirty="0"/>
              <a:t>㎝以下の細い樹木のことです。昔話では、おじいさんが柴刈りをしていたことがよく書かれています。おじいさんは里山の細い樹木を収穫していたのです。</a:t>
            </a:r>
            <a:endParaRPr lang="en-US" altLang="ja-JP" dirty="0"/>
          </a:p>
          <a:p>
            <a:pPr eaLnBrk="1" hangingPunct="1"/>
            <a:r>
              <a:rPr lang="ja-JP" altLang="en-US" dirty="0"/>
              <a:t>落ち葉搔きや柴刈りを続けていると、里山の林の中は明るい環境になります。</a:t>
            </a:r>
            <a:endParaRPr lang="ja-JP" altLang="ja-JP" dirty="0"/>
          </a:p>
        </p:txBody>
      </p:sp>
    </p:spTree>
    <p:extLst>
      <p:ext uri="{BB962C8B-B14F-4D97-AF65-F5344CB8AC3E}">
        <p14:creationId xmlns:p14="http://schemas.microsoft.com/office/powerpoint/2010/main" val="1538723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A767814-201E-495E-9052-E055C7728C96}" type="slidenum">
              <a:rPr lang="en-US" altLang="ja-JP" smtClean="0"/>
              <a:pPr/>
              <a:t>9</a:t>
            </a:fld>
            <a:endParaRPr lang="en-US" altLang="ja-JP"/>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ja-JP" altLang="ja-JP" dirty="0"/>
          </a:p>
        </p:txBody>
      </p:sp>
    </p:spTree>
    <p:extLst>
      <p:ext uri="{BB962C8B-B14F-4D97-AF65-F5344CB8AC3E}">
        <p14:creationId xmlns:p14="http://schemas.microsoft.com/office/powerpoint/2010/main" val="3761964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3BB8DDD-BBEA-4FAE-AA4F-CB43ED79910E}"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8E58710-E2B6-4D2F-8E93-E4C0BFC61390}"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33BD475-4ADE-4D69-B892-8583FDD5FC1F}"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D1FF69C-73DE-4930-AF4E-54C53897E804}"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1EA15A5-7ABE-45D6-9990-213C8D9B67C0}"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4AA62E7-C29B-4240-9E8C-55980DC89F4A}"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AB69C1C4-D5A4-4309-959E-68ABC8E9DC7B}"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E537AA6D-A9F5-431B-939A-3E4658A8A2BC}"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EB9682C0-C77D-46B1-920B-DDE14E4B8C61}"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0799D89-2575-40A3-992B-5E050EA46691}"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E22B626-C703-4489-AAE8-0D7AFA49BE4B}"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B078DA8-3361-4B14-A9C1-ACCBCBF0774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image" Target="../media/image18.png"/><Relationship Id="rId2" Type="http://schemas.microsoft.com/office/2007/relationships/media" Target="../media/media12.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hyperlink" Target="http://www.rinya.maff.go.jp/j/hogo/higai/naragare.html"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2.png"/><Relationship Id="rId4" Type="http://schemas.openxmlformats.org/officeDocument/2006/relationships/notesSlide" Target="../notesSlides/notesSlide14.xml"/><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7.xml"/><Relationship Id="rId7" Type="http://schemas.openxmlformats.org/officeDocument/2006/relationships/image" Target="../media/image25.jpeg"/><Relationship Id="rId12"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upload.wikimedia.org/wikipedia/commons/f/f2/Zwijntje_lowpx.jpg" TargetMode="External"/><Relationship Id="rId11" Type="http://schemas.openxmlformats.org/officeDocument/2006/relationships/image" Target="../media/image29.jpeg"/><Relationship Id="rId5" Type="http://schemas.openxmlformats.org/officeDocument/2006/relationships/image" Target="../media/image24.png"/><Relationship Id="rId10" Type="http://schemas.openxmlformats.org/officeDocument/2006/relationships/image" Target="../media/image28.jpeg"/><Relationship Id="rId4" Type="http://schemas.openxmlformats.org/officeDocument/2006/relationships/notesSlide" Target="../notesSlides/notesSlide16.xml"/><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emf"/><Relationship Id="rId10"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4290545"/>
          <p:cNvPicPr>
            <a:picLocks noChangeAspect="1" noChangeArrowheads="1"/>
          </p:cNvPicPr>
          <p:nvPr/>
        </p:nvPicPr>
        <p:blipFill>
          <a:blip r:embed="rId5" cstate="print"/>
          <a:srcRect/>
          <a:stretch>
            <a:fillRect/>
          </a:stretch>
        </p:blipFill>
        <p:spPr bwMode="auto">
          <a:xfrm>
            <a:off x="0" y="-794"/>
            <a:ext cx="9144000" cy="6858000"/>
          </a:xfrm>
          <a:prstGeom prst="rect">
            <a:avLst/>
          </a:prstGeom>
          <a:noFill/>
          <a:ln w="9525">
            <a:noFill/>
            <a:miter lim="800000"/>
            <a:headEnd/>
            <a:tailEnd/>
          </a:ln>
        </p:spPr>
      </p:pic>
      <p:sp>
        <p:nvSpPr>
          <p:cNvPr id="2051" name="Rectangle 7"/>
          <p:cNvSpPr>
            <a:spLocks noChangeArrowheads="1"/>
          </p:cNvSpPr>
          <p:nvPr/>
        </p:nvSpPr>
        <p:spPr bwMode="auto">
          <a:xfrm>
            <a:off x="1187624" y="260349"/>
            <a:ext cx="6408711" cy="1152525"/>
          </a:xfrm>
          <a:prstGeom prst="rect">
            <a:avLst/>
          </a:prstGeom>
          <a:noFill/>
          <a:ln w="9525">
            <a:noFill/>
            <a:miter lim="800000"/>
            <a:headEnd/>
            <a:tailEnd/>
          </a:ln>
        </p:spPr>
        <p:txBody>
          <a:bodyPr anchor="ctr"/>
          <a:lstStyle/>
          <a:p>
            <a:pPr algn="ctr"/>
            <a:r>
              <a:rPr lang="ja-JP" altLang="en-US" sz="4800" dirty="0">
                <a:solidFill>
                  <a:srgbClr val="800000"/>
                </a:solidFill>
              </a:rPr>
              <a:t>里山の歴史と現状</a:t>
            </a:r>
            <a:endParaRPr lang="ja-JP" altLang="en-US" sz="3200" dirty="0">
              <a:solidFill>
                <a:srgbClr val="800000"/>
              </a:solidFill>
            </a:endParaRPr>
          </a:p>
        </p:txBody>
      </p:sp>
      <p:sp>
        <p:nvSpPr>
          <p:cNvPr id="2052" name="Rectangle 8"/>
          <p:cNvSpPr>
            <a:spLocks noChangeArrowheads="1"/>
          </p:cNvSpPr>
          <p:nvPr/>
        </p:nvSpPr>
        <p:spPr bwMode="auto">
          <a:xfrm>
            <a:off x="2433798" y="5661248"/>
            <a:ext cx="3916362" cy="409575"/>
          </a:xfrm>
          <a:prstGeom prst="rect">
            <a:avLst/>
          </a:prstGeom>
          <a:noFill/>
          <a:ln w="9525">
            <a:noFill/>
            <a:miter lim="800000"/>
            <a:headEnd/>
            <a:tailEnd/>
          </a:ln>
        </p:spPr>
        <p:txBody>
          <a:bodyPr/>
          <a:lstStyle/>
          <a:p>
            <a:pPr algn="ctr">
              <a:spcBef>
                <a:spcPct val="20000"/>
              </a:spcBef>
            </a:pPr>
            <a:r>
              <a:rPr lang="ja-JP" altLang="en-US" sz="2000" dirty="0">
                <a:solidFill>
                  <a:srgbClr val="800000"/>
                </a:solidFill>
              </a:rPr>
              <a:t>宮浦 富保（龍谷大学理工学部）</a:t>
            </a:r>
          </a:p>
        </p:txBody>
      </p:sp>
      <p:pic>
        <p:nvPicPr>
          <p:cNvPr id="2" name="レコーディング">
            <a:hlinkClick r:id="" action="ppaction://media"/>
            <a:extLst>
              <a:ext uri="{FF2B5EF4-FFF2-40B4-BE49-F238E27FC236}">
                <a16:creationId xmlns:a16="http://schemas.microsoft.com/office/drawing/2014/main" id="{4E3074D6-9943-493A-A7A5-86D8DFEB44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P4100062"/>
          <p:cNvPicPr>
            <a:picLocks noChangeAspect="1" noChangeArrowheads="1"/>
          </p:cNvPicPr>
          <p:nvPr/>
        </p:nvPicPr>
        <p:blipFill>
          <a:blip r:embed="rId5" cstate="print"/>
          <a:srcRect/>
          <a:stretch>
            <a:fillRect/>
          </a:stretch>
        </p:blipFill>
        <p:spPr bwMode="auto">
          <a:xfrm>
            <a:off x="539750" y="0"/>
            <a:ext cx="7991475" cy="5991225"/>
          </a:xfrm>
          <a:prstGeom prst="rect">
            <a:avLst/>
          </a:prstGeom>
          <a:noFill/>
          <a:ln w="9525">
            <a:noFill/>
            <a:miter lim="800000"/>
            <a:headEnd/>
            <a:tailEnd/>
          </a:ln>
        </p:spPr>
      </p:pic>
      <p:sp>
        <p:nvSpPr>
          <p:cNvPr id="15363" name="Rectangle 3"/>
          <p:cNvSpPr>
            <a:spLocks noChangeArrowheads="1"/>
          </p:cNvSpPr>
          <p:nvPr/>
        </p:nvSpPr>
        <p:spPr bwMode="auto">
          <a:xfrm>
            <a:off x="1619250" y="5942013"/>
            <a:ext cx="6057900" cy="915987"/>
          </a:xfrm>
          <a:prstGeom prst="rect">
            <a:avLst/>
          </a:prstGeom>
          <a:noFill/>
          <a:ln w="9525">
            <a:noFill/>
            <a:miter lim="800000"/>
            <a:headEnd/>
            <a:tailEnd/>
          </a:ln>
        </p:spPr>
        <p:txBody>
          <a:bodyPr wrap="none">
            <a:spAutoFit/>
          </a:bodyPr>
          <a:lstStyle/>
          <a:p>
            <a:r>
              <a:rPr lang="ja-JP" altLang="en-US">
                <a:solidFill>
                  <a:srgbClr val="7FF911"/>
                </a:solidFill>
              </a:rPr>
              <a:t>人間が自然への継続的な働きかけ　→　生物多様性の維持　</a:t>
            </a:r>
          </a:p>
          <a:p>
            <a:r>
              <a:rPr lang="ja-JP" altLang="en-US">
                <a:solidFill>
                  <a:srgbClr val="7FF911"/>
                </a:solidFill>
              </a:rPr>
              <a:t>（メダカやタガメ，フナ，ドジョウなど　：　水田</a:t>
            </a:r>
          </a:p>
          <a:p>
            <a:r>
              <a:rPr lang="ja-JP" altLang="en-US">
                <a:solidFill>
                  <a:srgbClr val="7FF911"/>
                </a:solidFill>
              </a:rPr>
              <a:t>　カタクリ，カンアオイなど　　　　　　　：　落葉広葉樹林）</a:t>
            </a:r>
          </a:p>
        </p:txBody>
      </p:sp>
      <p:pic>
        <p:nvPicPr>
          <p:cNvPr id="2" name="レコーディング (9)">
            <a:hlinkClick r:id="" action="ppaction://media"/>
            <a:extLst>
              <a:ext uri="{FF2B5EF4-FFF2-40B4-BE49-F238E27FC236}">
                <a16:creationId xmlns:a16="http://schemas.microsoft.com/office/drawing/2014/main" id="{648E93FE-5F05-471C-BEE7-EE9F6D46CE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ミズカマキリの環境利用english"/>
          <p:cNvPicPr>
            <a:picLocks noChangeAspect="1" noChangeArrowheads="1"/>
          </p:cNvPicPr>
          <p:nvPr/>
        </p:nvPicPr>
        <p:blipFill>
          <a:blip r:embed="rId5" cstate="print"/>
          <a:srcRect/>
          <a:stretch>
            <a:fillRect/>
          </a:stretch>
        </p:blipFill>
        <p:spPr bwMode="auto">
          <a:xfrm>
            <a:off x="1042988" y="146050"/>
            <a:ext cx="6985000" cy="5730875"/>
          </a:xfrm>
          <a:prstGeom prst="rect">
            <a:avLst/>
          </a:prstGeom>
          <a:noFill/>
          <a:ln w="9525">
            <a:noFill/>
            <a:miter lim="800000"/>
            <a:headEnd/>
            <a:tailEnd/>
          </a:ln>
        </p:spPr>
      </p:pic>
      <p:sp>
        <p:nvSpPr>
          <p:cNvPr id="16387" name="Text Box 3"/>
          <p:cNvSpPr txBox="1">
            <a:spLocks noChangeArrowheads="1"/>
          </p:cNvSpPr>
          <p:nvPr/>
        </p:nvSpPr>
        <p:spPr bwMode="auto">
          <a:xfrm>
            <a:off x="8820150" y="0"/>
            <a:ext cx="323850" cy="366713"/>
          </a:xfrm>
          <a:prstGeom prst="rect">
            <a:avLst/>
          </a:prstGeom>
          <a:noFill/>
          <a:ln w="9525">
            <a:noFill/>
            <a:miter lim="800000"/>
            <a:headEnd/>
            <a:tailEnd/>
          </a:ln>
        </p:spPr>
        <p:txBody>
          <a:bodyPr>
            <a:spAutoFit/>
          </a:bodyPr>
          <a:lstStyle/>
          <a:p>
            <a:pPr>
              <a:spcBef>
                <a:spcPct val="50000"/>
              </a:spcBef>
            </a:pPr>
            <a:r>
              <a:rPr lang="en-US" altLang="ja-JP">
                <a:solidFill>
                  <a:schemeClr val="accent1"/>
                </a:solidFill>
              </a:rPr>
              <a:t>9</a:t>
            </a:r>
          </a:p>
        </p:txBody>
      </p:sp>
      <p:sp>
        <p:nvSpPr>
          <p:cNvPr id="16388" name="Text Box 4"/>
          <p:cNvSpPr txBox="1">
            <a:spLocks noChangeArrowheads="1"/>
          </p:cNvSpPr>
          <p:nvPr/>
        </p:nvSpPr>
        <p:spPr bwMode="auto">
          <a:xfrm>
            <a:off x="7092950" y="5373688"/>
            <a:ext cx="1800225" cy="276225"/>
          </a:xfrm>
          <a:prstGeom prst="rect">
            <a:avLst/>
          </a:prstGeom>
          <a:noFill/>
          <a:ln w="9525">
            <a:noFill/>
            <a:miter lim="800000"/>
            <a:headEnd/>
            <a:tailEnd/>
          </a:ln>
        </p:spPr>
        <p:txBody>
          <a:bodyPr>
            <a:spAutoFit/>
          </a:bodyPr>
          <a:lstStyle/>
          <a:p>
            <a:pPr>
              <a:spcBef>
                <a:spcPct val="50000"/>
              </a:spcBef>
            </a:pPr>
            <a:r>
              <a:rPr lang="ja-JP" altLang="en-US" sz="1200"/>
              <a:t>日比・山本</a:t>
            </a:r>
            <a:r>
              <a:rPr lang="en-US" altLang="ja-JP" sz="1200"/>
              <a:t> 1997</a:t>
            </a:r>
          </a:p>
        </p:txBody>
      </p:sp>
      <p:sp>
        <p:nvSpPr>
          <p:cNvPr id="16389" name="Text Box 5"/>
          <p:cNvSpPr txBox="1">
            <a:spLocks noChangeArrowheads="1"/>
          </p:cNvSpPr>
          <p:nvPr/>
        </p:nvSpPr>
        <p:spPr bwMode="auto">
          <a:xfrm>
            <a:off x="0" y="6216650"/>
            <a:ext cx="2411413" cy="646113"/>
          </a:xfrm>
          <a:prstGeom prst="rect">
            <a:avLst/>
          </a:prstGeom>
          <a:noFill/>
          <a:ln w="9525">
            <a:noFill/>
            <a:miter lim="800000"/>
            <a:headEnd/>
            <a:tailEnd/>
          </a:ln>
        </p:spPr>
        <p:txBody>
          <a:bodyPr>
            <a:spAutoFit/>
          </a:bodyPr>
          <a:lstStyle/>
          <a:p>
            <a:pPr>
              <a:spcBef>
                <a:spcPct val="50000"/>
              </a:spcBef>
            </a:pPr>
            <a:r>
              <a:rPr lang="ja-JP" altLang="en-US" b="1"/>
              <a:t>ミズカマキリ</a:t>
            </a:r>
            <a:r>
              <a:rPr lang="en-US" altLang="ja-JP"/>
              <a:t> </a:t>
            </a:r>
            <a:br>
              <a:rPr lang="en-US" altLang="ja-JP"/>
            </a:br>
            <a:r>
              <a:rPr lang="en-US" altLang="ja-JP"/>
              <a:t>(</a:t>
            </a:r>
            <a:r>
              <a:rPr lang="en-US" altLang="ja-JP" i="1"/>
              <a:t>Ranatra chinensis</a:t>
            </a:r>
            <a:r>
              <a:rPr lang="en-US" altLang="ja-JP"/>
              <a:t>)</a:t>
            </a:r>
          </a:p>
        </p:txBody>
      </p:sp>
      <p:pic>
        <p:nvPicPr>
          <p:cNvPr id="16390" name="Picture 6" descr="ミズカマキリ"/>
          <p:cNvPicPr>
            <a:picLocks noChangeAspect="1" noChangeArrowheads="1"/>
          </p:cNvPicPr>
          <p:nvPr/>
        </p:nvPicPr>
        <p:blipFill>
          <a:blip r:embed="rId6" cstate="print"/>
          <a:srcRect/>
          <a:stretch>
            <a:fillRect/>
          </a:stretch>
        </p:blipFill>
        <p:spPr bwMode="auto">
          <a:xfrm>
            <a:off x="2195513" y="5848350"/>
            <a:ext cx="2663825" cy="1009650"/>
          </a:xfrm>
          <a:prstGeom prst="rect">
            <a:avLst/>
          </a:prstGeom>
          <a:noFill/>
          <a:ln w="9525">
            <a:noFill/>
            <a:miter lim="800000"/>
            <a:headEnd/>
            <a:tailEnd/>
          </a:ln>
        </p:spPr>
      </p:pic>
      <p:sp>
        <p:nvSpPr>
          <p:cNvPr id="16391" name="テキスト ボックス 6"/>
          <p:cNvSpPr txBox="1">
            <a:spLocks noChangeArrowheads="1"/>
          </p:cNvSpPr>
          <p:nvPr/>
        </p:nvSpPr>
        <p:spPr bwMode="auto">
          <a:xfrm>
            <a:off x="1428750" y="285750"/>
            <a:ext cx="1214438" cy="400050"/>
          </a:xfrm>
          <a:prstGeom prst="rect">
            <a:avLst/>
          </a:prstGeom>
          <a:solidFill>
            <a:schemeClr val="bg1"/>
          </a:solidFill>
          <a:ln w="9525">
            <a:noFill/>
            <a:miter lim="800000"/>
            <a:headEnd/>
            <a:tailEnd/>
          </a:ln>
        </p:spPr>
        <p:txBody>
          <a:bodyPr>
            <a:spAutoFit/>
          </a:bodyPr>
          <a:lstStyle/>
          <a:p>
            <a:r>
              <a:rPr lang="ja-JP" altLang="en-US" sz="2000" b="1"/>
              <a:t>里山林</a:t>
            </a:r>
          </a:p>
        </p:txBody>
      </p:sp>
      <p:sp>
        <p:nvSpPr>
          <p:cNvPr id="16392" name="テキスト ボックス 7"/>
          <p:cNvSpPr txBox="1">
            <a:spLocks noChangeArrowheads="1"/>
          </p:cNvSpPr>
          <p:nvPr/>
        </p:nvSpPr>
        <p:spPr bwMode="auto">
          <a:xfrm>
            <a:off x="6929438" y="1243013"/>
            <a:ext cx="1214437" cy="400050"/>
          </a:xfrm>
          <a:prstGeom prst="rect">
            <a:avLst/>
          </a:prstGeom>
          <a:solidFill>
            <a:schemeClr val="bg1"/>
          </a:solidFill>
          <a:ln w="9525">
            <a:noFill/>
            <a:miter lim="800000"/>
            <a:headEnd/>
            <a:tailEnd/>
          </a:ln>
        </p:spPr>
        <p:txBody>
          <a:bodyPr>
            <a:spAutoFit/>
          </a:bodyPr>
          <a:lstStyle/>
          <a:p>
            <a:r>
              <a:rPr lang="ja-JP" altLang="en-US" sz="2000" b="1"/>
              <a:t>里山林</a:t>
            </a:r>
          </a:p>
        </p:txBody>
      </p:sp>
      <p:sp>
        <p:nvSpPr>
          <p:cNvPr id="16393" name="テキスト ボックス 8"/>
          <p:cNvSpPr txBox="1">
            <a:spLocks noChangeArrowheads="1"/>
          </p:cNvSpPr>
          <p:nvPr/>
        </p:nvSpPr>
        <p:spPr bwMode="auto">
          <a:xfrm>
            <a:off x="2143125" y="5000625"/>
            <a:ext cx="5000625" cy="708025"/>
          </a:xfrm>
          <a:prstGeom prst="rect">
            <a:avLst/>
          </a:prstGeom>
          <a:solidFill>
            <a:schemeClr val="bg1"/>
          </a:solidFill>
          <a:ln w="9525">
            <a:noFill/>
            <a:miter lim="800000"/>
            <a:headEnd/>
            <a:tailEnd/>
          </a:ln>
        </p:spPr>
        <p:txBody>
          <a:bodyPr>
            <a:spAutoFit/>
          </a:bodyPr>
          <a:lstStyle/>
          <a:p>
            <a:r>
              <a:rPr lang="ja-JP" altLang="en-US" sz="2000" b="1"/>
              <a:t>里山景観におけるミズカマキリの生活史</a:t>
            </a:r>
            <a:endParaRPr lang="en-US" altLang="ja-JP" sz="2000" b="1"/>
          </a:p>
          <a:p>
            <a:r>
              <a:rPr lang="ja-JP" altLang="en-US" sz="2000" b="1"/>
              <a:t>　　　　　　　　　　</a:t>
            </a:r>
          </a:p>
        </p:txBody>
      </p:sp>
      <p:sp>
        <p:nvSpPr>
          <p:cNvPr id="16394" name="テキスト ボックス 9"/>
          <p:cNvSpPr txBox="1">
            <a:spLocks noChangeArrowheads="1"/>
          </p:cNvSpPr>
          <p:nvPr/>
        </p:nvSpPr>
        <p:spPr bwMode="auto">
          <a:xfrm>
            <a:off x="3643313" y="571500"/>
            <a:ext cx="2428875" cy="400050"/>
          </a:xfrm>
          <a:prstGeom prst="rect">
            <a:avLst/>
          </a:prstGeom>
          <a:solidFill>
            <a:schemeClr val="bg1"/>
          </a:solidFill>
          <a:ln w="9525">
            <a:noFill/>
            <a:miter lim="800000"/>
            <a:headEnd/>
            <a:tailEnd/>
          </a:ln>
        </p:spPr>
        <p:txBody>
          <a:bodyPr>
            <a:spAutoFit/>
          </a:bodyPr>
          <a:lstStyle/>
          <a:p>
            <a:r>
              <a:rPr lang="ja-JP" altLang="en-US" sz="2000" b="1">
                <a:solidFill>
                  <a:srgbClr val="00B050"/>
                </a:solidFill>
              </a:rPr>
              <a:t>移動　（夏）</a:t>
            </a:r>
          </a:p>
        </p:txBody>
      </p:sp>
      <p:sp>
        <p:nvSpPr>
          <p:cNvPr id="16395" name="テキスト ボックス 10"/>
          <p:cNvSpPr txBox="1">
            <a:spLocks noChangeArrowheads="1"/>
          </p:cNvSpPr>
          <p:nvPr/>
        </p:nvSpPr>
        <p:spPr bwMode="auto">
          <a:xfrm>
            <a:off x="2786063" y="1814513"/>
            <a:ext cx="1785937" cy="400050"/>
          </a:xfrm>
          <a:prstGeom prst="rect">
            <a:avLst/>
          </a:prstGeom>
          <a:solidFill>
            <a:schemeClr val="bg1"/>
          </a:solidFill>
          <a:ln w="9525">
            <a:noFill/>
            <a:miter lim="800000"/>
            <a:headEnd/>
            <a:tailEnd/>
          </a:ln>
        </p:spPr>
        <p:txBody>
          <a:bodyPr>
            <a:spAutoFit/>
          </a:bodyPr>
          <a:lstStyle/>
          <a:p>
            <a:r>
              <a:rPr lang="ja-JP" altLang="en-US" sz="2000" b="1">
                <a:solidFill>
                  <a:srgbClr val="00B050"/>
                </a:solidFill>
              </a:rPr>
              <a:t>移動（</a:t>
            </a:r>
            <a:r>
              <a:rPr lang="en-US" altLang="ja-JP" sz="2000" b="1">
                <a:solidFill>
                  <a:srgbClr val="00B050"/>
                </a:solidFill>
              </a:rPr>
              <a:t>5</a:t>
            </a:r>
            <a:r>
              <a:rPr lang="ja-JP" altLang="en-US" sz="2000" b="1">
                <a:solidFill>
                  <a:srgbClr val="00B050"/>
                </a:solidFill>
              </a:rPr>
              <a:t>～</a:t>
            </a:r>
            <a:r>
              <a:rPr lang="en-US" altLang="ja-JP" sz="2000" b="1">
                <a:solidFill>
                  <a:srgbClr val="00B050"/>
                </a:solidFill>
              </a:rPr>
              <a:t>6</a:t>
            </a:r>
            <a:r>
              <a:rPr lang="ja-JP" altLang="en-US" sz="2000" b="1">
                <a:solidFill>
                  <a:srgbClr val="00B050"/>
                </a:solidFill>
              </a:rPr>
              <a:t>月）</a:t>
            </a:r>
          </a:p>
        </p:txBody>
      </p:sp>
      <p:sp>
        <p:nvSpPr>
          <p:cNvPr id="16396" name="テキスト ボックス 11"/>
          <p:cNvSpPr txBox="1">
            <a:spLocks noChangeArrowheads="1"/>
          </p:cNvSpPr>
          <p:nvPr/>
        </p:nvSpPr>
        <p:spPr bwMode="auto">
          <a:xfrm>
            <a:off x="5143500" y="4286250"/>
            <a:ext cx="1785938" cy="708025"/>
          </a:xfrm>
          <a:prstGeom prst="rect">
            <a:avLst/>
          </a:prstGeom>
          <a:solidFill>
            <a:schemeClr val="bg1"/>
          </a:solidFill>
          <a:ln w="9525">
            <a:noFill/>
            <a:miter lim="800000"/>
            <a:headEnd/>
            <a:tailEnd/>
          </a:ln>
        </p:spPr>
        <p:txBody>
          <a:bodyPr>
            <a:spAutoFit/>
          </a:bodyPr>
          <a:lstStyle/>
          <a:p>
            <a:r>
              <a:rPr lang="ja-JP" altLang="en-US" sz="2000" b="1">
                <a:solidFill>
                  <a:srgbClr val="00B050"/>
                </a:solidFill>
              </a:rPr>
              <a:t>幼虫～成虫</a:t>
            </a:r>
            <a:endParaRPr lang="en-US" altLang="ja-JP" sz="2000" b="1">
              <a:solidFill>
                <a:srgbClr val="00B050"/>
              </a:solidFill>
            </a:endParaRPr>
          </a:p>
          <a:p>
            <a:r>
              <a:rPr lang="ja-JP" altLang="en-US" sz="2000" b="1">
                <a:solidFill>
                  <a:srgbClr val="00B050"/>
                </a:solidFill>
              </a:rPr>
              <a:t>（</a:t>
            </a:r>
            <a:r>
              <a:rPr lang="en-US" altLang="ja-JP" sz="2000" b="1">
                <a:solidFill>
                  <a:srgbClr val="00B050"/>
                </a:solidFill>
              </a:rPr>
              <a:t>6</a:t>
            </a:r>
            <a:r>
              <a:rPr lang="ja-JP" altLang="en-US" sz="2000" b="1">
                <a:solidFill>
                  <a:srgbClr val="00B050"/>
                </a:solidFill>
              </a:rPr>
              <a:t>～</a:t>
            </a:r>
            <a:r>
              <a:rPr lang="en-US" altLang="ja-JP" sz="2000" b="1">
                <a:solidFill>
                  <a:srgbClr val="00B050"/>
                </a:solidFill>
              </a:rPr>
              <a:t>7</a:t>
            </a:r>
            <a:r>
              <a:rPr lang="ja-JP" altLang="en-US" sz="2000" b="1">
                <a:solidFill>
                  <a:srgbClr val="00B050"/>
                </a:solidFill>
              </a:rPr>
              <a:t>月）</a:t>
            </a:r>
          </a:p>
        </p:txBody>
      </p:sp>
      <p:sp>
        <p:nvSpPr>
          <p:cNvPr id="16397" name="テキスト ボックス 12"/>
          <p:cNvSpPr txBox="1">
            <a:spLocks noChangeArrowheads="1"/>
          </p:cNvSpPr>
          <p:nvPr/>
        </p:nvSpPr>
        <p:spPr bwMode="auto">
          <a:xfrm>
            <a:off x="2357438" y="4292600"/>
            <a:ext cx="2571750" cy="708025"/>
          </a:xfrm>
          <a:prstGeom prst="rect">
            <a:avLst/>
          </a:prstGeom>
          <a:solidFill>
            <a:schemeClr val="bg1"/>
          </a:solidFill>
          <a:ln w="9525">
            <a:noFill/>
            <a:miter lim="800000"/>
            <a:headEnd/>
            <a:tailEnd/>
          </a:ln>
        </p:spPr>
        <p:txBody>
          <a:bodyPr>
            <a:spAutoFit/>
          </a:bodyPr>
          <a:lstStyle/>
          <a:p>
            <a:r>
              <a:rPr lang="ja-JP" altLang="en-US" sz="2000" b="1">
                <a:solidFill>
                  <a:srgbClr val="00B050"/>
                </a:solidFill>
              </a:rPr>
              <a:t>　　　　　　移動</a:t>
            </a:r>
            <a:endParaRPr lang="en-US" altLang="ja-JP" sz="2000" b="1">
              <a:solidFill>
                <a:srgbClr val="00B050"/>
              </a:solidFill>
            </a:endParaRPr>
          </a:p>
          <a:p>
            <a:r>
              <a:rPr lang="ja-JP" altLang="en-US" sz="2000" b="1">
                <a:solidFill>
                  <a:srgbClr val="00B050"/>
                </a:solidFill>
              </a:rPr>
              <a:t>（</a:t>
            </a:r>
            <a:r>
              <a:rPr lang="en-US" altLang="ja-JP" sz="2000" b="1">
                <a:solidFill>
                  <a:srgbClr val="00B050"/>
                </a:solidFill>
              </a:rPr>
              <a:t>6</a:t>
            </a:r>
            <a:r>
              <a:rPr lang="ja-JP" altLang="en-US" sz="2000" b="1">
                <a:solidFill>
                  <a:srgbClr val="00B050"/>
                </a:solidFill>
              </a:rPr>
              <a:t>月中旬～</a:t>
            </a:r>
            <a:r>
              <a:rPr lang="en-US" altLang="ja-JP" sz="2000" b="1">
                <a:solidFill>
                  <a:srgbClr val="00B050"/>
                </a:solidFill>
              </a:rPr>
              <a:t>8</a:t>
            </a:r>
            <a:r>
              <a:rPr lang="ja-JP" altLang="en-US" sz="2000" b="1">
                <a:solidFill>
                  <a:srgbClr val="00B050"/>
                </a:solidFill>
              </a:rPr>
              <a:t>月下旬）</a:t>
            </a:r>
          </a:p>
        </p:txBody>
      </p:sp>
      <p:sp>
        <p:nvSpPr>
          <p:cNvPr id="16398" name="テキスト ボックス 13"/>
          <p:cNvSpPr txBox="1">
            <a:spLocks noChangeArrowheads="1"/>
          </p:cNvSpPr>
          <p:nvPr/>
        </p:nvSpPr>
        <p:spPr bwMode="auto">
          <a:xfrm>
            <a:off x="1500188" y="3714750"/>
            <a:ext cx="1214437" cy="708025"/>
          </a:xfrm>
          <a:prstGeom prst="rect">
            <a:avLst/>
          </a:prstGeom>
          <a:solidFill>
            <a:schemeClr val="bg1"/>
          </a:solidFill>
          <a:ln w="9525">
            <a:noFill/>
            <a:miter lim="800000"/>
            <a:headEnd/>
            <a:tailEnd/>
          </a:ln>
        </p:spPr>
        <p:txBody>
          <a:bodyPr>
            <a:spAutoFit/>
          </a:bodyPr>
          <a:lstStyle/>
          <a:p>
            <a:r>
              <a:rPr lang="ja-JP" altLang="en-US" sz="2000" b="1">
                <a:solidFill>
                  <a:srgbClr val="00B050"/>
                </a:solidFill>
              </a:rPr>
              <a:t> 成虫</a:t>
            </a:r>
            <a:endParaRPr lang="en-US" altLang="ja-JP" sz="2000" b="1">
              <a:solidFill>
                <a:srgbClr val="00B050"/>
              </a:solidFill>
            </a:endParaRPr>
          </a:p>
          <a:p>
            <a:r>
              <a:rPr lang="ja-JP" altLang="en-US" sz="2000" b="1">
                <a:solidFill>
                  <a:srgbClr val="00B050"/>
                </a:solidFill>
              </a:rPr>
              <a:t>（越冬）</a:t>
            </a:r>
          </a:p>
        </p:txBody>
      </p:sp>
      <p:sp>
        <p:nvSpPr>
          <p:cNvPr id="16399" name="テキスト ボックス 14"/>
          <p:cNvSpPr txBox="1">
            <a:spLocks noChangeArrowheads="1"/>
          </p:cNvSpPr>
          <p:nvPr/>
        </p:nvSpPr>
        <p:spPr bwMode="auto">
          <a:xfrm>
            <a:off x="4500563" y="3071813"/>
            <a:ext cx="1285875" cy="400050"/>
          </a:xfrm>
          <a:prstGeom prst="rect">
            <a:avLst/>
          </a:prstGeom>
          <a:solidFill>
            <a:schemeClr val="bg1"/>
          </a:solidFill>
          <a:ln w="9525">
            <a:noFill/>
            <a:miter lim="800000"/>
            <a:headEnd/>
            <a:tailEnd/>
          </a:ln>
        </p:spPr>
        <p:txBody>
          <a:bodyPr>
            <a:spAutoFit/>
          </a:bodyPr>
          <a:lstStyle/>
          <a:p>
            <a:r>
              <a:rPr lang="ja-JP" altLang="en-US" sz="2000" b="1">
                <a:solidFill>
                  <a:srgbClr val="00B050"/>
                </a:solidFill>
              </a:rPr>
              <a:t>産卵</a:t>
            </a:r>
          </a:p>
        </p:txBody>
      </p:sp>
      <p:sp>
        <p:nvSpPr>
          <p:cNvPr id="16400" name="テキスト ボックス 15"/>
          <p:cNvSpPr txBox="1">
            <a:spLocks noChangeArrowheads="1"/>
          </p:cNvSpPr>
          <p:nvPr/>
        </p:nvSpPr>
        <p:spPr bwMode="auto">
          <a:xfrm>
            <a:off x="6715125" y="3357563"/>
            <a:ext cx="1214438" cy="400050"/>
          </a:xfrm>
          <a:prstGeom prst="rect">
            <a:avLst/>
          </a:prstGeom>
          <a:solidFill>
            <a:schemeClr val="bg1"/>
          </a:solidFill>
          <a:ln w="9525">
            <a:noFill/>
            <a:miter lim="800000"/>
            <a:headEnd/>
            <a:tailEnd/>
          </a:ln>
        </p:spPr>
        <p:txBody>
          <a:bodyPr>
            <a:spAutoFit/>
          </a:bodyPr>
          <a:lstStyle/>
          <a:p>
            <a:r>
              <a:rPr lang="ja-JP" altLang="en-US" sz="2000" b="1"/>
              <a:t>里山林</a:t>
            </a:r>
          </a:p>
        </p:txBody>
      </p:sp>
      <p:sp>
        <p:nvSpPr>
          <p:cNvPr id="16401" name="テキスト ボックス 16"/>
          <p:cNvSpPr txBox="1">
            <a:spLocks noChangeArrowheads="1"/>
          </p:cNvSpPr>
          <p:nvPr/>
        </p:nvSpPr>
        <p:spPr bwMode="auto">
          <a:xfrm>
            <a:off x="3143250" y="2671763"/>
            <a:ext cx="928688" cy="400050"/>
          </a:xfrm>
          <a:prstGeom prst="rect">
            <a:avLst/>
          </a:prstGeom>
          <a:solidFill>
            <a:schemeClr val="bg1"/>
          </a:solidFill>
          <a:ln w="9525">
            <a:noFill/>
            <a:miter lim="800000"/>
            <a:headEnd/>
            <a:tailEnd/>
          </a:ln>
        </p:spPr>
        <p:txBody>
          <a:bodyPr>
            <a:spAutoFit/>
          </a:bodyPr>
          <a:lstStyle/>
          <a:p>
            <a:r>
              <a:rPr lang="ja-JP" altLang="en-US" sz="2000" b="1"/>
              <a:t>ため池</a:t>
            </a:r>
          </a:p>
        </p:txBody>
      </p:sp>
      <p:sp>
        <p:nvSpPr>
          <p:cNvPr id="16402" name="テキスト ボックス 18"/>
          <p:cNvSpPr txBox="1">
            <a:spLocks noChangeArrowheads="1"/>
          </p:cNvSpPr>
          <p:nvPr/>
        </p:nvSpPr>
        <p:spPr bwMode="auto">
          <a:xfrm>
            <a:off x="5357813" y="1143000"/>
            <a:ext cx="714375" cy="307975"/>
          </a:xfrm>
          <a:prstGeom prst="rect">
            <a:avLst/>
          </a:prstGeom>
          <a:solidFill>
            <a:schemeClr val="bg1"/>
          </a:solidFill>
          <a:ln w="9525">
            <a:noFill/>
            <a:miter lim="800000"/>
            <a:headEnd/>
            <a:tailEnd/>
          </a:ln>
        </p:spPr>
        <p:txBody>
          <a:bodyPr>
            <a:spAutoFit/>
          </a:bodyPr>
          <a:lstStyle/>
          <a:p>
            <a:r>
              <a:rPr lang="ja-JP" altLang="en-US" sz="1400" b="1"/>
              <a:t>ため池</a:t>
            </a:r>
          </a:p>
        </p:txBody>
      </p:sp>
      <p:sp>
        <p:nvSpPr>
          <p:cNvPr id="16403" name="テキスト ボックス 19"/>
          <p:cNvSpPr txBox="1">
            <a:spLocks noChangeArrowheads="1"/>
          </p:cNvSpPr>
          <p:nvPr/>
        </p:nvSpPr>
        <p:spPr bwMode="auto">
          <a:xfrm>
            <a:off x="3429000" y="3357563"/>
            <a:ext cx="714375" cy="400050"/>
          </a:xfrm>
          <a:prstGeom prst="rect">
            <a:avLst/>
          </a:prstGeom>
          <a:solidFill>
            <a:schemeClr val="bg1"/>
          </a:solidFill>
          <a:ln w="9525">
            <a:noFill/>
            <a:miter lim="800000"/>
            <a:headEnd/>
            <a:tailEnd/>
          </a:ln>
        </p:spPr>
        <p:txBody>
          <a:bodyPr>
            <a:spAutoFit/>
          </a:bodyPr>
          <a:lstStyle/>
          <a:p>
            <a:r>
              <a:rPr lang="ja-JP" altLang="en-US" sz="2000" b="1"/>
              <a:t>水田</a:t>
            </a:r>
          </a:p>
        </p:txBody>
      </p:sp>
      <p:pic>
        <p:nvPicPr>
          <p:cNvPr id="2" name="レコーディング (10)">
            <a:hlinkClick r:id="" action="ppaction://media"/>
            <a:extLst>
              <a:ext uri="{FF2B5EF4-FFF2-40B4-BE49-F238E27FC236}">
                <a16:creationId xmlns:a16="http://schemas.microsoft.com/office/drawing/2014/main" id="{E23DEAC9-14BD-4A81-99A6-6E69C65982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0" y="806450"/>
            <a:ext cx="8893175" cy="3414713"/>
          </a:xfrm>
          <a:prstGeom prst="rect">
            <a:avLst/>
          </a:prstGeom>
          <a:noFill/>
          <a:ln w="9525">
            <a:noFill/>
            <a:miter lim="800000"/>
            <a:headEnd/>
            <a:tailEnd/>
          </a:ln>
        </p:spPr>
        <p:txBody>
          <a:bodyPr>
            <a:spAutoFit/>
          </a:bodyPr>
          <a:lstStyle/>
          <a:p>
            <a:pPr>
              <a:spcBef>
                <a:spcPct val="50000"/>
              </a:spcBef>
            </a:pPr>
            <a:r>
              <a:rPr lang="ja-JP" altLang="en-US" sz="2800"/>
              <a:t>里山の変化</a:t>
            </a:r>
          </a:p>
          <a:p>
            <a:pPr>
              <a:spcBef>
                <a:spcPct val="50000"/>
              </a:spcBef>
            </a:pPr>
            <a:br>
              <a:rPr lang="ja-JP" altLang="en-US" sz="2000"/>
            </a:br>
            <a:r>
              <a:rPr lang="ja-JP" altLang="en-US" sz="2000"/>
              <a:t>　　</a:t>
            </a:r>
            <a:r>
              <a:rPr lang="ja-JP" altLang="en-US" sz="2000" b="1"/>
              <a:t>化学肥料、新しいエネルギー（石油、プロパンガス、電気）の利用</a:t>
            </a:r>
            <a:br>
              <a:rPr lang="ja-JP" altLang="en-US" sz="2000" b="1"/>
            </a:br>
            <a:r>
              <a:rPr lang="ja-JP" altLang="en-US" sz="2000"/>
              <a:t>　　　　↓</a:t>
            </a:r>
            <a:br>
              <a:rPr lang="ja-JP" altLang="en-US" sz="2000"/>
            </a:br>
            <a:r>
              <a:rPr lang="ja-JP" altLang="en-US" sz="2000"/>
              <a:t>　　</a:t>
            </a:r>
            <a:r>
              <a:rPr lang="ja-JP" altLang="en-US" sz="2000" b="1"/>
              <a:t>里山の価値の低下</a:t>
            </a:r>
            <a:br>
              <a:rPr lang="ja-JP" altLang="en-US" sz="2000"/>
            </a:br>
            <a:r>
              <a:rPr lang="ja-JP" altLang="en-US" sz="2000"/>
              <a:t>　　　　↓</a:t>
            </a:r>
            <a:br>
              <a:rPr lang="ja-JP" altLang="en-US" sz="2000"/>
            </a:br>
            <a:r>
              <a:rPr lang="ja-JP" altLang="en-US" sz="2000"/>
              <a:t>　　</a:t>
            </a:r>
            <a:r>
              <a:rPr lang="ja-JP" altLang="en-US" sz="2000" b="1"/>
              <a:t>里山の放置</a:t>
            </a:r>
            <a:br>
              <a:rPr lang="ja-JP" altLang="en-US" sz="2000"/>
            </a:br>
            <a:r>
              <a:rPr lang="ja-JP" altLang="en-US" sz="2000"/>
              <a:t>　　　　↓</a:t>
            </a:r>
            <a:br>
              <a:rPr lang="ja-JP" altLang="en-US" sz="2000"/>
            </a:br>
            <a:r>
              <a:rPr lang="ja-JP" altLang="en-US" sz="2000"/>
              <a:t>　　</a:t>
            </a:r>
            <a:r>
              <a:rPr lang="ja-JP" altLang="en-US" sz="2000" b="1"/>
              <a:t>林床照度の低下、遷移の進行</a:t>
            </a:r>
            <a:br>
              <a:rPr lang="ja-JP" altLang="en-US" sz="2000"/>
            </a:br>
            <a:endParaRPr lang="ja-JP" altLang="en-US" sz="2000"/>
          </a:p>
        </p:txBody>
      </p:sp>
      <p:sp>
        <p:nvSpPr>
          <p:cNvPr id="40963" name="Text Box 5"/>
          <p:cNvSpPr txBox="1">
            <a:spLocks noChangeArrowheads="1"/>
          </p:cNvSpPr>
          <p:nvPr/>
        </p:nvSpPr>
        <p:spPr bwMode="auto">
          <a:xfrm>
            <a:off x="4284663" y="5876925"/>
            <a:ext cx="4535487" cy="495300"/>
          </a:xfrm>
          <a:prstGeom prst="rect">
            <a:avLst/>
          </a:prstGeom>
          <a:solidFill>
            <a:srgbClr val="FFFFFF"/>
          </a:solidFill>
          <a:ln w="9525">
            <a:noFill/>
            <a:miter lim="800000"/>
            <a:headEnd/>
            <a:tailEnd/>
          </a:ln>
        </p:spPr>
        <p:txBody>
          <a:bodyPr lIns="74295" tIns="8890" rIns="74295" bIns="8890"/>
          <a:lstStyle/>
          <a:p>
            <a:pPr algn="just"/>
            <a:r>
              <a:rPr lang="ja-JP" altLang="en-US" sz="1400" b="1">
                <a:latin typeface="Century" pitchFamily="18" charset="0"/>
              </a:rPr>
              <a:t>日本の薪炭材需要量の推移</a:t>
            </a:r>
            <a:endParaRPr lang="en-US" altLang="ja-JP" sz="1400" b="1">
              <a:latin typeface="Century" pitchFamily="18" charset="0"/>
            </a:endParaRPr>
          </a:p>
          <a:p>
            <a:r>
              <a:rPr lang="ja-JP" altLang="en-US" sz="1000">
                <a:latin typeface="Century" pitchFamily="18" charset="0"/>
              </a:rPr>
              <a:t>（林野庁統計情報 </a:t>
            </a:r>
            <a:r>
              <a:rPr lang="en-US" altLang="ja-JP" sz="1000">
                <a:latin typeface="Century" pitchFamily="18" charset="0"/>
              </a:rPr>
              <a:t>http://www.rinya.maff.go.jp/j/kouhou/toukei/index.html</a:t>
            </a:r>
            <a:r>
              <a:rPr lang="ja-JP" altLang="en-US" sz="1000">
                <a:latin typeface="Century" pitchFamily="18" charset="0"/>
              </a:rPr>
              <a:t>）</a:t>
            </a:r>
            <a:endParaRPr lang="ja-JP"/>
          </a:p>
        </p:txBody>
      </p:sp>
      <p:grpSp>
        <p:nvGrpSpPr>
          <p:cNvPr id="40964" name="Group 6"/>
          <p:cNvGrpSpPr>
            <a:grpSpLocks/>
          </p:cNvGrpSpPr>
          <p:nvPr/>
        </p:nvGrpSpPr>
        <p:grpSpPr bwMode="auto">
          <a:xfrm>
            <a:off x="3854450" y="2420938"/>
            <a:ext cx="5181600" cy="3529012"/>
            <a:chOff x="4320" y="8906"/>
            <a:chExt cx="4815" cy="3094"/>
          </a:xfrm>
        </p:grpSpPr>
        <p:pic>
          <p:nvPicPr>
            <p:cNvPr id="40965" name="グラフ 4"/>
            <p:cNvPicPr>
              <a:picLocks noChangeAspect="1" noChangeArrowheads="1"/>
            </p:cNvPicPr>
            <p:nvPr/>
          </p:nvPicPr>
          <p:blipFill>
            <a:blip r:embed="rId5" cstate="print"/>
            <a:srcRect l="-1669" t="-3870" r="-2788" b="-4567"/>
            <a:stretch>
              <a:fillRect/>
            </a:stretch>
          </p:blipFill>
          <p:spPr bwMode="auto">
            <a:xfrm>
              <a:off x="4469" y="9066"/>
              <a:ext cx="4666" cy="2668"/>
            </a:xfrm>
            <a:prstGeom prst="rect">
              <a:avLst/>
            </a:prstGeom>
            <a:noFill/>
            <a:ln w="9525">
              <a:noFill/>
              <a:miter lim="800000"/>
              <a:headEnd/>
              <a:tailEnd/>
            </a:ln>
          </p:spPr>
        </p:pic>
        <p:sp>
          <p:nvSpPr>
            <p:cNvPr id="40966" name="Text Box 8"/>
            <p:cNvSpPr txBox="1">
              <a:spLocks noChangeArrowheads="1"/>
            </p:cNvSpPr>
            <p:nvPr/>
          </p:nvSpPr>
          <p:spPr bwMode="auto">
            <a:xfrm>
              <a:off x="7820" y="11672"/>
              <a:ext cx="1090" cy="328"/>
            </a:xfrm>
            <a:prstGeom prst="rect">
              <a:avLst/>
            </a:prstGeom>
            <a:noFill/>
            <a:ln w="9525">
              <a:noFill/>
              <a:miter lim="800000"/>
              <a:headEnd/>
              <a:tailEnd/>
            </a:ln>
          </p:spPr>
          <p:txBody>
            <a:bodyPr lIns="74295" tIns="8890" rIns="74295" bIns="8890"/>
            <a:lstStyle/>
            <a:p>
              <a:pPr algn="just"/>
              <a:r>
                <a:rPr lang="ja-JP" altLang="en-US" sz="1000">
                  <a:latin typeface="Century" pitchFamily="18" charset="0"/>
                </a:rPr>
                <a:t>西暦（年）</a:t>
              </a:r>
              <a:endParaRPr lang="ja-JP"/>
            </a:p>
          </p:txBody>
        </p:sp>
        <p:sp>
          <p:nvSpPr>
            <p:cNvPr id="40967" name="Text Box 9"/>
            <p:cNvSpPr txBox="1">
              <a:spLocks noChangeArrowheads="1"/>
            </p:cNvSpPr>
            <p:nvPr/>
          </p:nvSpPr>
          <p:spPr bwMode="auto">
            <a:xfrm>
              <a:off x="4320" y="8906"/>
              <a:ext cx="1403" cy="328"/>
            </a:xfrm>
            <a:prstGeom prst="rect">
              <a:avLst/>
            </a:prstGeom>
            <a:noFill/>
            <a:ln w="9525">
              <a:noFill/>
              <a:miter lim="800000"/>
              <a:headEnd/>
              <a:tailEnd/>
            </a:ln>
          </p:spPr>
          <p:txBody>
            <a:bodyPr lIns="74295" tIns="8890" rIns="74295" bIns="8890"/>
            <a:lstStyle/>
            <a:p>
              <a:pPr algn="just"/>
              <a:r>
                <a:rPr lang="ja-JP" altLang="en-US" sz="1000">
                  <a:latin typeface="Century" pitchFamily="18" charset="0"/>
                </a:rPr>
                <a:t>千</a:t>
              </a:r>
              <a:r>
                <a:rPr lang="en-US" altLang="ja-JP" sz="1000">
                  <a:latin typeface="Century" pitchFamily="18" charset="0"/>
                </a:rPr>
                <a:t>m</a:t>
              </a:r>
              <a:r>
                <a:rPr lang="en-US" altLang="ja-JP" sz="1000" baseline="30000">
                  <a:latin typeface="Century" pitchFamily="18" charset="0"/>
                </a:rPr>
                <a:t>3</a:t>
              </a:r>
              <a:r>
                <a:rPr lang="ja-JP" altLang="en-US" sz="1000">
                  <a:latin typeface="Century" pitchFamily="18" charset="0"/>
                </a:rPr>
                <a:t>･</a:t>
              </a:r>
              <a:r>
                <a:rPr lang="en-US" altLang="ja-JP" sz="1000">
                  <a:latin typeface="Century" pitchFamily="18" charset="0"/>
                </a:rPr>
                <a:t>yr</a:t>
              </a:r>
              <a:r>
                <a:rPr lang="en-US" altLang="ja-JP" sz="1000" baseline="30000">
                  <a:latin typeface="Century" pitchFamily="18" charset="0"/>
                </a:rPr>
                <a:t>-1</a:t>
              </a:r>
              <a:endParaRPr lang="ja-JP" altLang="ja-JP"/>
            </a:p>
          </p:txBody>
        </p:sp>
      </p:grpSp>
      <p:pic>
        <p:nvPicPr>
          <p:cNvPr id="2" name="レコーディング (11)">
            <a:hlinkClick r:id="" action="ppaction://media"/>
            <a:extLst>
              <a:ext uri="{FF2B5EF4-FFF2-40B4-BE49-F238E27FC236}">
                <a16:creationId xmlns:a16="http://schemas.microsoft.com/office/drawing/2014/main" id="{2689F435-AAB6-47B5-8C2E-E64A661EFC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940300" y="6542088"/>
            <a:ext cx="4095750" cy="304800"/>
          </a:xfrm>
          <a:prstGeom prst="rect">
            <a:avLst/>
          </a:prstGeom>
          <a:noFill/>
          <a:ln w="9525">
            <a:noFill/>
            <a:miter lim="800000"/>
            <a:headEnd/>
            <a:tailEnd/>
          </a:ln>
        </p:spPr>
        <p:txBody>
          <a:bodyPr wrap="none">
            <a:spAutoFit/>
          </a:bodyPr>
          <a:lstStyle/>
          <a:p>
            <a:r>
              <a:rPr lang="en-US" altLang="ja-JP" sz="1400">
                <a:solidFill>
                  <a:srgbClr val="0066FF"/>
                </a:solidFill>
              </a:rPr>
              <a:t>http://www.pinerescue.jp/mamoru/abunai/suii.html</a:t>
            </a:r>
          </a:p>
        </p:txBody>
      </p:sp>
      <p:sp>
        <p:nvSpPr>
          <p:cNvPr id="41987" name="Text Box 3"/>
          <p:cNvSpPr txBox="1">
            <a:spLocks noChangeArrowheads="1"/>
          </p:cNvSpPr>
          <p:nvPr/>
        </p:nvSpPr>
        <p:spPr bwMode="auto">
          <a:xfrm>
            <a:off x="71438" y="1196975"/>
            <a:ext cx="4284662" cy="4364038"/>
          </a:xfrm>
          <a:prstGeom prst="rect">
            <a:avLst/>
          </a:prstGeom>
          <a:noFill/>
          <a:ln w="9525">
            <a:noFill/>
            <a:miter lim="800000"/>
            <a:headEnd/>
            <a:tailEnd/>
          </a:ln>
        </p:spPr>
        <p:txBody>
          <a:bodyPr>
            <a:spAutoFit/>
          </a:bodyPr>
          <a:lstStyle/>
          <a:p>
            <a:pPr>
              <a:spcBef>
                <a:spcPct val="50000"/>
              </a:spcBef>
            </a:pPr>
            <a:r>
              <a:rPr lang="ja-JP" altLang="en-US" sz="2800" b="1"/>
              <a:t>アカマツの衰退</a:t>
            </a:r>
            <a:br>
              <a:rPr lang="ja-JP" altLang="en-US" sz="2800" b="1"/>
            </a:br>
            <a:r>
              <a:rPr lang="ja-JP" altLang="en-US"/>
              <a:t>　　</a:t>
            </a:r>
            <a:r>
              <a:rPr lang="ja-JP" altLang="en-US" b="1"/>
              <a:t>里山に適した樹木</a:t>
            </a:r>
            <a:br>
              <a:rPr lang="ja-JP" altLang="en-US"/>
            </a:br>
            <a:r>
              <a:rPr lang="ja-JP" altLang="en-US"/>
              <a:t>　　</a:t>
            </a:r>
            <a:r>
              <a:rPr lang="ja-JP" altLang="en-US" b="1"/>
              <a:t>（パイオニア植物、痩せ地に強い）</a:t>
            </a:r>
            <a:br>
              <a:rPr lang="ja-JP" altLang="en-US" b="1"/>
            </a:br>
            <a:r>
              <a:rPr lang="ja-JP" altLang="en-US">
                <a:solidFill>
                  <a:schemeClr val="folHlink"/>
                </a:solidFill>
              </a:rPr>
              <a:t>     　　</a:t>
            </a:r>
            <a:r>
              <a:rPr lang="ja-JP" altLang="en-US" b="1"/>
              <a:t>↓</a:t>
            </a:r>
            <a:br>
              <a:rPr lang="ja-JP" altLang="en-US" b="1"/>
            </a:br>
            <a:r>
              <a:rPr lang="ja-JP" altLang="en-US"/>
              <a:t>　　</a:t>
            </a:r>
            <a:r>
              <a:rPr lang="ja-JP" altLang="en-US" b="1"/>
              <a:t>里山の放置　</a:t>
            </a:r>
            <a:br>
              <a:rPr lang="ja-JP" altLang="en-US" b="1"/>
            </a:br>
            <a:r>
              <a:rPr lang="ja-JP" altLang="en-US" b="1"/>
              <a:t>　　　　↓ </a:t>
            </a:r>
            <a:br>
              <a:rPr lang="ja-JP" altLang="en-US" b="1"/>
            </a:br>
            <a:r>
              <a:rPr lang="ja-JP" altLang="en-US" b="1"/>
              <a:t> </a:t>
            </a:r>
            <a:r>
              <a:rPr lang="ja-JP" altLang="en-US"/>
              <a:t>　　</a:t>
            </a:r>
            <a:r>
              <a:rPr lang="ja-JP" altLang="en-US" b="1"/>
              <a:t>落ち葉の堆積、土壌養分の増加</a:t>
            </a:r>
            <a:br>
              <a:rPr lang="ja-JP" altLang="en-US"/>
            </a:br>
            <a:r>
              <a:rPr lang="ja-JP" altLang="en-US"/>
              <a:t>　　</a:t>
            </a:r>
            <a:r>
              <a:rPr lang="ja-JP" altLang="en-US" b="1"/>
              <a:t>立木密度の増加→林床照度の低下</a:t>
            </a:r>
            <a:br>
              <a:rPr lang="ja-JP" altLang="en-US"/>
            </a:br>
            <a:r>
              <a:rPr lang="ja-JP" altLang="en-US"/>
              <a:t>　　　　</a:t>
            </a:r>
            <a:r>
              <a:rPr lang="ja-JP" altLang="en-US" b="1"/>
              <a:t>↓</a:t>
            </a:r>
            <a:br>
              <a:rPr lang="ja-JP" altLang="en-US">
                <a:solidFill>
                  <a:schemeClr val="folHlink"/>
                </a:solidFill>
              </a:rPr>
            </a:br>
            <a:r>
              <a:rPr lang="ja-JP" altLang="en-US"/>
              <a:t>　　</a:t>
            </a:r>
            <a:r>
              <a:rPr lang="ja-JP" altLang="en-US" b="1"/>
              <a:t>アカマツの樹勢低下</a:t>
            </a:r>
            <a:r>
              <a:rPr lang="ja-JP" altLang="en-US"/>
              <a:t> </a:t>
            </a:r>
            <a:br>
              <a:rPr lang="ja-JP" altLang="en-US"/>
            </a:br>
            <a:r>
              <a:rPr lang="ja-JP" altLang="en-US"/>
              <a:t>　　　　</a:t>
            </a:r>
            <a:r>
              <a:rPr lang="ja-JP" altLang="en-US" b="1"/>
              <a:t>↓</a:t>
            </a:r>
            <a:br>
              <a:rPr lang="ja-JP" altLang="en-US"/>
            </a:br>
            <a:r>
              <a:rPr lang="ja-JP" altLang="en-US"/>
              <a:t>　　</a:t>
            </a:r>
            <a:r>
              <a:rPr lang="ja-JP" altLang="en-US" b="1"/>
              <a:t>松枯れ病の蔓延</a:t>
            </a:r>
            <a:r>
              <a:rPr lang="ja-JP" altLang="en-US" sz="1600" b="1"/>
              <a:t>（マツノザイセンチュウ）</a:t>
            </a:r>
            <a:br>
              <a:rPr lang="ja-JP" altLang="en-US" sz="1600"/>
            </a:br>
            <a:r>
              <a:rPr lang="ja-JP" altLang="en-US"/>
              <a:t>　　　　</a:t>
            </a:r>
            <a:r>
              <a:rPr lang="ja-JP" altLang="en-US" b="1"/>
              <a:t>↓</a:t>
            </a:r>
            <a:r>
              <a:rPr lang="ja-JP" altLang="en-US"/>
              <a:t>　　</a:t>
            </a:r>
            <a:br>
              <a:rPr lang="ja-JP" altLang="en-US"/>
            </a:br>
            <a:r>
              <a:rPr lang="ja-JP" altLang="en-US"/>
              <a:t>　　</a:t>
            </a:r>
            <a:r>
              <a:rPr lang="ja-JP" altLang="en-US" b="1"/>
              <a:t>アカマツの集団枯損</a:t>
            </a:r>
            <a:br>
              <a:rPr lang="ja-JP" altLang="en-US"/>
            </a:br>
            <a:endParaRPr lang="ja-JP" altLang="en-US" i="1">
              <a:solidFill>
                <a:schemeClr val="folHlink"/>
              </a:solidFill>
            </a:endParaRPr>
          </a:p>
        </p:txBody>
      </p:sp>
      <p:graphicFrame>
        <p:nvGraphicFramePr>
          <p:cNvPr id="41988" name="Object 4"/>
          <p:cNvGraphicFramePr>
            <a:graphicFrameLocks noChangeAspect="1"/>
          </p:cNvGraphicFramePr>
          <p:nvPr/>
        </p:nvGraphicFramePr>
        <p:xfrm>
          <a:off x="4064000" y="188913"/>
          <a:ext cx="5080000" cy="6348412"/>
        </p:xfrm>
        <a:graphic>
          <a:graphicData uri="http://schemas.openxmlformats.org/presentationml/2006/ole">
            <mc:AlternateContent xmlns:mc="http://schemas.openxmlformats.org/markup-compatibility/2006">
              <mc:Choice xmlns:v="urn:schemas-microsoft-com:vml" Requires="v">
                <p:oleObj spid="_x0000_s1026" name="Image" r:id="rId6" imgW="5079365" imgH="6349206" progId="">
                  <p:embed/>
                </p:oleObj>
              </mc:Choice>
              <mc:Fallback>
                <p:oleObj name="Image" r:id="rId6" imgW="5079365" imgH="6349206" progId="">
                  <p:embed/>
                  <p:pic>
                    <p:nvPicPr>
                      <p:cNvPr id="4198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4000" y="188913"/>
                        <a:ext cx="5080000" cy="634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9" name="Text Box 5"/>
          <p:cNvSpPr txBox="1">
            <a:spLocks noChangeArrowheads="1"/>
          </p:cNvSpPr>
          <p:nvPr/>
        </p:nvSpPr>
        <p:spPr bwMode="auto">
          <a:xfrm>
            <a:off x="6335713" y="5589588"/>
            <a:ext cx="2808287" cy="915987"/>
          </a:xfrm>
          <a:prstGeom prst="rect">
            <a:avLst/>
          </a:prstGeom>
          <a:noFill/>
          <a:ln w="9525">
            <a:noFill/>
            <a:miter lim="800000"/>
            <a:headEnd/>
            <a:tailEnd/>
          </a:ln>
        </p:spPr>
        <p:txBody>
          <a:bodyPr>
            <a:spAutoFit/>
          </a:bodyPr>
          <a:lstStyle/>
          <a:p>
            <a:pPr>
              <a:spcBef>
                <a:spcPct val="50000"/>
              </a:spcBef>
            </a:pPr>
            <a:r>
              <a:rPr lang="en-US" altLang="ja-JP">
                <a:solidFill>
                  <a:schemeClr val="folHlink"/>
                </a:solidFill>
              </a:rPr>
              <a:t>Stem volume of </a:t>
            </a:r>
            <a:r>
              <a:rPr lang="en-US" altLang="ja-JP" i="1">
                <a:solidFill>
                  <a:schemeClr val="folHlink"/>
                </a:solidFill>
              </a:rPr>
              <a:t>Pinus densiflora</a:t>
            </a:r>
            <a:r>
              <a:rPr lang="en-US" altLang="ja-JP">
                <a:solidFill>
                  <a:schemeClr val="folHlink"/>
                </a:solidFill>
              </a:rPr>
              <a:t> died from pine wilt disease</a:t>
            </a:r>
          </a:p>
        </p:txBody>
      </p:sp>
      <p:sp>
        <p:nvSpPr>
          <p:cNvPr id="41990" name="Text Box 6"/>
          <p:cNvSpPr txBox="1">
            <a:spLocks noChangeArrowheads="1"/>
          </p:cNvSpPr>
          <p:nvPr/>
        </p:nvSpPr>
        <p:spPr bwMode="auto">
          <a:xfrm>
            <a:off x="7524750" y="765175"/>
            <a:ext cx="719138" cy="366713"/>
          </a:xfrm>
          <a:prstGeom prst="rect">
            <a:avLst/>
          </a:prstGeom>
          <a:noFill/>
          <a:ln w="9525">
            <a:noFill/>
            <a:miter lim="800000"/>
            <a:headEnd/>
            <a:tailEnd/>
          </a:ln>
        </p:spPr>
        <p:txBody>
          <a:bodyPr>
            <a:spAutoFit/>
          </a:bodyPr>
          <a:lstStyle/>
          <a:p>
            <a:pPr>
              <a:spcBef>
                <a:spcPct val="50000"/>
              </a:spcBef>
            </a:pPr>
            <a:r>
              <a:rPr lang="en-US" altLang="ja-JP">
                <a:solidFill>
                  <a:schemeClr val="folHlink"/>
                </a:solidFill>
              </a:rPr>
              <a:t>1946</a:t>
            </a:r>
          </a:p>
        </p:txBody>
      </p:sp>
      <p:sp>
        <p:nvSpPr>
          <p:cNvPr id="41991" name="Text Box 7"/>
          <p:cNvSpPr txBox="1">
            <a:spLocks noChangeArrowheads="1"/>
          </p:cNvSpPr>
          <p:nvPr/>
        </p:nvSpPr>
        <p:spPr bwMode="auto">
          <a:xfrm>
            <a:off x="7956550" y="2205038"/>
            <a:ext cx="719138" cy="366712"/>
          </a:xfrm>
          <a:prstGeom prst="rect">
            <a:avLst/>
          </a:prstGeom>
          <a:noFill/>
          <a:ln w="9525">
            <a:noFill/>
            <a:miter lim="800000"/>
            <a:headEnd/>
            <a:tailEnd/>
          </a:ln>
        </p:spPr>
        <p:txBody>
          <a:bodyPr>
            <a:spAutoFit/>
          </a:bodyPr>
          <a:lstStyle/>
          <a:p>
            <a:pPr>
              <a:spcBef>
                <a:spcPct val="50000"/>
              </a:spcBef>
            </a:pPr>
            <a:r>
              <a:rPr lang="en-US" altLang="ja-JP">
                <a:solidFill>
                  <a:schemeClr val="folHlink"/>
                </a:solidFill>
              </a:rPr>
              <a:t>1979</a:t>
            </a:r>
          </a:p>
        </p:txBody>
      </p:sp>
      <p:sp>
        <p:nvSpPr>
          <p:cNvPr id="41992" name="Text Box 8"/>
          <p:cNvSpPr txBox="1">
            <a:spLocks noChangeArrowheads="1"/>
          </p:cNvSpPr>
          <p:nvPr/>
        </p:nvSpPr>
        <p:spPr bwMode="auto">
          <a:xfrm>
            <a:off x="8424863" y="3500438"/>
            <a:ext cx="719137" cy="366712"/>
          </a:xfrm>
          <a:prstGeom prst="rect">
            <a:avLst/>
          </a:prstGeom>
          <a:noFill/>
          <a:ln w="9525">
            <a:noFill/>
            <a:miter lim="800000"/>
            <a:headEnd/>
            <a:tailEnd/>
          </a:ln>
        </p:spPr>
        <p:txBody>
          <a:bodyPr>
            <a:spAutoFit/>
          </a:bodyPr>
          <a:lstStyle/>
          <a:p>
            <a:pPr>
              <a:spcBef>
                <a:spcPct val="50000"/>
              </a:spcBef>
            </a:pPr>
            <a:r>
              <a:rPr lang="en-US" altLang="ja-JP">
                <a:solidFill>
                  <a:schemeClr val="folHlink"/>
                </a:solidFill>
              </a:rPr>
              <a:t>2003</a:t>
            </a:r>
          </a:p>
        </p:txBody>
      </p:sp>
      <p:pic>
        <p:nvPicPr>
          <p:cNvPr id="2" name="レコーディング (12)">
            <a:hlinkClick r:id="" action="ppaction://media"/>
            <a:extLst>
              <a:ext uri="{FF2B5EF4-FFF2-40B4-BE49-F238E27FC236}">
                <a16:creationId xmlns:a16="http://schemas.microsoft.com/office/drawing/2014/main" id="{DFFC017B-A151-4590-BD08-56DC25CC0E8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27525" y="318452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ナラ枯れ"/>
          <p:cNvPicPr>
            <a:picLocks noChangeAspect="1" noChangeArrowheads="1"/>
          </p:cNvPicPr>
          <p:nvPr/>
        </p:nvPicPr>
        <p:blipFill>
          <a:blip r:embed="rId5" cstate="print"/>
          <a:srcRect/>
          <a:stretch>
            <a:fillRect/>
          </a:stretch>
        </p:blipFill>
        <p:spPr bwMode="auto">
          <a:xfrm>
            <a:off x="179388" y="3703638"/>
            <a:ext cx="4392612" cy="2921000"/>
          </a:xfrm>
          <a:prstGeom prst="rect">
            <a:avLst/>
          </a:prstGeom>
          <a:noFill/>
          <a:ln w="9525">
            <a:noFill/>
            <a:miter lim="800000"/>
            <a:headEnd/>
            <a:tailEnd/>
          </a:ln>
        </p:spPr>
      </p:pic>
      <p:pic>
        <p:nvPicPr>
          <p:cNvPr id="43011" name="Picture 4" descr="23nara"/>
          <p:cNvPicPr>
            <a:picLocks noChangeAspect="1" noChangeArrowheads="1"/>
          </p:cNvPicPr>
          <p:nvPr/>
        </p:nvPicPr>
        <p:blipFill>
          <a:blip r:embed="rId6" cstate="print"/>
          <a:srcRect/>
          <a:stretch>
            <a:fillRect/>
          </a:stretch>
        </p:blipFill>
        <p:spPr bwMode="auto">
          <a:xfrm>
            <a:off x="4067175" y="115888"/>
            <a:ext cx="5076825" cy="2790825"/>
          </a:xfrm>
          <a:prstGeom prst="rect">
            <a:avLst/>
          </a:prstGeom>
          <a:noFill/>
          <a:ln w="9525">
            <a:noFill/>
            <a:miter lim="800000"/>
            <a:headEnd/>
            <a:tailEnd/>
          </a:ln>
        </p:spPr>
      </p:pic>
      <p:sp>
        <p:nvSpPr>
          <p:cNvPr id="43012" name="正方形/長方形 4"/>
          <p:cNvSpPr>
            <a:spLocks noChangeArrowheads="1"/>
          </p:cNvSpPr>
          <p:nvPr/>
        </p:nvSpPr>
        <p:spPr bwMode="auto">
          <a:xfrm>
            <a:off x="5399088" y="2897188"/>
            <a:ext cx="3744912" cy="261937"/>
          </a:xfrm>
          <a:prstGeom prst="rect">
            <a:avLst/>
          </a:prstGeom>
          <a:noFill/>
          <a:ln w="9525">
            <a:noFill/>
            <a:miter lim="800000"/>
            <a:headEnd/>
            <a:tailEnd/>
          </a:ln>
        </p:spPr>
        <p:txBody>
          <a:bodyPr>
            <a:spAutoFit/>
          </a:bodyPr>
          <a:lstStyle/>
          <a:p>
            <a:r>
              <a:rPr lang="en-US" altLang="ja-JP" sz="1100">
                <a:hlinkClick r:id="rId7"/>
              </a:rPr>
              <a:t>http://www.rinya.maff.go.jp/j/hogo/higai/naragare.html</a:t>
            </a:r>
            <a:endParaRPr lang="ja-JP" altLang="en-US" sz="1100"/>
          </a:p>
        </p:txBody>
      </p:sp>
      <p:sp>
        <p:nvSpPr>
          <p:cNvPr id="43013" name="Text Box 3"/>
          <p:cNvSpPr txBox="1">
            <a:spLocks noChangeArrowheads="1"/>
          </p:cNvSpPr>
          <p:nvPr/>
        </p:nvSpPr>
        <p:spPr bwMode="auto">
          <a:xfrm>
            <a:off x="0" y="352425"/>
            <a:ext cx="4284663" cy="3292475"/>
          </a:xfrm>
          <a:prstGeom prst="rect">
            <a:avLst/>
          </a:prstGeom>
          <a:noFill/>
          <a:ln w="9525">
            <a:noFill/>
            <a:miter lim="800000"/>
            <a:headEnd/>
            <a:tailEnd/>
          </a:ln>
        </p:spPr>
        <p:txBody>
          <a:bodyPr>
            <a:spAutoFit/>
          </a:bodyPr>
          <a:lstStyle/>
          <a:p>
            <a:pPr>
              <a:spcBef>
                <a:spcPct val="50000"/>
              </a:spcBef>
            </a:pPr>
            <a:r>
              <a:rPr lang="ja-JP" altLang="en-US" sz="2800" b="1"/>
              <a:t>ナラ枯れの拡大</a:t>
            </a:r>
            <a:br>
              <a:rPr lang="ja-JP" altLang="en-US" sz="2800" b="1"/>
            </a:br>
            <a:r>
              <a:rPr lang="ja-JP" altLang="en-US"/>
              <a:t>　　</a:t>
            </a:r>
            <a:r>
              <a:rPr lang="ja-JP" altLang="en-US" b="1"/>
              <a:t>薪炭やホダ木生産</a:t>
            </a:r>
            <a:br>
              <a:rPr lang="en-US" altLang="ja-JP" b="1"/>
            </a:br>
            <a:r>
              <a:rPr lang="ja-JP" altLang="en-US" b="1"/>
              <a:t>　　　　　→　コナラ･クヌギの萌芽林</a:t>
            </a:r>
            <a:br>
              <a:rPr lang="ja-JP" altLang="en-US"/>
            </a:br>
            <a:r>
              <a:rPr lang="ja-JP" altLang="en-US"/>
              <a:t>　　　　　　</a:t>
            </a:r>
            <a:r>
              <a:rPr lang="ja-JP" altLang="en-US" b="1"/>
              <a:t>（短伐期→比較的小径の樹木）</a:t>
            </a:r>
            <a:br>
              <a:rPr lang="ja-JP" altLang="en-US" b="1"/>
            </a:br>
            <a:r>
              <a:rPr lang="ja-JP" altLang="en-US">
                <a:solidFill>
                  <a:schemeClr val="folHlink"/>
                </a:solidFill>
              </a:rPr>
              <a:t>     　　</a:t>
            </a:r>
            <a:r>
              <a:rPr lang="ja-JP" altLang="en-US" b="1"/>
              <a:t>↓</a:t>
            </a:r>
            <a:br>
              <a:rPr lang="ja-JP" altLang="en-US" b="1"/>
            </a:br>
            <a:r>
              <a:rPr lang="ja-JP" altLang="en-US"/>
              <a:t>　　</a:t>
            </a:r>
            <a:r>
              <a:rPr lang="ja-JP" altLang="en-US" b="1"/>
              <a:t>里山の放置　</a:t>
            </a:r>
            <a:br>
              <a:rPr lang="ja-JP" altLang="en-US" b="1"/>
            </a:br>
            <a:r>
              <a:rPr lang="ja-JP" altLang="en-US" b="1"/>
              <a:t>　　　　↓ </a:t>
            </a:r>
            <a:br>
              <a:rPr lang="ja-JP" altLang="en-US" b="1"/>
            </a:br>
            <a:r>
              <a:rPr lang="ja-JP" altLang="en-US" b="1"/>
              <a:t> </a:t>
            </a:r>
            <a:r>
              <a:rPr lang="ja-JP" altLang="en-US"/>
              <a:t>　　</a:t>
            </a:r>
            <a:r>
              <a:rPr lang="ja-JP" altLang="en-US" b="1"/>
              <a:t>大径木の増加</a:t>
            </a:r>
            <a:br>
              <a:rPr lang="ja-JP" altLang="en-US"/>
            </a:br>
            <a:r>
              <a:rPr lang="ja-JP" altLang="en-US"/>
              <a:t>　　　　</a:t>
            </a:r>
            <a:r>
              <a:rPr lang="ja-JP" altLang="en-US" b="1"/>
              <a:t>↓</a:t>
            </a:r>
            <a:br>
              <a:rPr lang="ja-JP" altLang="en-US">
                <a:solidFill>
                  <a:schemeClr val="folHlink"/>
                </a:solidFill>
              </a:rPr>
            </a:br>
            <a:r>
              <a:rPr lang="ja-JP" altLang="en-US"/>
              <a:t>　　</a:t>
            </a:r>
            <a:r>
              <a:rPr lang="ja-JP" altLang="en-US" b="1"/>
              <a:t>ナラ枯れの拡大</a:t>
            </a:r>
            <a:br>
              <a:rPr lang="ja-JP" altLang="en-US" sz="1600"/>
            </a:br>
            <a:endParaRPr lang="ja-JP" altLang="en-US" i="1">
              <a:solidFill>
                <a:schemeClr val="folHlink"/>
              </a:solidFill>
            </a:endParaRPr>
          </a:p>
        </p:txBody>
      </p:sp>
      <p:pic>
        <p:nvPicPr>
          <p:cNvPr id="43014" name="Picture 7"/>
          <p:cNvPicPr>
            <a:picLocks noChangeAspect="1" noChangeArrowheads="1"/>
          </p:cNvPicPr>
          <p:nvPr/>
        </p:nvPicPr>
        <p:blipFill>
          <a:blip r:embed="rId8" cstate="print"/>
          <a:srcRect/>
          <a:stretch>
            <a:fillRect/>
          </a:stretch>
        </p:blipFill>
        <p:spPr bwMode="auto">
          <a:xfrm>
            <a:off x="4572000" y="3157538"/>
            <a:ext cx="4121150" cy="3151187"/>
          </a:xfrm>
          <a:prstGeom prst="rect">
            <a:avLst/>
          </a:prstGeom>
          <a:noFill/>
          <a:ln w="9525">
            <a:noFill/>
            <a:miter lim="800000"/>
            <a:headEnd/>
            <a:tailEnd/>
          </a:ln>
        </p:spPr>
      </p:pic>
      <p:pic>
        <p:nvPicPr>
          <p:cNvPr id="43015" name="Picture 8"/>
          <p:cNvPicPr>
            <a:picLocks noChangeAspect="1" noChangeArrowheads="1"/>
          </p:cNvPicPr>
          <p:nvPr/>
        </p:nvPicPr>
        <p:blipFill>
          <a:blip r:embed="rId9" cstate="print"/>
          <a:srcRect/>
          <a:stretch>
            <a:fillRect/>
          </a:stretch>
        </p:blipFill>
        <p:spPr bwMode="auto">
          <a:xfrm>
            <a:off x="2195513" y="2133600"/>
            <a:ext cx="1871662" cy="1941513"/>
          </a:xfrm>
          <a:prstGeom prst="rect">
            <a:avLst/>
          </a:prstGeom>
          <a:noFill/>
          <a:ln w="9525">
            <a:noFill/>
            <a:miter lim="800000"/>
            <a:headEnd/>
            <a:tailEnd/>
          </a:ln>
        </p:spPr>
      </p:pic>
      <p:sp>
        <p:nvSpPr>
          <p:cNvPr id="43016" name="テキスト ボックス 8"/>
          <p:cNvSpPr txBox="1">
            <a:spLocks noChangeArrowheads="1"/>
          </p:cNvSpPr>
          <p:nvPr/>
        </p:nvSpPr>
        <p:spPr bwMode="auto">
          <a:xfrm>
            <a:off x="4643438" y="6308725"/>
            <a:ext cx="4176712" cy="431800"/>
          </a:xfrm>
          <a:prstGeom prst="rect">
            <a:avLst/>
          </a:prstGeom>
          <a:noFill/>
          <a:ln w="9525">
            <a:noFill/>
            <a:miter lim="800000"/>
            <a:headEnd/>
            <a:tailEnd/>
          </a:ln>
        </p:spPr>
        <p:txBody>
          <a:bodyPr>
            <a:spAutoFit/>
          </a:bodyPr>
          <a:lstStyle/>
          <a:p>
            <a:r>
              <a:rPr lang="ja-JP" altLang="en-US" sz="1100"/>
              <a:t>「ナラ枯れの被害をどう減らすか</a:t>
            </a:r>
            <a:r>
              <a:rPr lang="en-US" altLang="ja-JP" sz="1100"/>
              <a:t>―</a:t>
            </a:r>
            <a:r>
              <a:rPr lang="ja-JP" altLang="en-US" sz="1100"/>
              <a:t>里山林を守るために</a:t>
            </a:r>
            <a:r>
              <a:rPr lang="en-US" altLang="ja-JP" sz="1100"/>
              <a:t>―</a:t>
            </a:r>
            <a:r>
              <a:rPr lang="ja-JP" altLang="en-US" sz="1100"/>
              <a:t>」 </a:t>
            </a:r>
            <a:r>
              <a:rPr lang="zh-CN" altLang="en-US" sz="1100"/>
              <a:t>独立行政法人　森林総合研究所　関西支所</a:t>
            </a:r>
            <a:r>
              <a:rPr lang="ja-JP" altLang="en-US" sz="1100"/>
              <a:t>、</a:t>
            </a:r>
            <a:r>
              <a:rPr lang="en-US" altLang="ja-JP" sz="1100"/>
              <a:t>2010</a:t>
            </a:r>
            <a:endParaRPr lang="ja-JP" altLang="en-US" sz="1100"/>
          </a:p>
        </p:txBody>
      </p:sp>
      <p:pic>
        <p:nvPicPr>
          <p:cNvPr id="2" name="レコーディング (13)">
            <a:hlinkClick r:id="" action="ppaction://media"/>
            <a:extLst>
              <a:ext uri="{FF2B5EF4-FFF2-40B4-BE49-F238E27FC236}">
                <a16:creationId xmlns:a16="http://schemas.microsoft.com/office/drawing/2014/main" id="{317BA5B7-CDC3-4F1E-A1D3-A42E061970D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竹林"/>
          <p:cNvPicPr>
            <a:picLocks noChangeAspect="1" noChangeArrowheads="1"/>
          </p:cNvPicPr>
          <p:nvPr/>
        </p:nvPicPr>
        <p:blipFill>
          <a:blip r:embed="rId5" cstate="print"/>
          <a:srcRect/>
          <a:stretch>
            <a:fillRect/>
          </a:stretch>
        </p:blipFill>
        <p:spPr bwMode="auto">
          <a:xfrm>
            <a:off x="3375025" y="292100"/>
            <a:ext cx="5768975" cy="6305550"/>
          </a:xfrm>
          <a:prstGeom prst="rect">
            <a:avLst/>
          </a:prstGeom>
          <a:noFill/>
          <a:ln w="9525">
            <a:noFill/>
            <a:miter lim="800000"/>
            <a:headEnd/>
            <a:tailEnd/>
          </a:ln>
        </p:spPr>
      </p:pic>
      <p:sp>
        <p:nvSpPr>
          <p:cNvPr id="44035" name="Text Box 3"/>
          <p:cNvSpPr txBox="1">
            <a:spLocks noChangeArrowheads="1"/>
          </p:cNvSpPr>
          <p:nvPr/>
        </p:nvSpPr>
        <p:spPr bwMode="auto">
          <a:xfrm>
            <a:off x="0" y="620713"/>
            <a:ext cx="6659563" cy="4230687"/>
          </a:xfrm>
          <a:prstGeom prst="rect">
            <a:avLst/>
          </a:prstGeom>
          <a:noFill/>
          <a:ln w="9525">
            <a:noFill/>
            <a:miter lim="800000"/>
            <a:headEnd/>
            <a:tailEnd/>
          </a:ln>
        </p:spPr>
        <p:txBody>
          <a:bodyPr>
            <a:spAutoFit/>
          </a:bodyPr>
          <a:lstStyle/>
          <a:p>
            <a:pPr>
              <a:spcBef>
                <a:spcPct val="50000"/>
              </a:spcBef>
            </a:pPr>
            <a:r>
              <a:rPr lang="ja-JP" altLang="en-US" sz="2800" b="1"/>
              <a:t>タケの大繁殖</a:t>
            </a:r>
            <a:endParaRPr lang="ja-JP" altLang="en-US" sz="2000" b="1">
              <a:solidFill>
                <a:schemeClr val="folHlink"/>
              </a:solidFill>
            </a:endParaRPr>
          </a:p>
          <a:p>
            <a:pPr>
              <a:spcBef>
                <a:spcPct val="50000"/>
              </a:spcBef>
            </a:pPr>
            <a:r>
              <a:rPr lang="ja-JP" altLang="en-US"/>
              <a:t>　　農家の竹林　＝　タケノコの生産</a:t>
            </a:r>
            <a:br>
              <a:rPr lang="ja-JP" altLang="en-US"/>
            </a:br>
            <a:r>
              <a:rPr lang="ja-JP" altLang="en-US">
                <a:solidFill>
                  <a:schemeClr val="folHlink"/>
                </a:solidFill>
              </a:rPr>
              <a:t>       </a:t>
            </a:r>
            <a:r>
              <a:rPr lang="ja-JP" altLang="en-US"/>
              <a:t>↓</a:t>
            </a:r>
          </a:p>
          <a:p>
            <a:pPr>
              <a:spcBef>
                <a:spcPct val="50000"/>
              </a:spcBef>
            </a:pPr>
            <a:r>
              <a:rPr lang="ja-JP" altLang="en-US"/>
              <a:t>　　安価な外国産タケノコの輸入</a:t>
            </a:r>
            <a:br>
              <a:rPr lang="ja-JP" altLang="en-US"/>
            </a:br>
            <a:r>
              <a:rPr lang="ja-JP" altLang="en-US"/>
              <a:t>　　　↓</a:t>
            </a:r>
          </a:p>
          <a:p>
            <a:pPr>
              <a:spcBef>
                <a:spcPct val="50000"/>
              </a:spcBef>
            </a:pPr>
            <a:r>
              <a:rPr lang="ja-JP" altLang="en-US"/>
              <a:t>　　タケノコ収穫の減少</a:t>
            </a:r>
            <a:br>
              <a:rPr lang="ja-JP" altLang="en-US"/>
            </a:br>
            <a:r>
              <a:rPr lang="ja-JP" altLang="en-US"/>
              <a:t>　　　↓</a:t>
            </a:r>
          </a:p>
          <a:p>
            <a:pPr>
              <a:spcBef>
                <a:spcPct val="50000"/>
              </a:spcBef>
            </a:pPr>
            <a:r>
              <a:rPr lang="ja-JP" altLang="en-US"/>
              <a:t>　　大繁殖</a:t>
            </a:r>
            <a:br>
              <a:rPr lang="ja-JP" altLang="en-US"/>
            </a:br>
            <a:r>
              <a:rPr lang="ja-JP" altLang="en-US"/>
              <a:t>　　　↓</a:t>
            </a:r>
          </a:p>
          <a:p>
            <a:pPr>
              <a:spcBef>
                <a:spcPct val="50000"/>
              </a:spcBef>
            </a:pPr>
            <a:r>
              <a:rPr lang="ja-JP" altLang="en-US"/>
              <a:t>　　他の植物の枯死→多様性の低下</a:t>
            </a:r>
            <a:br>
              <a:rPr lang="ja-JP" altLang="en-US"/>
            </a:br>
            <a:r>
              <a:rPr lang="ja-JP" altLang="en-US"/>
              <a:t>　　土砂崩れの危険</a:t>
            </a:r>
            <a:br>
              <a:rPr lang="ja-JP" altLang="en-US"/>
            </a:br>
            <a:endParaRPr lang="ja-JP" altLang="en-US">
              <a:solidFill>
                <a:schemeClr val="folHlink"/>
              </a:solidFill>
            </a:endParaRPr>
          </a:p>
        </p:txBody>
      </p:sp>
      <p:pic>
        <p:nvPicPr>
          <p:cNvPr id="2" name="レコーディング (14)">
            <a:hlinkClick r:id="" action="ppaction://media"/>
            <a:extLst>
              <a:ext uri="{FF2B5EF4-FFF2-40B4-BE49-F238E27FC236}">
                <a16:creationId xmlns:a16="http://schemas.microsoft.com/office/drawing/2014/main" id="{402B65CF-534E-4828-97A3-BD23A09923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図"/>
          <p:cNvPicPr>
            <a:picLocks noChangeAspect="1" noChangeArrowheads="1"/>
          </p:cNvPicPr>
          <p:nvPr/>
        </p:nvPicPr>
        <p:blipFill>
          <a:blip r:embed="rId5" cstate="print"/>
          <a:srcRect/>
          <a:stretch>
            <a:fillRect/>
          </a:stretch>
        </p:blipFill>
        <p:spPr bwMode="auto">
          <a:xfrm>
            <a:off x="5508625" y="0"/>
            <a:ext cx="3481388" cy="6858000"/>
          </a:xfrm>
          <a:prstGeom prst="rect">
            <a:avLst/>
          </a:prstGeom>
          <a:noFill/>
          <a:ln w="9525">
            <a:noFill/>
            <a:miter lim="800000"/>
            <a:headEnd/>
            <a:tailEnd/>
          </a:ln>
        </p:spPr>
      </p:pic>
      <p:sp>
        <p:nvSpPr>
          <p:cNvPr id="45059" name="Text Box 3"/>
          <p:cNvSpPr txBox="1">
            <a:spLocks noChangeArrowheads="1"/>
          </p:cNvSpPr>
          <p:nvPr/>
        </p:nvSpPr>
        <p:spPr bwMode="auto">
          <a:xfrm>
            <a:off x="0" y="115888"/>
            <a:ext cx="5508625" cy="3268662"/>
          </a:xfrm>
          <a:prstGeom prst="rect">
            <a:avLst/>
          </a:prstGeom>
          <a:noFill/>
          <a:ln w="9525">
            <a:noFill/>
            <a:miter lim="800000"/>
            <a:headEnd/>
            <a:tailEnd/>
          </a:ln>
        </p:spPr>
        <p:txBody>
          <a:bodyPr>
            <a:spAutoFit/>
          </a:bodyPr>
          <a:lstStyle/>
          <a:p>
            <a:pPr>
              <a:spcBef>
                <a:spcPct val="50000"/>
              </a:spcBef>
            </a:pPr>
            <a:r>
              <a:rPr lang="ja-JP" altLang="en-US" sz="2800" b="1"/>
              <a:t>鳥獣害問題</a:t>
            </a:r>
            <a:endParaRPr lang="ja-JP" altLang="en-US" sz="2000" b="1">
              <a:solidFill>
                <a:schemeClr val="folHlink"/>
              </a:solidFill>
            </a:endParaRPr>
          </a:p>
          <a:p>
            <a:pPr>
              <a:spcBef>
                <a:spcPct val="50000"/>
              </a:spcBef>
            </a:pPr>
            <a:r>
              <a:rPr lang="ja-JP" altLang="en-US"/>
              <a:t>　　イノシシ、クマ、ニホンザル、シカ、タヌキ</a:t>
            </a:r>
            <a:br>
              <a:rPr lang="ja-JP" altLang="en-US"/>
            </a:br>
            <a:endParaRPr lang="ja-JP" altLang="en-US"/>
          </a:p>
          <a:p>
            <a:pPr>
              <a:spcBef>
                <a:spcPct val="50000"/>
              </a:spcBef>
            </a:pPr>
            <a:r>
              <a:rPr lang="ja-JP" altLang="en-US"/>
              <a:t>　　手入れ不足の里山</a:t>
            </a:r>
            <a:br>
              <a:rPr lang="ja-JP" altLang="en-US"/>
            </a:br>
            <a:r>
              <a:rPr lang="ja-JP" altLang="en-US"/>
              <a:t>　　　↓</a:t>
            </a:r>
          </a:p>
          <a:p>
            <a:pPr>
              <a:spcBef>
                <a:spcPct val="50000"/>
              </a:spcBef>
            </a:pPr>
            <a:r>
              <a:rPr lang="ja-JP" altLang="en-US"/>
              <a:t>　　藪の繁茂、見通し不可　　＝　　隠れ場所</a:t>
            </a:r>
            <a:br>
              <a:rPr lang="ja-JP" altLang="en-US"/>
            </a:br>
            <a:r>
              <a:rPr lang="ja-JP" altLang="en-US"/>
              <a:t>　　　↓</a:t>
            </a:r>
          </a:p>
          <a:p>
            <a:pPr>
              <a:spcBef>
                <a:spcPct val="50000"/>
              </a:spcBef>
            </a:pPr>
            <a:r>
              <a:rPr lang="ja-JP" altLang="en-US"/>
              <a:t>　　田畑や人家への容易な接近</a:t>
            </a:r>
            <a:br>
              <a:rPr lang="ja-JP" altLang="en-US"/>
            </a:br>
            <a:endParaRPr lang="ja-JP" altLang="en-US"/>
          </a:p>
        </p:txBody>
      </p:sp>
      <p:pic>
        <p:nvPicPr>
          <p:cNvPr id="45060" name="Picture 4" descr="画像:Zwijntje lowpx.jpg">
            <a:hlinkClick r:id="rId6"/>
          </p:cNvPr>
          <p:cNvPicPr>
            <a:picLocks noChangeAspect="1" noChangeArrowheads="1"/>
          </p:cNvPicPr>
          <p:nvPr/>
        </p:nvPicPr>
        <p:blipFill>
          <a:blip r:embed="rId7" cstate="print"/>
          <a:srcRect/>
          <a:stretch>
            <a:fillRect/>
          </a:stretch>
        </p:blipFill>
        <p:spPr bwMode="auto">
          <a:xfrm>
            <a:off x="34925" y="3459163"/>
            <a:ext cx="1692275" cy="1265237"/>
          </a:xfrm>
          <a:prstGeom prst="rect">
            <a:avLst/>
          </a:prstGeom>
          <a:noFill/>
          <a:ln w="9525">
            <a:noFill/>
            <a:miter lim="800000"/>
            <a:headEnd/>
            <a:tailEnd/>
          </a:ln>
        </p:spPr>
      </p:pic>
      <p:pic>
        <p:nvPicPr>
          <p:cNvPr id="45061" name="Picture 5" descr="Yakusaru_s"/>
          <p:cNvPicPr>
            <a:picLocks noChangeAspect="1" noChangeArrowheads="1"/>
          </p:cNvPicPr>
          <p:nvPr/>
        </p:nvPicPr>
        <p:blipFill>
          <a:blip r:embed="rId8" cstate="print"/>
          <a:srcRect/>
          <a:stretch>
            <a:fillRect/>
          </a:stretch>
        </p:blipFill>
        <p:spPr bwMode="auto">
          <a:xfrm>
            <a:off x="3743325" y="3429000"/>
            <a:ext cx="1692275" cy="1268413"/>
          </a:xfrm>
          <a:prstGeom prst="rect">
            <a:avLst/>
          </a:prstGeom>
          <a:noFill/>
          <a:ln w="9525">
            <a:noFill/>
            <a:miter lim="800000"/>
            <a:headEnd/>
            <a:tailEnd/>
          </a:ln>
        </p:spPr>
      </p:pic>
      <p:pic>
        <p:nvPicPr>
          <p:cNvPr id="45062" name="Picture 6"/>
          <p:cNvPicPr>
            <a:picLocks noChangeAspect="1" noChangeArrowheads="1"/>
          </p:cNvPicPr>
          <p:nvPr/>
        </p:nvPicPr>
        <p:blipFill>
          <a:blip r:embed="rId9" cstate="print"/>
          <a:srcRect/>
          <a:stretch>
            <a:fillRect/>
          </a:stretch>
        </p:blipFill>
        <p:spPr bwMode="auto">
          <a:xfrm>
            <a:off x="179388" y="5091113"/>
            <a:ext cx="2341562" cy="1506537"/>
          </a:xfrm>
          <a:prstGeom prst="rect">
            <a:avLst/>
          </a:prstGeom>
          <a:noFill/>
          <a:ln w="9525">
            <a:noFill/>
            <a:miter lim="800000"/>
            <a:headEnd/>
            <a:tailEnd/>
          </a:ln>
        </p:spPr>
      </p:pic>
      <p:pic>
        <p:nvPicPr>
          <p:cNvPr id="45063" name="Picture 7"/>
          <p:cNvPicPr>
            <a:picLocks noChangeAspect="1" noChangeArrowheads="1"/>
          </p:cNvPicPr>
          <p:nvPr/>
        </p:nvPicPr>
        <p:blipFill>
          <a:blip r:embed="rId10" cstate="print"/>
          <a:srcRect/>
          <a:stretch>
            <a:fillRect/>
          </a:stretch>
        </p:blipFill>
        <p:spPr bwMode="auto">
          <a:xfrm>
            <a:off x="1763713" y="3141663"/>
            <a:ext cx="1944687" cy="1722437"/>
          </a:xfrm>
          <a:prstGeom prst="rect">
            <a:avLst/>
          </a:prstGeom>
          <a:noFill/>
          <a:ln w="9525">
            <a:noFill/>
            <a:miter lim="800000"/>
            <a:headEnd/>
            <a:tailEnd/>
          </a:ln>
        </p:spPr>
      </p:pic>
      <p:pic>
        <p:nvPicPr>
          <p:cNvPr id="45064" name="Picture 8"/>
          <p:cNvPicPr>
            <a:picLocks noChangeAspect="1" noChangeArrowheads="1"/>
          </p:cNvPicPr>
          <p:nvPr/>
        </p:nvPicPr>
        <p:blipFill>
          <a:blip r:embed="rId11" cstate="print"/>
          <a:srcRect/>
          <a:stretch>
            <a:fillRect/>
          </a:stretch>
        </p:blipFill>
        <p:spPr bwMode="auto">
          <a:xfrm>
            <a:off x="2627313" y="5084763"/>
            <a:ext cx="2736850" cy="1544637"/>
          </a:xfrm>
          <a:prstGeom prst="rect">
            <a:avLst/>
          </a:prstGeom>
          <a:noFill/>
          <a:ln w="9525">
            <a:noFill/>
            <a:miter lim="800000"/>
            <a:headEnd/>
            <a:tailEnd/>
          </a:ln>
        </p:spPr>
      </p:pic>
      <p:pic>
        <p:nvPicPr>
          <p:cNvPr id="2" name="レコーディング (15)">
            <a:hlinkClick r:id="" action="ppaction://media"/>
            <a:extLst>
              <a:ext uri="{FF2B5EF4-FFF2-40B4-BE49-F238E27FC236}">
                <a16:creationId xmlns:a16="http://schemas.microsoft.com/office/drawing/2014/main" id="{7ADFAC08-553D-4A00-9364-FB1EEE7BBA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27525" y="318452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テキスト ボックス 1"/>
          <p:cNvSpPr txBox="1">
            <a:spLocks noChangeArrowheads="1"/>
          </p:cNvSpPr>
          <p:nvPr/>
        </p:nvSpPr>
        <p:spPr bwMode="auto">
          <a:xfrm>
            <a:off x="395288" y="836613"/>
            <a:ext cx="8286750" cy="4401205"/>
          </a:xfrm>
          <a:prstGeom prst="rect">
            <a:avLst/>
          </a:prstGeom>
          <a:noFill/>
          <a:ln w="9525">
            <a:noFill/>
            <a:miter lim="800000"/>
            <a:headEnd/>
            <a:tailEnd/>
          </a:ln>
        </p:spPr>
        <p:txBody>
          <a:bodyPr>
            <a:spAutoFit/>
          </a:bodyPr>
          <a:lstStyle/>
          <a:p>
            <a:endParaRPr lang="en-US" altLang="ja-JP" sz="2800" dirty="0">
              <a:solidFill>
                <a:srgbClr val="000000"/>
              </a:solidFill>
            </a:endParaRPr>
          </a:p>
          <a:p>
            <a:r>
              <a:rPr lang="ja-JP" altLang="en-US" sz="2800" dirty="0">
                <a:solidFill>
                  <a:srgbClr val="000000"/>
                </a:solidFill>
              </a:rPr>
              <a:t>レポート課題</a:t>
            </a:r>
            <a:endParaRPr lang="en-US" altLang="ja-JP" sz="2800" dirty="0">
              <a:solidFill>
                <a:srgbClr val="000000"/>
              </a:solidFill>
            </a:endParaRPr>
          </a:p>
          <a:p>
            <a:endParaRPr lang="en-US" altLang="ja-JP" sz="2800" dirty="0">
              <a:solidFill>
                <a:srgbClr val="000000"/>
              </a:solidFill>
            </a:endParaRPr>
          </a:p>
          <a:p>
            <a:r>
              <a:rPr lang="ja-JP" altLang="en-US" sz="2800" dirty="0">
                <a:solidFill>
                  <a:srgbClr val="000000"/>
                </a:solidFill>
              </a:rPr>
              <a:t>今回の講義で重要であると考えることを</a:t>
            </a:r>
            <a:r>
              <a:rPr lang="en-US" altLang="ja-JP" sz="2800" dirty="0">
                <a:solidFill>
                  <a:srgbClr val="000000"/>
                </a:solidFill>
              </a:rPr>
              <a:t>400</a:t>
            </a:r>
            <a:r>
              <a:rPr lang="ja-JP" altLang="en-US" sz="2800" dirty="0">
                <a:solidFill>
                  <a:srgbClr val="000000"/>
                </a:solidFill>
              </a:rPr>
              <a:t>字程度にまとめなさい。</a:t>
            </a:r>
            <a:endParaRPr lang="en-US" altLang="ja-JP" sz="2800" dirty="0">
              <a:solidFill>
                <a:srgbClr val="000000"/>
              </a:solidFill>
            </a:endParaRPr>
          </a:p>
          <a:p>
            <a:endParaRPr lang="en-US" altLang="ja-JP" sz="2800" dirty="0">
              <a:solidFill>
                <a:srgbClr val="000000"/>
              </a:solidFill>
            </a:endParaRPr>
          </a:p>
          <a:p>
            <a:r>
              <a:rPr lang="ja-JP" altLang="en-US" sz="2800" dirty="0">
                <a:solidFill>
                  <a:srgbClr val="000000"/>
                </a:solidFill>
              </a:rPr>
              <a:t>提出：</a:t>
            </a:r>
            <a:r>
              <a:rPr lang="en-US" altLang="ja-JP" sz="2800" dirty="0" err="1">
                <a:solidFill>
                  <a:srgbClr val="000000"/>
                </a:solidFill>
              </a:rPr>
              <a:t>manaba</a:t>
            </a:r>
            <a:endParaRPr lang="en-US" altLang="ja-JP" sz="2800" dirty="0">
              <a:solidFill>
                <a:srgbClr val="000000"/>
              </a:solidFill>
            </a:endParaRPr>
          </a:p>
          <a:p>
            <a:endParaRPr lang="en-US" altLang="ja-JP" sz="2800" dirty="0">
              <a:solidFill>
                <a:srgbClr val="000000"/>
              </a:solidFill>
            </a:endParaRPr>
          </a:p>
          <a:p>
            <a:r>
              <a:rPr lang="ja-JP" altLang="en-US" sz="2800" dirty="0">
                <a:solidFill>
                  <a:srgbClr val="000000"/>
                </a:solidFill>
              </a:rPr>
              <a:t>締め切り：</a:t>
            </a:r>
            <a:r>
              <a:rPr lang="en-US" altLang="ja-JP" sz="2800" dirty="0">
                <a:solidFill>
                  <a:srgbClr val="000000"/>
                </a:solidFill>
              </a:rPr>
              <a:t>5</a:t>
            </a:r>
            <a:r>
              <a:rPr lang="ja-JP" altLang="en-US" sz="2800" dirty="0">
                <a:solidFill>
                  <a:srgbClr val="000000"/>
                </a:solidFill>
              </a:rPr>
              <a:t>月</a:t>
            </a:r>
            <a:r>
              <a:rPr lang="en-US" altLang="ja-JP" sz="2800" dirty="0">
                <a:solidFill>
                  <a:srgbClr val="000000"/>
                </a:solidFill>
              </a:rPr>
              <a:t>11</a:t>
            </a:r>
            <a:r>
              <a:rPr lang="ja-JP" altLang="en-US" sz="2800" dirty="0">
                <a:solidFill>
                  <a:srgbClr val="000000"/>
                </a:solidFill>
              </a:rPr>
              <a:t>日（月）</a:t>
            </a:r>
            <a:r>
              <a:rPr lang="en-US" altLang="ja-JP" sz="2800" dirty="0">
                <a:solidFill>
                  <a:srgbClr val="000000"/>
                </a:solidFill>
              </a:rPr>
              <a:t>18</a:t>
            </a:r>
            <a:r>
              <a:rPr lang="ja-JP" altLang="en-US" sz="2800" dirty="0">
                <a:solidFill>
                  <a:srgbClr val="000000"/>
                </a:solidFill>
              </a:rPr>
              <a:t>：</a:t>
            </a:r>
            <a:r>
              <a:rPr lang="en-US" altLang="ja-JP" sz="2800" dirty="0">
                <a:solidFill>
                  <a:srgbClr val="000000"/>
                </a:solidFill>
              </a:rPr>
              <a:t>00</a:t>
            </a:r>
          </a:p>
          <a:p>
            <a:endParaRPr lang="ja-JP" altLang="en-US" sz="2800" dirty="0">
              <a:solidFill>
                <a:srgbClr val="000000"/>
              </a:solidFill>
            </a:endParaRPr>
          </a:p>
        </p:txBody>
      </p:sp>
      <p:pic>
        <p:nvPicPr>
          <p:cNvPr id="2" name="レコーディング (16)">
            <a:hlinkClick r:id="" action="ppaction://media"/>
            <a:extLst>
              <a:ext uri="{FF2B5EF4-FFF2-40B4-BE49-F238E27FC236}">
                <a16:creationId xmlns:a16="http://schemas.microsoft.com/office/drawing/2014/main" id="{9B00F325-A89F-480C-957D-595CFB3123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20204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5"/>
          <a:stretch>
            <a:fillRect/>
          </a:stretch>
        </p:blipFill>
        <p:spPr>
          <a:xfrm>
            <a:off x="5004048" y="3701233"/>
            <a:ext cx="1565258" cy="1527967"/>
          </a:xfrm>
          <a:prstGeom prst="rect">
            <a:avLst/>
          </a:prstGeom>
        </p:spPr>
      </p:pic>
      <p:sp>
        <p:nvSpPr>
          <p:cNvPr id="2" name="タイトル 1"/>
          <p:cNvSpPr>
            <a:spLocks noGrp="1"/>
          </p:cNvSpPr>
          <p:nvPr>
            <p:ph type="title"/>
          </p:nvPr>
        </p:nvSpPr>
        <p:spPr>
          <a:xfrm>
            <a:off x="457200" y="44624"/>
            <a:ext cx="3466728" cy="706090"/>
          </a:xfrm>
        </p:spPr>
        <p:txBody>
          <a:bodyPr/>
          <a:lstStyle/>
          <a:p>
            <a:r>
              <a:rPr kumimoji="1" lang="ja-JP" altLang="en-US" sz="3200" dirty="0"/>
              <a:t>里山の大事な樹木</a:t>
            </a:r>
          </a:p>
        </p:txBody>
      </p:sp>
      <p:sp>
        <p:nvSpPr>
          <p:cNvPr id="3" name="コンテンツ プレースホルダー 2"/>
          <p:cNvSpPr>
            <a:spLocks noGrp="1"/>
          </p:cNvSpPr>
          <p:nvPr>
            <p:ph idx="1"/>
          </p:nvPr>
        </p:nvSpPr>
        <p:spPr>
          <a:xfrm>
            <a:off x="457200" y="1052737"/>
            <a:ext cx="8229600" cy="3350694"/>
          </a:xfrm>
        </p:spPr>
        <p:txBody>
          <a:bodyPr/>
          <a:lstStyle/>
          <a:p>
            <a:r>
              <a:rPr kumimoji="1" lang="ja-JP" altLang="en-US" dirty="0"/>
              <a:t>アカマツ</a:t>
            </a:r>
            <a:endParaRPr kumimoji="1" lang="en-US" altLang="ja-JP" dirty="0"/>
          </a:p>
          <a:p>
            <a:pPr marL="0" indent="0">
              <a:buNone/>
            </a:pPr>
            <a:r>
              <a:rPr kumimoji="1" lang="ja-JP" altLang="en-US" dirty="0"/>
              <a:t>　</a:t>
            </a:r>
            <a:r>
              <a:rPr kumimoji="1" lang="ja-JP" altLang="en-US" sz="1800" dirty="0"/>
              <a:t>パイオニアプラント、はねつきの種子→長距離散布、</a:t>
            </a:r>
            <a:endParaRPr kumimoji="1" lang="en-US" altLang="ja-JP" sz="1800" dirty="0"/>
          </a:p>
          <a:p>
            <a:pPr marL="0" indent="0">
              <a:buNone/>
            </a:pPr>
            <a:r>
              <a:rPr kumimoji="1" lang="ja-JP" altLang="en-US" sz="1800" dirty="0"/>
              <a:t>　　貧栄養環境に強い</a:t>
            </a:r>
            <a:endParaRPr kumimoji="1" lang="en-US" altLang="ja-JP" sz="1800" dirty="0"/>
          </a:p>
          <a:p>
            <a:endParaRPr kumimoji="1" lang="en-US" altLang="ja-JP" dirty="0"/>
          </a:p>
          <a:p>
            <a:r>
              <a:rPr kumimoji="1" lang="ja-JP" altLang="en-US" dirty="0"/>
              <a:t>コナラ、クヌギ</a:t>
            </a:r>
            <a:endParaRPr kumimoji="1" lang="en-US" altLang="ja-JP" dirty="0"/>
          </a:p>
          <a:p>
            <a:pPr marL="0" indent="0">
              <a:buNone/>
            </a:pPr>
            <a:r>
              <a:rPr kumimoji="1" lang="ja-JP" altLang="en-US" dirty="0"/>
              <a:t>　</a:t>
            </a:r>
            <a:r>
              <a:rPr kumimoji="1" lang="ja-JP" altLang="en-US" sz="1800" dirty="0"/>
              <a:t>萌芽更新と実生更新、薪や炭、シイタケ栽培</a:t>
            </a:r>
          </a:p>
        </p:txBody>
      </p:sp>
      <p:pic>
        <p:nvPicPr>
          <p:cNvPr id="430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6136" y="260648"/>
            <a:ext cx="3168700" cy="3152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3011" name="Picture 3" descr="コナラ"/>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47480" y="3491903"/>
            <a:ext cx="2317356" cy="17372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3012" name="Picture 4" descr="シイタケ栽培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7480" y="5313522"/>
            <a:ext cx="2317356" cy="1544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3013" name="Picture 5" descr="コナラ"/>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9992" y="5304000"/>
            <a:ext cx="2071239" cy="15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nvGrpSpPr>
          <p:cNvPr id="4" name="Group 6"/>
          <p:cNvGrpSpPr>
            <a:grpSpLocks/>
          </p:cNvGrpSpPr>
          <p:nvPr/>
        </p:nvGrpSpPr>
        <p:grpSpPr bwMode="auto">
          <a:xfrm>
            <a:off x="116311" y="4797152"/>
            <a:ext cx="4307432" cy="1980431"/>
            <a:chOff x="107555775" y="112968150"/>
            <a:chExt cx="3456000" cy="1476000"/>
          </a:xfrm>
        </p:grpSpPr>
        <p:sp>
          <p:nvSpPr>
            <p:cNvPr id="5" name="Text Box 7"/>
            <p:cNvSpPr txBox="1">
              <a:spLocks noChangeArrowheads="1"/>
            </p:cNvSpPr>
            <p:nvPr/>
          </p:nvSpPr>
          <p:spPr bwMode="auto">
            <a:xfrm>
              <a:off x="107555775" y="113508150"/>
              <a:ext cx="648000" cy="2160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Times New Roman" panose="02020603050405020304" pitchFamily="18" charset="0"/>
                  <a:ea typeface="ＭＳ 明朝" panose="02020609040205080304" pitchFamily="17" charset="-128"/>
                </a:rPr>
                <a:t>コナラ林</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 name="Text Box 8"/>
            <p:cNvSpPr txBox="1">
              <a:spLocks noChangeArrowheads="1"/>
            </p:cNvSpPr>
            <p:nvPr/>
          </p:nvSpPr>
          <p:spPr bwMode="auto">
            <a:xfrm>
              <a:off x="108671775" y="113940150"/>
              <a:ext cx="864000" cy="2160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Times New Roman" panose="02020603050405020304" pitchFamily="18" charset="0"/>
                  <a:ea typeface="ＭＳ 明朝" panose="02020609040205080304" pitchFamily="17" charset="-128"/>
                </a:rPr>
                <a:t>アカマツ林</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 name="Text Box 9"/>
            <p:cNvSpPr txBox="1">
              <a:spLocks noChangeArrowheads="1"/>
            </p:cNvSpPr>
            <p:nvPr/>
          </p:nvSpPr>
          <p:spPr bwMode="auto">
            <a:xfrm>
              <a:off x="110363775" y="114228150"/>
              <a:ext cx="648000" cy="2160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Times New Roman" panose="02020603050405020304" pitchFamily="18" charset="0"/>
                  <a:ea typeface="ＭＳ 明朝" panose="02020609040205080304" pitchFamily="17" charset="-128"/>
                </a:rPr>
                <a:t>はげ山</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 name="Text Box 10"/>
            <p:cNvSpPr txBox="1">
              <a:spLocks noChangeArrowheads="1"/>
            </p:cNvSpPr>
            <p:nvPr/>
          </p:nvSpPr>
          <p:spPr bwMode="auto">
            <a:xfrm>
              <a:off x="108743775" y="113004150"/>
              <a:ext cx="648000" cy="2160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Times New Roman" panose="02020603050405020304" pitchFamily="18" charset="0"/>
                  <a:ea typeface="ＭＳ 明朝" panose="02020609040205080304" pitchFamily="17" charset="-128"/>
                </a:rPr>
                <a:t>照葉樹林</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9" name="Freeform 11"/>
            <p:cNvSpPr>
              <a:spLocks/>
            </p:cNvSpPr>
            <p:nvPr/>
          </p:nvSpPr>
          <p:spPr bwMode="auto">
            <a:xfrm>
              <a:off x="107854750" y="113112150"/>
              <a:ext cx="889025" cy="400450"/>
            </a:xfrm>
            <a:custGeom>
              <a:avLst/>
              <a:gdLst>
                <a:gd name="T0" fmla="*/ 0 w 889025"/>
                <a:gd name="T1" fmla="*/ 400450 h 400450"/>
                <a:gd name="T2" fmla="*/ 73025 w 889025"/>
                <a:gd name="T3" fmla="*/ 266306 h 400450"/>
                <a:gd name="T4" fmla="*/ 265906 w 889025"/>
                <a:gd name="T5" fmla="*/ 82950 h 400450"/>
                <a:gd name="T6" fmla="*/ 889025 w 889025"/>
                <a:gd name="T7" fmla="*/ 0 h 400450"/>
              </a:gdLst>
              <a:ahLst/>
              <a:cxnLst>
                <a:cxn ang="0">
                  <a:pos x="T0" y="T1"/>
                </a:cxn>
                <a:cxn ang="0">
                  <a:pos x="T2" y="T3"/>
                </a:cxn>
                <a:cxn ang="0">
                  <a:pos x="T4" y="T5"/>
                </a:cxn>
                <a:cxn ang="0">
                  <a:pos x="T6" y="T7"/>
                </a:cxn>
              </a:cxnLst>
              <a:rect l="0" t="0" r="r" b="b"/>
              <a:pathLst>
                <a:path w="889025" h="400450">
                  <a:moveTo>
                    <a:pt x="0" y="400450"/>
                  </a:moveTo>
                  <a:cubicBezTo>
                    <a:pt x="12171" y="378093"/>
                    <a:pt x="28707" y="319223"/>
                    <a:pt x="73025" y="266306"/>
                  </a:cubicBezTo>
                  <a:cubicBezTo>
                    <a:pt x="111125" y="206775"/>
                    <a:pt x="168275" y="132956"/>
                    <a:pt x="265906" y="82950"/>
                  </a:cubicBezTo>
                  <a:cubicBezTo>
                    <a:pt x="363537" y="32944"/>
                    <a:pt x="759209" y="17281"/>
                    <a:pt x="889025" y="0"/>
                  </a:cubicBezTo>
                </a:path>
              </a:pathLst>
            </a:custGeom>
            <a:noFill/>
            <a:ln w="9525" cap="flat">
              <a:solidFill>
                <a:srgbClr val="00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ja-JP" altLang="en-US"/>
            </a:p>
          </p:txBody>
        </p:sp>
        <p:sp>
          <p:nvSpPr>
            <p:cNvPr id="10" name="Freeform 12"/>
            <p:cNvSpPr>
              <a:spLocks/>
            </p:cNvSpPr>
            <p:nvPr/>
          </p:nvSpPr>
          <p:spPr bwMode="auto">
            <a:xfrm>
              <a:off x="107843775" y="113724150"/>
              <a:ext cx="826950" cy="340106"/>
            </a:xfrm>
            <a:custGeom>
              <a:avLst/>
              <a:gdLst>
                <a:gd name="T0" fmla="*/ 0 w 826950"/>
                <a:gd name="T1" fmla="*/ 0 h 340106"/>
                <a:gd name="T2" fmla="*/ 50663 w 826950"/>
                <a:gd name="T3" fmla="*/ 171038 h 340106"/>
                <a:gd name="T4" fmla="*/ 226875 w 826950"/>
                <a:gd name="T5" fmla="*/ 318675 h 340106"/>
                <a:gd name="T6" fmla="*/ 826950 w 826950"/>
                <a:gd name="T7" fmla="*/ 335344 h 340106"/>
              </a:gdLst>
              <a:ahLst/>
              <a:cxnLst>
                <a:cxn ang="0">
                  <a:pos x="T0" y="T1"/>
                </a:cxn>
                <a:cxn ang="0">
                  <a:pos x="T2" y="T3"/>
                </a:cxn>
                <a:cxn ang="0">
                  <a:pos x="T4" y="T5"/>
                </a:cxn>
                <a:cxn ang="0">
                  <a:pos x="T6" y="T7"/>
                </a:cxn>
              </a:cxnLst>
              <a:rect l="0" t="0" r="r" b="b"/>
              <a:pathLst>
                <a:path w="826950" h="340106">
                  <a:moveTo>
                    <a:pt x="0" y="0"/>
                  </a:moveTo>
                  <a:cubicBezTo>
                    <a:pt x="8444" y="28506"/>
                    <a:pt x="12851" y="117926"/>
                    <a:pt x="50663" y="171038"/>
                  </a:cubicBezTo>
                  <a:cubicBezTo>
                    <a:pt x="88763" y="249620"/>
                    <a:pt x="162581" y="297244"/>
                    <a:pt x="226875" y="318675"/>
                  </a:cubicBezTo>
                  <a:cubicBezTo>
                    <a:pt x="291169" y="340106"/>
                    <a:pt x="701935" y="331871"/>
                    <a:pt x="826950" y="335344"/>
                  </a:cubicBezTo>
                </a:path>
              </a:pathLst>
            </a:custGeom>
            <a:noFill/>
            <a:ln w="9525" cap="flat">
              <a:solidFill>
                <a:srgbClr val="00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ja-JP" altLang="en-US"/>
            </a:p>
          </p:txBody>
        </p:sp>
        <p:sp>
          <p:nvSpPr>
            <p:cNvPr id="11" name="Line 13"/>
            <p:cNvSpPr>
              <a:spLocks noChangeShapeType="1"/>
            </p:cNvSpPr>
            <p:nvPr/>
          </p:nvSpPr>
          <p:spPr bwMode="auto">
            <a:xfrm>
              <a:off x="109391775" y="114156150"/>
              <a:ext cx="972000" cy="1620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ja-JP" altLang="en-US"/>
            </a:p>
          </p:txBody>
        </p:sp>
        <p:sp>
          <p:nvSpPr>
            <p:cNvPr id="12" name="Text Box 14"/>
            <p:cNvSpPr txBox="1">
              <a:spLocks noChangeArrowheads="1"/>
            </p:cNvSpPr>
            <p:nvPr/>
          </p:nvSpPr>
          <p:spPr bwMode="auto">
            <a:xfrm>
              <a:off x="107843775" y="112968150"/>
              <a:ext cx="360000" cy="2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Times New Roman" panose="02020603050405020304" pitchFamily="18" charset="0"/>
                  <a:ea typeface="ＭＳ 明朝" panose="02020609040205080304" pitchFamily="17" charset="-128"/>
                </a:rPr>
                <a:t>放棄</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 name="Text Box 15"/>
            <p:cNvSpPr txBox="1">
              <a:spLocks noChangeArrowheads="1"/>
            </p:cNvSpPr>
            <p:nvPr/>
          </p:nvSpPr>
          <p:spPr bwMode="auto">
            <a:xfrm>
              <a:off x="107663775" y="114120150"/>
              <a:ext cx="612000" cy="2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Times New Roman" panose="02020603050405020304" pitchFamily="18" charset="0"/>
                  <a:ea typeface="ＭＳ 明朝" panose="02020609040205080304" pitchFamily="17" charset="-128"/>
                </a:rPr>
                <a:t>強度利用</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 name="Text Box 16"/>
            <p:cNvSpPr txBox="1">
              <a:spLocks noChangeArrowheads="1"/>
            </p:cNvSpPr>
            <p:nvPr/>
          </p:nvSpPr>
          <p:spPr bwMode="auto">
            <a:xfrm>
              <a:off x="109463775" y="114228150"/>
              <a:ext cx="756000" cy="2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Times New Roman" panose="02020603050405020304" pitchFamily="18" charset="0"/>
                  <a:ea typeface="ＭＳ 明朝" panose="02020609040205080304" pitchFamily="17" charset="-128"/>
                </a:rPr>
                <a:t>過度の利用</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 name="Freeform 17"/>
            <p:cNvSpPr>
              <a:spLocks/>
            </p:cNvSpPr>
            <p:nvPr/>
          </p:nvSpPr>
          <p:spPr bwMode="auto">
            <a:xfrm>
              <a:off x="108057950" y="113364169"/>
              <a:ext cx="419100" cy="464539"/>
            </a:xfrm>
            <a:custGeom>
              <a:avLst/>
              <a:gdLst>
                <a:gd name="T0" fmla="*/ 1825 w 419100"/>
                <a:gd name="T1" fmla="*/ 359981 h 464539"/>
                <a:gd name="T2" fmla="*/ 98425 w 419100"/>
                <a:gd name="T3" fmla="*/ 450056 h 464539"/>
                <a:gd name="T4" fmla="*/ 298450 w 419100"/>
                <a:gd name="T5" fmla="*/ 435769 h 464539"/>
                <a:gd name="T6" fmla="*/ 417513 w 419100"/>
                <a:gd name="T7" fmla="*/ 228600 h 464539"/>
                <a:gd name="T8" fmla="*/ 311150 w 419100"/>
                <a:gd name="T9" fmla="*/ 46831 h 464539"/>
                <a:gd name="T10" fmla="*/ 96044 w 419100"/>
                <a:gd name="T11" fmla="*/ 33337 h 464539"/>
                <a:gd name="T12" fmla="*/ 0 w 419100"/>
                <a:gd name="T13" fmla="*/ 135731 h 464539"/>
              </a:gdLst>
              <a:ahLst/>
              <a:cxnLst>
                <a:cxn ang="0">
                  <a:pos x="T0" y="T1"/>
                </a:cxn>
                <a:cxn ang="0">
                  <a:pos x="T2" y="T3"/>
                </a:cxn>
                <a:cxn ang="0">
                  <a:pos x="T4" y="T5"/>
                </a:cxn>
                <a:cxn ang="0">
                  <a:pos x="T6" y="T7"/>
                </a:cxn>
                <a:cxn ang="0">
                  <a:pos x="T8" y="T9"/>
                </a:cxn>
                <a:cxn ang="0">
                  <a:pos x="T10" y="T11"/>
                </a:cxn>
                <a:cxn ang="0">
                  <a:pos x="T12" y="T13"/>
                </a:cxn>
              </a:cxnLst>
              <a:rect l="0" t="0" r="r" b="b"/>
              <a:pathLst>
                <a:path w="419100" h="464539">
                  <a:moveTo>
                    <a:pt x="1825" y="359981"/>
                  </a:moveTo>
                  <a:cubicBezTo>
                    <a:pt x="17925" y="374993"/>
                    <a:pt x="48988" y="437425"/>
                    <a:pt x="98425" y="450056"/>
                  </a:cubicBezTo>
                  <a:cubicBezTo>
                    <a:pt x="141512" y="464539"/>
                    <a:pt x="215106" y="464344"/>
                    <a:pt x="298450" y="435769"/>
                  </a:cubicBezTo>
                  <a:cubicBezTo>
                    <a:pt x="381794" y="407194"/>
                    <a:pt x="417513" y="289983"/>
                    <a:pt x="417513" y="228600"/>
                  </a:cubicBezTo>
                  <a:cubicBezTo>
                    <a:pt x="417513" y="167217"/>
                    <a:pt x="419100" y="135731"/>
                    <a:pt x="311150" y="46831"/>
                  </a:cubicBezTo>
                  <a:cubicBezTo>
                    <a:pt x="269875" y="12964"/>
                    <a:pt x="165100" y="0"/>
                    <a:pt x="96044" y="33337"/>
                  </a:cubicBezTo>
                  <a:cubicBezTo>
                    <a:pt x="26988" y="66674"/>
                    <a:pt x="20009" y="114399"/>
                    <a:pt x="0" y="135731"/>
                  </a:cubicBezTo>
                </a:path>
              </a:pathLst>
            </a:custGeom>
            <a:noFill/>
            <a:ln w="9525" cap="flat">
              <a:solidFill>
                <a:srgbClr val="00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ja-JP" altLang="en-US"/>
            </a:p>
          </p:txBody>
        </p:sp>
        <p:sp>
          <p:nvSpPr>
            <p:cNvPr id="16" name="Text Box 18"/>
            <p:cNvSpPr txBox="1">
              <a:spLocks noChangeArrowheads="1"/>
            </p:cNvSpPr>
            <p:nvPr/>
          </p:nvSpPr>
          <p:spPr bwMode="auto">
            <a:xfrm>
              <a:off x="108455775" y="113490150"/>
              <a:ext cx="756000" cy="2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Times New Roman" panose="02020603050405020304" pitchFamily="18" charset="0"/>
                  <a:ea typeface="ＭＳ 明朝" panose="02020609040205080304" pitchFamily="17" charset="-128"/>
                </a:rPr>
                <a:t>適度な利用</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pSp>
      <p:pic>
        <p:nvPicPr>
          <p:cNvPr id="17" name="レコーディング (2)">
            <a:hlinkClick r:id="" action="ppaction://media"/>
            <a:extLst>
              <a:ext uri="{FF2B5EF4-FFF2-40B4-BE49-F238E27FC236}">
                <a16:creationId xmlns:a16="http://schemas.microsoft.com/office/drawing/2014/main" id="{92A1FA78-292C-4DA9-AB10-681C8C23372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41532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94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cstate="print"/>
          <a:srcRect/>
          <a:stretch>
            <a:fillRect/>
          </a:stretch>
        </p:blipFill>
        <p:spPr bwMode="auto">
          <a:xfrm>
            <a:off x="0" y="2044700"/>
            <a:ext cx="9144000" cy="4813300"/>
          </a:xfrm>
          <a:prstGeom prst="rect">
            <a:avLst/>
          </a:prstGeom>
          <a:noFill/>
          <a:ln w="9525">
            <a:noFill/>
            <a:miter lim="800000"/>
            <a:headEnd/>
            <a:tailEnd/>
          </a:ln>
        </p:spPr>
      </p:pic>
      <p:sp>
        <p:nvSpPr>
          <p:cNvPr id="3075" name="Text Box 3"/>
          <p:cNvSpPr txBox="1">
            <a:spLocks noChangeArrowheads="1"/>
          </p:cNvSpPr>
          <p:nvPr/>
        </p:nvSpPr>
        <p:spPr bwMode="auto">
          <a:xfrm>
            <a:off x="250825" y="692150"/>
            <a:ext cx="8569325" cy="2682875"/>
          </a:xfrm>
          <a:prstGeom prst="rect">
            <a:avLst/>
          </a:prstGeom>
          <a:noFill/>
          <a:ln w="9525">
            <a:noFill/>
            <a:miter lim="800000"/>
            <a:headEnd/>
            <a:tailEnd/>
          </a:ln>
        </p:spPr>
        <p:txBody>
          <a:bodyPr>
            <a:spAutoFit/>
          </a:bodyPr>
          <a:lstStyle/>
          <a:p>
            <a:pPr>
              <a:spcBef>
                <a:spcPct val="50000"/>
              </a:spcBef>
            </a:pPr>
            <a:r>
              <a:rPr lang="ja-JP" altLang="en-US" sz="2000"/>
              <a:t>里山　：　人間と自然の共生の場</a:t>
            </a:r>
            <a:br>
              <a:rPr lang="ja-JP" altLang="en-US" sz="2000"/>
            </a:br>
            <a:r>
              <a:rPr lang="ja-JP" altLang="en-US" sz="2000"/>
              <a:t>　　　　　　薪や柴、落ち葉、木の実、狩猟動物</a:t>
            </a:r>
          </a:p>
          <a:p>
            <a:pPr>
              <a:spcBef>
                <a:spcPct val="50000"/>
              </a:spcBef>
            </a:pPr>
            <a:r>
              <a:rPr lang="ja-JP" altLang="en-US" sz="2000"/>
              <a:t>　　狭義　＝　農用林：　肥料や、農家が消費する薪・木材が供給される森林</a:t>
            </a:r>
            <a:br>
              <a:rPr lang="ja-JP" altLang="en-US" sz="2000"/>
            </a:br>
            <a:r>
              <a:rPr lang="ja-JP" altLang="en-US" sz="2000"/>
              <a:t>　　　　　　　　　　　　　（農家の生活や農業生産と結びついた林野≡広辞苑）</a:t>
            </a:r>
            <a:br>
              <a:rPr lang="ja-JP" altLang="en-US" sz="2000"/>
            </a:br>
            <a:r>
              <a:rPr lang="ja-JP" altLang="en-US" sz="2000"/>
              <a:t>　　　　　　　　　刈敷き 、落ち葉掻き（木の葉掻き）、柴刈り</a:t>
            </a:r>
            <a:br>
              <a:rPr lang="ja-JP" altLang="en-US" sz="2000"/>
            </a:br>
            <a:r>
              <a:rPr lang="ja-JP" altLang="en-US" sz="2000"/>
              <a:t>　　　　　　　　　入会地として地域社会の中で共同利用 →社会規制→地域文化</a:t>
            </a:r>
            <a:br>
              <a:rPr lang="ja-JP" altLang="en-US" sz="2000"/>
            </a:br>
            <a:br>
              <a:rPr lang="ja-JP" altLang="en-US" sz="2000"/>
            </a:br>
            <a:r>
              <a:rPr lang="ja-JP" altLang="en-US" sz="2000"/>
              <a:t> 自然環境　←→　生活様式　←→　文化</a:t>
            </a:r>
          </a:p>
        </p:txBody>
      </p:sp>
      <p:pic>
        <p:nvPicPr>
          <p:cNvPr id="2" name="レコーディング (3)">
            <a:hlinkClick r:id="" action="ppaction://media"/>
            <a:extLst>
              <a:ext uri="{FF2B5EF4-FFF2-40B4-BE49-F238E27FC236}">
                <a16:creationId xmlns:a16="http://schemas.microsoft.com/office/drawing/2014/main" id="{50B31BB1-BD0D-488A-BF92-B2A0F7A710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8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琵琶湖眺望真景図"/>
          <p:cNvPicPr>
            <a:picLocks noChangeAspect="1" noChangeArrowheads="1"/>
          </p:cNvPicPr>
          <p:nvPr/>
        </p:nvPicPr>
        <p:blipFill>
          <a:blip r:embed="rId5" cstate="print"/>
          <a:srcRect/>
          <a:stretch>
            <a:fillRect/>
          </a:stretch>
        </p:blipFill>
        <p:spPr bwMode="auto">
          <a:xfrm>
            <a:off x="827088" y="12700"/>
            <a:ext cx="7489825" cy="6834188"/>
          </a:xfrm>
          <a:prstGeom prst="rect">
            <a:avLst/>
          </a:prstGeom>
          <a:noFill/>
          <a:ln w="9525">
            <a:noFill/>
            <a:miter lim="800000"/>
            <a:headEnd/>
            <a:tailEnd/>
          </a:ln>
        </p:spPr>
      </p:pic>
      <p:sp>
        <p:nvSpPr>
          <p:cNvPr id="5123" name="Rectangle 3"/>
          <p:cNvSpPr>
            <a:spLocks noChangeArrowheads="1"/>
          </p:cNvSpPr>
          <p:nvPr/>
        </p:nvSpPr>
        <p:spPr bwMode="auto">
          <a:xfrm>
            <a:off x="3924300" y="4941888"/>
            <a:ext cx="2303463" cy="1655762"/>
          </a:xfrm>
          <a:prstGeom prst="rect">
            <a:avLst/>
          </a:prstGeom>
          <a:noFill/>
          <a:ln w="9525">
            <a:solidFill>
              <a:srgbClr val="FF0000"/>
            </a:solidFill>
            <a:miter lim="800000"/>
            <a:headEnd/>
            <a:tailEnd/>
          </a:ln>
        </p:spPr>
        <p:txBody>
          <a:bodyPr wrap="none" anchor="ctr"/>
          <a:lstStyle/>
          <a:p>
            <a:endParaRPr lang="ja-JP" altLang="en-US"/>
          </a:p>
        </p:txBody>
      </p:sp>
      <p:pic>
        <p:nvPicPr>
          <p:cNvPr id="2" name="レコーディング (4)">
            <a:hlinkClick r:id="" action="ppaction://media"/>
            <a:extLst>
              <a:ext uri="{FF2B5EF4-FFF2-40B4-BE49-F238E27FC236}">
                <a16:creationId xmlns:a16="http://schemas.microsoft.com/office/drawing/2014/main" id="{583B9C3C-0518-4AB5-A612-FFABD28B59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名称未設定 1"/>
          <p:cNvPicPr>
            <a:picLocks noChangeAspect="1" noChangeArrowheads="1"/>
          </p:cNvPicPr>
          <p:nvPr/>
        </p:nvPicPr>
        <p:blipFill>
          <a:blip r:embed="rId5" cstate="print"/>
          <a:srcRect/>
          <a:stretch>
            <a:fillRect/>
          </a:stretch>
        </p:blipFill>
        <p:spPr bwMode="auto">
          <a:xfrm>
            <a:off x="0" y="49213"/>
            <a:ext cx="9144000" cy="6759575"/>
          </a:xfrm>
          <a:prstGeom prst="rect">
            <a:avLst/>
          </a:prstGeom>
          <a:noFill/>
          <a:ln w="9525">
            <a:noFill/>
            <a:miter lim="800000"/>
            <a:headEnd/>
            <a:tailEnd/>
          </a:ln>
        </p:spPr>
      </p:pic>
      <p:sp>
        <p:nvSpPr>
          <p:cNvPr id="6147" name="Oval 3"/>
          <p:cNvSpPr>
            <a:spLocks noChangeArrowheads="1"/>
          </p:cNvSpPr>
          <p:nvPr/>
        </p:nvSpPr>
        <p:spPr bwMode="auto">
          <a:xfrm>
            <a:off x="971550" y="765175"/>
            <a:ext cx="576263" cy="574675"/>
          </a:xfrm>
          <a:prstGeom prst="ellipse">
            <a:avLst/>
          </a:prstGeom>
          <a:noFill/>
          <a:ln w="38100">
            <a:solidFill>
              <a:srgbClr val="00FF00"/>
            </a:solidFill>
            <a:round/>
            <a:headEnd/>
            <a:tailEnd/>
          </a:ln>
        </p:spPr>
        <p:txBody>
          <a:bodyPr wrap="none" anchor="ctr"/>
          <a:lstStyle/>
          <a:p>
            <a:endParaRPr lang="ja-JP" altLang="en-US"/>
          </a:p>
        </p:txBody>
      </p:sp>
      <p:pic>
        <p:nvPicPr>
          <p:cNvPr id="2" name="レコーディング (5)">
            <a:hlinkClick r:id="" action="ppaction://media"/>
            <a:extLst>
              <a:ext uri="{FF2B5EF4-FFF2-40B4-BE49-F238E27FC236}">
                <a16:creationId xmlns:a16="http://schemas.microsoft.com/office/drawing/2014/main" id="{9A6D88F5-355B-438E-AEEF-BC5070B494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信濃善光寺道の田園風景"/>
          <p:cNvPicPr>
            <a:picLocks noChangeAspect="1" noChangeArrowheads="1"/>
          </p:cNvPicPr>
          <p:nvPr/>
        </p:nvPicPr>
        <p:blipFill>
          <a:blip r:embed="rId5" cstate="print"/>
          <a:srcRect/>
          <a:stretch>
            <a:fillRect/>
          </a:stretch>
        </p:blipFill>
        <p:spPr bwMode="auto">
          <a:xfrm>
            <a:off x="0" y="328613"/>
            <a:ext cx="9144000" cy="6200775"/>
          </a:xfrm>
          <a:prstGeom prst="rect">
            <a:avLst/>
          </a:prstGeom>
          <a:noFill/>
          <a:ln w="9525">
            <a:noFill/>
            <a:miter lim="800000"/>
            <a:headEnd/>
            <a:tailEnd/>
          </a:ln>
        </p:spPr>
      </p:pic>
      <p:sp>
        <p:nvSpPr>
          <p:cNvPr id="7171" name="Text Box 3"/>
          <p:cNvSpPr txBox="1">
            <a:spLocks noChangeArrowheads="1"/>
          </p:cNvSpPr>
          <p:nvPr/>
        </p:nvSpPr>
        <p:spPr bwMode="auto">
          <a:xfrm>
            <a:off x="6011863" y="6583363"/>
            <a:ext cx="3132137" cy="27463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t>水本邦彦，「草山の語る近世」，</a:t>
            </a:r>
            <a:r>
              <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t>2003</a:t>
            </a:r>
          </a:p>
        </p:txBody>
      </p:sp>
      <p:pic>
        <p:nvPicPr>
          <p:cNvPr id="2" name="レコーディング (6)">
            <a:hlinkClick r:id="" action="ppaction://media"/>
            <a:extLst>
              <a:ext uri="{FF2B5EF4-FFF2-40B4-BE49-F238E27FC236}">
                <a16:creationId xmlns:a16="http://schemas.microsoft.com/office/drawing/2014/main" id="{E1C79E00-DF81-4167-8824-69F3617545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708400" y="573088"/>
            <a:ext cx="2232025" cy="2568575"/>
          </a:xfrm>
          <a:prstGeom prst="rect">
            <a:avLst/>
          </a:prstGeom>
          <a:solidFill>
            <a:srgbClr val="808000"/>
          </a:solidFill>
          <a:ln w="9525">
            <a:solidFill>
              <a:schemeClr val="tx1"/>
            </a:solidFill>
            <a:miter lim="800000"/>
            <a:headEnd/>
            <a:tailEnd/>
          </a:ln>
        </p:spPr>
        <p:txBody>
          <a:bodyPr wrap="none" anchor="ctr"/>
          <a:lstStyle/>
          <a:p>
            <a:endParaRPr lang="ja-JP" altLang="en-US"/>
          </a:p>
        </p:txBody>
      </p:sp>
      <p:sp>
        <p:nvSpPr>
          <p:cNvPr id="11267" name="Rectangle 3"/>
          <p:cNvSpPr>
            <a:spLocks noChangeArrowheads="1"/>
          </p:cNvSpPr>
          <p:nvPr/>
        </p:nvSpPr>
        <p:spPr bwMode="auto">
          <a:xfrm>
            <a:off x="6948488" y="2276475"/>
            <a:ext cx="1943100" cy="2232025"/>
          </a:xfrm>
          <a:prstGeom prst="rect">
            <a:avLst/>
          </a:prstGeom>
          <a:solidFill>
            <a:schemeClr val="folHlink"/>
          </a:solidFill>
          <a:ln w="9525">
            <a:solidFill>
              <a:schemeClr val="tx1"/>
            </a:solidFill>
            <a:miter lim="800000"/>
            <a:headEnd/>
            <a:tailEnd/>
          </a:ln>
        </p:spPr>
        <p:txBody>
          <a:bodyPr wrap="none" anchor="ctr"/>
          <a:lstStyle/>
          <a:p>
            <a:endParaRPr lang="ja-JP" altLang="en-US"/>
          </a:p>
        </p:txBody>
      </p:sp>
      <p:sp>
        <p:nvSpPr>
          <p:cNvPr id="11268" name="Rectangle 4"/>
          <p:cNvSpPr>
            <a:spLocks noChangeArrowheads="1"/>
          </p:cNvSpPr>
          <p:nvPr/>
        </p:nvSpPr>
        <p:spPr bwMode="auto">
          <a:xfrm>
            <a:off x="323850" y="1700213"/>
            <a:ext cx="2159000" cy="3240087"/>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11269" name="Text Box 5"/>
          <p:cNvSpPr txBox="1">
            <a:spLocks noChangeArrowheads="1"/>
          </p:cNvSpPr>
          <p:nvPr/>
        </p:nvSpPr>
        <p:spPr bwMode="auto">
          <a:xfrm>
            <a:off x="539750" y="1844675"/>
            <a:ext cx="1800225" cy="376238"/>
          </a:xfrm>
          <a:prstGeom prst="rect">
            <a:avLst/>
          </a:prstGeom>
          <a:solidFill>
            <a:srgbClr val="CCFFFF"/>
          </a:solidFill>
          <a:ln w="9525">
            <a:solidFill>
              <a:schemeClr val="tx1"/>
            </a:solidFill>
            <a:miter lim="800000"/>
            <a:headEnd/>
            <a:tailEnd/>
          </a:ln>
        </p:spPr>
        <p:txBody>
          <a:bodyPr>
            <a:spAutoFit/>
          </a:bodyPr>
          <a:lstStyle/>
          <a:p>
            <a:pPr algn="ctr">
              <a:spcBef>
                <a:spcPct val="50000"/>
              </a:spcBef>
            </a:pPr>
            <a:r>
              <a:rPr lang="ja-JP" altLang="en-US" b="1"/>
              <a:t>木材</a:t>
            </a:r>
          </a:p>
        </p:txBody>
      </p:sp>
      <p:sp>
        <p:nvSpPr>
          <p:cNvPr id="11270" name="Text Box 6"/>
          <p:cNvSpPr txBox="1">
            <a:spLocks noChangeArrowheads="1"/>
          </p:cNvSpPr>
          <p:nvPr/>
        </p:nvSpPr>
        <p:spPr bwMode="auto">
          <a:xfrm>
            <a:off x="539750" y="2492375"/>
            <a:ext cx="1800225" cy="369888"/>
          </a:xfrm>
          <a:prstGeom prst="rect">
            <a:avLst/>
          </a:prstGeom>
          <a:solidFill>
            <a:srgbClr val="CCFFFF"/>
          </a:solidFill>
          <a:ln w="9525">
            <a:solidFill>
              <a:schemeClr val="tx1"/>
            </a:solidFill>
            <a:miter lim="800000"/>
            <a:headEnd/>
            <a:tailEnd/>
          </a:ln>
        </p:spPr>
        <p:txBody>
          <a:bodyPr>
            <a:spAutoFit/>
          </a:bodyPr>
          <a:lstStyle/>
          <a:p>
            <a:pPr algn="ctr">
              <a:spcBef>
                <a:spcPct val="50000"/>
              </a:spcBef>
            </a:pPr>
            <a:r>
              <a:rPr lang="ja-JP" altLang="en-US" b="1"/>
              <a:t>枝や灌木</a:t>
            </a:r>
          </a:p>
        </p:txBody>
      </p:sp>
      <p:sp>
        <p:nvSpPr>
          <p:cNvPr id="11271" name="Text Box 7"/>
          <p:cNvSpPr txBox="1">
            <a:spLocks noChangeArrowheads="1"/>
          </p:cNvSpPr>
          <p:nvPr/>
        </p:nvSpPr>
        <p:spPr bwMode="auto">
          <a:xfrm>
            <a:off x="539750" y="3132138"/>
            <a:ext cx="1800225" cy="376237"/>
          </a:xfrm>
          <a:prstGeom prst="rect">
            <a:avLst/>
          </a:prstGeom>
          <a:solidFill>
            <a:srgbClr val="CCFFFF"/>
          </a:solidFill>
          <a:ln w="9525">
            <a:solidFill>
              <a:schemeClr val="tx1"/>
            </a:solidFill>
            <a:miter lim="800000"/>
            <a:headEnd/>
            <a:tailEnd/>
          </a:ln>
        </p:spPr>
        <p:txBody>
          <a:bodyPr>
            <a:spAutoFit/>
          </a:bodyPr>
          <a:lstStyle/>
          <a:p>
            <a:pPr algn="ctr">
              <a:spcBef>
                <a:spcPct val="50000"/>
              </a:spcBef>
            </a:pPr>
            <a:r>
              <a:rPr lang="ja-JP" altLang="en-US" b="1"/>
              <a:t>落ち葉</a:t>
            </a:r>
            <a:endParaRPr lang="ja-JP" altLang="en-US"/>
          </a:p>
        </p:txBody>
      </p:sp>
      <p:sp>
        <p:nvSpPr>
          <p:cNvPr id="11272" name="Text Box 8"/>
          <p:cNvSpPr txBox="1">
            <a:spLocks noChangeArrowheads="1"/>
          </p:cNvSpPr>
          <p:nvPr/>
        </p:nvSpPr>
        <p:spPr bwMode="auto">
          <a:xfrm>
            <a:off x="539750" y="3773488"/>
            <a:ext cx="1800225" cy="376237"/>
          </a:xfrm>
          <a:prstGeom prst="rect">
            <a:avLst/>
          </a:prstGeom>
          <a:solidFill>
            <a:srgbClr val="CCFFFF"/>
          </a:solidFill>
          <a:ln w="9525">
            <a:solidFill>
              <a:schemeClr val="tx1"/>
            </a:solidFill>
            <a:miter lim="800000"/>
            <a:headEnd/>
            <a:tailEnd/>
          </a:ln>
        </p:spPr>
        <p:txBody>
          <a:bodyPr>
            <a:spAutoFit/>
          </a:bodyPr>
          <a:lstStyle/>
          <a:p>
            <a:pPr algn="ctr">
              <a:spcBef>
                <a:spcPct val="50000"/>
              </a:spcBef>
            </a:pPr>
            <a:r>
              <a:rPr lang="ja-JP" altLang="en-US" b="1"/>
              <a:t>山菜</a:t>
            </a:r>
            <a:endParaRPr lang="ja-JP" altLang="en-US"/>
          </a:p>
        </p:txBody>
      </p:sp>
      <p:sp>
        <p:nvSpPr>
          <p:cNvPr id="11273" name="Text Box 9"/>
          <p:cNvSpPr txBox="1">
            <a:spLocks noChangeArrowheads="1"/>
          </p:cNvSpPr>
          <p:nvPr/>
        </p:nvSpPr>
        <p:spPr bwMode="auto">
          <a:xfrm>
            <a:off x="539750" y="4421188"/>
            <a:ext cx="1800225" cy="376237"/>
          </a:xfrm>
          <a:prstGeom prst="rect">
            <a:avLst/>
          </a:prstGeom>
          <a:solidFill>
            <a:srgbClr val="CCFFFF"/>
          </a:solidFill>
          <a:ln w="9525">
            <a:solidFill>
              <a:schemeClr val="tx1"/>
            </a:solidFill>
            <a:miter lim="800000"/>
            <a:headEnd/>
            <a:tailEnd/>
          </a:ln>
        </p:spPr>
        <p:txBody>
          <a:bodyPr>
            <a:spAutoFit/>
          </a:bodyPr>
          <a:lstStyle/>
          <a:p>
            <a:pPr algn="ctr">
              <a:spcBef>
                <a:spcPct val="50000"/>
              </a:spcBef>
            </a:pPr>
            <a:r>
              <a:rPr lang="ja-JP" altLang="en-US" b="1"/>
              <a:t>草</a:t>
            </a:r>
          </a:p>
        </p:txBody>
      </p:sp>
      <p:sp>
        <p:nvSpPr>
          <p:cNvPr id="11274" name="Text Box 10"/>
          <p:cNvSpPr txBox="1">
            <a:spLocks noChangeArrowheads="1"/>
          </p:cNvSpPr>
          <p:nvPr/>
        </p:nvSpPr>
        <p:spPr bwMode="auto">
          <a:xfrm>
            <a:off x="3995738" y="788988"/>
            <a:ext cx="1655762" cy="376237"/>
          </a:xfrm>
          <a:prstGeom prst="rect">
            <a:avLst/>
          </a:prstGeom>
          <a:solidFill>
            <a:srgbClr val="CCFFCC"/>
          </a:solidFill>
          <a:ln w="9525">
            <a:solidFill>
              <a:schemeClr val="tx1"/>
            </a:solidFill>
            <a:miter lim="800000"/>
            <a:headEnd/>
            <a:tailEnd/>
          </a:ln>
        </p:spPr>
        <p:txBody>
          <a:bodyPr>
            <a:spAutoFit/>
          </a:bodyPr>
          <a:lstStyle/>
          <a:p>
            <a:pPr algn="ctr">
              <a:spcBef>
                <a:spcPct val="50000"/>
              </a:spcBef>
            </a:pPr>
            <a:r>
              <a:rPr lang="ja-JP" altLang="en-US" b="1"/>
              <a:t>建築</a:t>
            </a:r>
          </a:p>
        </p:txBody>
      </p:sp>
      <p:sp>
        <p:nvSpPr>
          <p:cNvPr id="11275" name="Text Box 11"/>
          <p:cNvSpPr txBox="1">
            <a:spLocks noChangeArrowheads="1"/>
          </p:cNvSpPr>
          <p:nvPr/>
        </p:nvSpPr>
        <p:spPr bwMode="auto">
          <a:xfrm>
            <a:off x="3995738" y="1381125"/>
            <a:ext cx="1655762" cy="376238"/>
          </a:xfrm>
          <a:prstGeom prst="rect">
            <a:avLst/>
          </a:prstGeom>
          <a:solidFill>
            <a:srgbClr val="CCFFCC"/>
          </a:solidFill>
          <a:ln w="9525">
            <a:solidFill>
              <a:schemeClr val="tx1"/>
            </a:solidFill>
            <a:miter lim="800000"/>
            <a:headEnd/>
            <a:tailEnd/>
          </a:ln>
        </p:spPr>
        <p:txBody>
          <a:bodyPr>
            <a:spAutoFit/>
          </a:bodyPr>
          <a:lstStyle/>
          <a:p>
            <a:pPr algn="ctr">
              <a:spcBef>
                <a:spcPct val="50000"/>
              </a:spcBef>
            </a:pPr>
            <a:r>
              <a:rPr lang="ja-JP" altLang="en-US" b="1"/>
              <a:t>薪炭</a:t>
            </a:r>
          </a:p>
        </p:txBody>
      </p:sp>
      <p:sp>
        <p:nvSpPr>
          <p:cNvPr id="11276" name="Text Box 12"/>
          <p:cNvSpPr txBox="1">
            <a:spLocks noChangeArrowheads="1"/>
          </p:cNvSpPr>
          <p:nvPr/>
        </p:nvSpPr>
        <p:spPr bwMode="auto">
          <a:xfrm>
            <a:off x="7092950" y="3860800"/>
            <a:ext cx="1655763" cy="376238"/>
          </a:xfrm>
          <a:prstGeom prst="rect">
            <a:avLst/>
          </a:prstGeom>
          <a:solidFill>
            <a:srgbClr val="CCFFCC"/>
          </a:solidFill>
          <a:ln w="9525">
            <a:solidFill>
              <a:schemeClr val="tx1"/>
            </a:solidFill>
            <a:miter lim="800000"/>
            <a:headEnd/>
            <a:tailEnd/>
          </a:ln>
        </p:spPr>
        <p:txBody>
          <a:bodyPr>
            <a:spAutoFit/>
          </a:bodyPr>
          <a:lstStyle/>
          <a:p>
            <a:pPr algn="ctr">
              <a:spcBef>
                <a:spcPct val="50000"/>
              </a:spcBef>
            </a:pPr>
            <a:r>
              <a:rPr lang="ja-JP" altLang="en-US" b="1"/>
              <a:t>肥料</a:t>
            </a:r>
          </a:p>
        </p:txBody>
      </p:sp>
      <p:sp>
        <p:nvSpPr>
          <p:cNvPr id="11277" name="Text Box 13"/>
          <p:cNvSpPr txBox="1">
            <a:spLocks noChangeArrowheads="1"/>
          </p:cNvSpPr>
          <p:nvPr/>
        </p:nvSpPr>
        <p:spPr bwMode="auto">
          <a:xfrm>
            <a:off x="3995738" y="1973263"/>
            <a:ext cx="1655762" cy="376237"/>
          </a:xfrm>
          <a:prstGeom prst="rect">
            <a:avLst/>
          </a:prstGeom>
          <a:solidFill>
            <a:srgbClr val="CCFFCC"/>
          </a:solidFill>
          <a:ln w="9525">
            <a:solidFill>
              <a:schemeClr val="tx1"/>
            </a:solidFill>
            <a:miter lim="800000"/>
            <a:headEnd/>
            <a:tailEnd/>
          </a:ln>
        </p:spPr>
        <p:txBody>
          <a:bodyPr>
            <a:spAutoFit/>
          </a:bodyPr>
          <a:lstStyle/>
          <a:p>
            <a:pPr algn="ctr">
              <a:spcBef>
                <a:spcPct val="50000"/>
              </a:spcBef>
            </a:pPr>
            <a:r>
              <a:rPr lang="ja-JP" altLang="en-US" b="1"/>
              <a:t>食料</a:t>
            </a:r>
          </a:p>
        </p:txBody>
      </p:sp>
      <p:sp>
        <p:nvSpPr>
          <p:cNvPr id="11278" name="Text Box 14"/>
          <p:cNvSpPr txBox="1">
            <a:spLocks noChangeArrowheads="1"/>
          </p:cNvSpPr>
          <p:nvPr/>
        </p:nvSpPr>
        <p:spPr bwMode="auto">
          <a:xfrm>
            <a:off x="3995738" y="2565400"/>
            <a:ext cx="1655762" cy="376238"/>
          </a:xfrm>
          <a:prstGeom prst="rect">
            <a:avLst/>
          </a:prstGeom>
          <a:solidFill>
            <a:srgbClr val="CCFFCC"/>
          </a:solidFill>
          <a:ln w="9525">
            <a:solidFill>
              <a:schemeClr val="tx1"/>
            </a:solidFill>
            <a:miter lim="800000"/>
            <a:headEnd/>
            <a:tailEnd/>
          </a:ln>
        </p:spPr>
        <p:txBody>
          <a:bodyPr>
            <a:spAutoFit/>
          </a:bodyPr>
          <a:lstStyle/>
          <a:p>
            <a:pPr algn="ctr">
              <a:spcBef>
                <a:spcPct val="50000"/>
              </a:spcBef>
            </a:pPr>
            <a:r>
              <a:rPr lang="ja-JP" altLang="en-US" b="1"/>
              <a:t>飼料</a:t>
            </a:r>
          </a:p>
        </p:txBody>
      </p:sp>
      <p:sp>
        <p:nvSpPr>
          <p:cNvPr id="11279" name="Line 15"/>
          <p:cNvSpPr>
            <a:spLocks noChangeShapeType="1"/>
          </p:cNvSpPr>
          <p:nvPr/>
        </p:nvSpPr>
        <p:spPr bwMode="auto">
          <a:xfrm flipV="1">
            <a:off x="2339975" y="1557338"/>
            <a:ext cx="1655763" cy="576262"/>
          </a:xfrm>
          <a:prstGeom prst="line">
            <a:avLst/>
          </a:prstGeom>
          <a:noFill/>
          <a:ln w="9525">
            <a:solidFill>
              <a:schemeClr val="tx1"/>
            </a:solidFill>
            <a:round/>
            <a:headEnd/>
            <a:tailEnd type="triangle" w="med" len="med"/>
          </a:ln>
        </p:spPr>
        <p:txBody>
          <a:bodyPr/>
          <a:lstStyle/>
          <a:p>
            <a:endParaRPr lang="ja-JP" altLang="en-US"/>
          </a:p>
        </p:txBody>
      </p:sp>
      <p:sp>
        <p:nvSpPr>
          <p:cNvPr id="11280" name="Line 16"/>
          <p:cNvSpPr>
            <a:spLocks noChangeShapeType="1"/>
          </p:cNvSpPr>
          <p:nvPr/>
        </p:nvSpPr>
        <p:spPr bwMode="auto">
          <a:xfrm flipV="1">
            <a:off x="2339975" y="1628775"/>
            <a:ext cx="1655763" cy="1008063"/>
          </a:xfrm>
          <a:prstGeom prst="line">
            <a:avLst/>
          </a:prstGeom>
          <a:noFill/>
          <a:ln w="9525">
            <a:solidFill>
              <a:schemeClr val="tx1"/>
            </a:solidFill>
            <a:round/>
            <a:headEnd/>
            <a:tailEnd type="triangle" w="med" len="med"/>
          </a:ln>
        </p:spPr>
        <p:txBody>
          <a:bodyPr/>
          <a:lstStyle/>
          <a:p>
            <a:endParaRPr lang="ja-JP" altLang="en-US"/>
          </a:p>
        </p:txBody>
      </p:sp>
      <p:sp>
        <p:nvSpPr>
          <p:cNvPr id="11281" name="Line 17"/>
          <p:cNvSpPr>
            <a:spLocks noChangeShapeType="1"/>
          </p:cNvSpPr>
          <p:nvPr/>
        </p:nvSpPr>
        <p:spPr bwMode="auto">
          <a:xfrm>
            <a:off x="2339975" y="3357563"/>
            <a:ext cx="4752975" cy="647700"/>
          </a:xfrm>
          <a:prstGeom prst="line">
            <a:avLst/>
          </a:prstGeom>
          <a:noFill/>
          <a:ln w="19050">
            <a:solidFill>
              <a:schemeClr val="tx1"/>
            </a:solidFill>
            <a:round/>
            <a:headEnd/>
            <a:tailEnd type="triangle" w="med" len="med"/>
          </a:ln>
        </p:spPr>
        <p:txBody>
          <a:bodyPr/>
          <a:lstStyle/>
          <a:p>
            <a:endParaRPr lang="ja-JP" altLang="en-US"/>
          </a:p>
        </p:txBody>
      </p:sp>
      <p:sp>
        <p:nvSpPr>
          <p:cNvPr id="11282" name="Line 18"/>
          <p:cNvSpPr>
            <a:spLocks noChangeShapeType="1"/>
          </p:cNvSpPr>
          <p:nvPr/>
        </p:nvSpPr>
        <p:spPr bwMode="auto">
          <a:xfrm flipV="1">
            <a:off x="2339975" y="2205038"/>
            <a:ext cx="1655763" cy="1727200"/>
          </a:xfrm>
          <a:prstGeom prst="line">
            <a:avLst/>
          </a:prstGeom>
          <a:noFill/>
          <a:ln w="9525">
            <a:solidFill>
              <a:schemeClr val="tx1"/>
            </a:solidFill>
            <a:round/>
            <a:headEnd/>
            <a:tailEnd type="triangle" w="med" len="med"/>
          </a:ln>
        </p:spPr>
        <p:txBody>
          <a:bodyPr/>
          <a:lstStyle/>
          <a:p>
            <a:endParaRPr lang="ja-JP" altLang="en-US"/>
          </a:p>
        </p:txBody>
      </p:sp>
      <p:sp>
        <p:nvSpPr>
          <p:cNvPr id="11283" name="Line 19"/>
          <p:cNvSpPr>
            <a:spLocks noChangeShapeType="1"/>
          </p:cNvSpPr>
          <p:nvPr/>
        </p:nvSpPr>
        <p:spPr bwMode="auto">
          <a:xfrm>
            <a:off x="5651500" y="1700213"/>
            <a:ext cx="1441450" cy="2089150"/>
          </a:xfrm>
          <a:prstGeom prst="line">
            <a:avLst/>
          </a:prstGeom>
          <a:noFill/>
          <a:ln w="9525">
            <a:solidFill>
              <a:schemeClr val="tx1"/>
            </a:solidFill>
            <a:round/>
            <a:headEnd/>
            <a:tailEnd type="triangle" w="med" len="med"/>
          </a:ln>
        </p:spPr>
        <p:txBody>
          <a:bodyPr/>
          <a:lstStyle/>
          <a:p>
            <a:endParaRPr lang="ja-JP" altLang="en-US"/>
          </a:p>
        </p:txBody>
      </p:sp>
      <p:sp>
        <p:nvSpPr>
          <p:cNvPr id="11284" name="Line 20"/>
          <p:cNvSpPr>
            <a:spLocks noChangeShapeType="1"/>
          </p:cNvSpPr>
          <p:nvPr/>
        </p:nvSpPr>
        <p:spPr bwMode="auto">
          <a:xfrm flipV="1">
            <a:off x="2339975" y="2781300"/>
            <a:ext cx="1655763" cy="1800225"/>
          </a:xfrm>
          <a:prstGeom prst="line">
            <a:avLst/>
          </a:prstGeom>
          <a:noFill/>
          <a:ln w="9525">
            <a:solidFill>
              <a:schemeClr val="tx1"/>
            </a:solidFill>
            <a:round/>
            <a:headEnd/>
            <a:tailEnd type="triangle" w="med" len="med"/>
          </a:ln>
        </p:spPr>
        <p:txBody>
          <a:bodyPr/>
          <a:lstStyle/>
          <a:p>
            <a:endParaRPr lang="ja-JP" altLang="en-US"/>
          </a:p>
        </p:txBody>
      </p:sp>
      <p:sp>
        <p:nvSpPr>
          <p:cNvPr id="11285" name="Line 21"/>
          <p:cNvSpPr>
            <a:spLocks noChangeShapeType="1"/>
          </p:cNvSpPr>
          <p:nvPr/>
        </p:nvSpPr>
        <p:spPr bwMode="auto">
          <a:xfrm>
            <a:off x="5651500" y="2205038"/>
            <a:ext cx="1441450" cy="1728787"/>
          </a:xfrm>
          <a:prstGeom prst="line">
            <a:avLst/>
          </a:prstGeom>
          <a:noFill/>
          <a:ln w="9525">
            <a:solidFill>
              <a:schemeClr val="tx1"/>
            </a:solidFill>
            <a:round/>
            <a:headEnd/>
            <a:tailEnd type="triangle" w="med" len="med"/>
          </a:ln>
        </p:spPr>
        <p:txBody>
          <a:bodyPr/>
          <a:lstStyle/>
          <a:p>
            <a:endParaRPr lang="ja-JP" altLang="en-US"/>
          </a:p>
        </p:txBody>
      </p:sp>
      <p:sp>
        <p:nvSpPr>
          <p:cNvPr id="11286" name="Line 22"/>
          <p:cNvSpPr>
            <a:spLocks noChangeShapeType="1"/>
          </p:cNvSpPr>
          <p:nvPr/>
        </p:nvSpPr>
        <p:spPr bwMode="auto">
          <a:xfrm flipV="1">
            <a:off x="2339975" y="1700213"/>
            <a:ext cx="1655763" cy="1584325"/>
          </a:xfrm>
          <a:prstGeom prst="line">
            <a:avLst/>
          </a:prstGeom>
          <a:noFill/>
          <a:ln w="9525">
            <a:solidFill>
              <a:schemeClr val="tx1"/>
            </a:solidFill>
            <a:round/>
            <a:headEnd/>
            <a:tailEnd type="triangle" w="med" len="med"/>
          </a:ln>
        </p:spPr>
        <p:txBody>
          <a:bodyPr/>
          <a:lstStyle/>
          <a:p>
            <a:endParaRPr lang="ja-JP" altLang="en-US"/>
          </a:p>
        </p:txBody>
      </p:sp>
      <p:sp>
        <p:nvSpPr>
          <p:cNvPr id="11287" name="Line 23"/>
          <p:cNvSpPr>
            <a:spLocks noChangeShapeType="1"/>
          </p:cNvSpPr>
          <p:nvPr/>
        </p:nvSpPr>
        <p:spPr bwMode="auto">
          <a:xfrm>
            <a:off x="5651500" y="2781300"/>
            <a:ext cx="1368425" cy="1152525"/>
          </a:xfrm>
          <a:prstGeom prst="line">
            <a:avLst/>
          </a:prstGeom>
          <a:noFill/>
          <a:ln w="9525">
            <a:solidFill>
              <a:schemeClr val="tx1"/>
            </a:solidFill>
            <a:round/>
            <a:headEnd/>
            <a:tailEnd type="triangle" w="med" len="med"/>
          </a:ln>
        </p:spPr>
        <p:txBody>
          <a:bodyPr/>
          <a:lstStyle/>
          <a:p>
            <a:endParaRPr lang="ja-JP" altLang="en-US"/>
          </a:p>
        </p:txBody>
      </p:sp>
      <p:sp>
        <p:nvSpPr>
          <p:cNvPr id="11288" name="Line 24"/>
          <p:cNvSpPr>
            <a:spLocks noChangeShapeType="1"/>
          </p:cNvSpPr>
          <p:nvPr/>
        </p:nvSpPr>
        <p:spPr bwMode="auto">
          <a:xfrm flipV="1">
            <a:off x="7956550" y="2924175"/>
            <a:ext cx="0" cy="936625"/>
          </a:xfrm>
          <a:prstGeom prst="line">
            <a:avLst/>
          </a:prstGeom>
          <a:noFill/>
          <a:ln w="9525">
            <a:solidFill>
              <a:schemeClr val="tx1"/>
            </a:solidFill>
            <a:prstDash val="dash"/>
            <a:round/>
            <a:headEnd/>
            <a:tailEnd type="triangle" w="med" len="med"/>
          </a:ln>
        </p:spPr>
        <p:txBody>
          <a:bodyPr/>
          <a:lstStyle/>
          <a:p>
            <a:endParaRPr lang="ja-JP" altLang="en-US"/>
          </a:p>
        </p:txBody>
      </p:sp>
      <p:sp>
        <p:nvSpPr>
          <p:cNvPr id="11289" name="Line 25"/>
          <p:cNvSpPr>
            <a:spLocks noChangeShapeType="1"/>
          </p:cNvSpPr>
          <p:nvPr/>
        </p:nvSpPr>
        <p:spPr bwMode="auto">
          <a:xfrm flipH="1" flipV="1">
            <a:off x="5651500" y="2133600"/>
            <a:ext cx="1441450" cy="574675"/>
          </a:xfrm>
          <a:prstGeom prst="line">
            <a:avLst/>
          </a:prstGeom>
          <a:noFill/>
          <a:ln w="9525">
            <a:solidFill>
              <a:schemeClr val="tx1"/>
            </a:solidFill>
            <a:round/>
            <a:headEnd/>
            <a:tailEnd type="triangle" w="med" len="med"/>
          </a:ln>
        </p:spPr>
        <p:txBody>
          <a:bodyPr/>
          <a:lstStyle/>
          <a:p>
            <a:endParaRPr lang="ja-JP" altLang="en-US"/>
          </a:p>
        </p:txBody>
      </p:sp>
      <p:sp>
        <p:nvSpPr>
          <p:cNvPr id="11290" name="Line 26"/>
          <p:cNvSpPr>
            <a:spLocks noChangeShapeType="1"/>
          </p:cNvSpPr>
          <p:nvPr/>
        </p:nvSpPr>
        <p:spPr bwMode="auto">
          <a:xfrm flipV="1">
            <a:off x="2339975" y="981075"/>
            <a:ext cx="1655763" cy="1079500"/>
          </a:xfrm>
          <a:prstGeom prst="line">
            <a:avLst/>
          </a:prstGeom>
          <a:noFill/>
          <a:ln w="9525">
            <a:solidFill>
              <a:schemeClr val="tx1"/>
            </a:solidFill>
            <a:round/>
            <a:headEnd/>
            <a:tailEnd type="triangle" w="med" len="med"/>
          </a:ln>
        </p:spPr>
        <p:txBody>
          <a:bodyPr/>
          <a:lstStyle/>
          <a:p>
            <a:endParaRPr lang="ja-JP" altLang="en-US"/>
          </a:p>
        </p:txBody>
      </p:sp>
      <p:sp>
        <p:nvSpPr>
          <p:cNvPr id="11291" name="Text Box 27"/>
          <p:cNvSpPr txBox="1">
            <a:spLocks noChangeArrowheads="1"/>
          </p:cNvSpPr>
          <p:nvPr/>
        </p:nvSpPr>
        <p:spPr bwMode="auto">
          <a:xfrm>
            <a:off x="611188" y="1268413"/>
            <a:ext cx="1223962" cy="366712"/>
          </a:xfrm>
          <a:prstGeom prst="rect">
            <a:avLst/>
          </a:prstGeom>
          <a:noFill/>
          <a:ln w="9525">
            <a:noFill/>
            <a:miter lim="800000"/>
            <a:headEnd/>
            <a:tailEnd/>
          </a:ln>
        </p:spPr>
        <p:txBody>
          <a:bodyPr>
            <a:spAutoFit/>
          </a:bodyPr>
          <a:lstStyle/>
          <a:p>
            <a:pPr>
              <a:spcBef>
                <a:spcPct val="50000"/>
              </a:spcBef>
            </a:pPr>
            <a:r>
              <a:rPr lang="ja-JP" altLang="en-US" b="1"/>
              <a:t>里山</a:t>
            </a:r>
          </a:p>
        </p:txBody>
      </p:sp>
      <p:sp>
        <p:nvSpPr>
          <p:cNvPr id="11292" name="Text Box 28"/>
          <p:cNvSpPr txBox="1">
            <a:spLocks noChangeArrowheads="1"/>
          </p:cNvSpPr>
          <p:nvPr/>
        </p:nvSpPr>
        <p:spPr bwMode="auto">
          <a:xfrm>
            <a:off x="7164388" y="1844675"/>
            <a:ext cx="1511300" cy="366713"/>
          </a:xfrm>
          <a:prstGeom prst="rect">
            <a:avLst/>
          </a:prstGeom>
          <a:noFill/>
          <a:ln w="9525">
            <a:noFill/>
            <a:miter lim="800000"/>
            <a:headEnd/>
            <a:tailEnd/>
          </a:ln>
        </p:spPr>
        <p:txBody>
          <a:bodyPr>
            <a:spAutoFit/>
          </a:bodyPr>
          <a:lstStyle/>
          <a:p>
            <a:pPr>
              <a:spcBef>
                <a:spcPct val="50000"/>
              </a:spcBef>
            </a:pPr>
            <a:r>
              <a:rPr lang="ja-JP" altLang="en-US" b="1"/>
              <a:t>田畑</a:t>
            </a:r>
          </a:p>
        </p:txBody>
      </p:sp>
      <p:sp>
        <p:nvSpPr>
          <p:cNvPr id="11293" name="Text Box 29"/>
          <p:cNvSpPr txBox="1">
            <a:spLocks noChangeArrowheads="1"/>
          </p:cNvSpPr>
          <p:nvPr/>
        </p:nvSpPr>
        <p:spPr bwMode="auto">
          <a:xfrm>
            <a:off x="7092950" y="2492375"/>
            <a:ext cx="1655763" cy="376238"/>
          </a:xfrm>
          <a:prstGeom prst="rect">
            <a:avLst/>
          </a:prstGeom>
          <a:solidFill>
            <a:srgbClr val="CCFFCC"/>
          </a:solidFill>
          <a:ln w="9525">
            <a:solidFill>
              <a:schemeClr val="tx1"/>
            </a:solidFill>
            <a:miter lim="800000"/>
            <a:headEnd/>
            <a:tailEnd/>
          </a:ln>
        </p:spPr>
        <p:txBody>
          <a:bodyPr>
            <a:spAutoFit/>
          </a:bodyPr>
          <a:lstStyle/>
          <a:p>
            <a:pPr algn="ctr">
              <a:spcBef>
                <a:spcPct val="50000"/>
              </a:spcBef>
            </a:pPr>
            <a:r>
              <a:rPr lang="ja-JP" altLang="en-US" b="1"/>
              <a:t>作物</a:t>
            </a:r>
          </a:p>
        </p:txBody>
      </p:sp>
      <p:sp>
        <p:nvSpPr>
          <p:cNvPr id="11294" name="Freeform 30"/>
          <p:cNvSpPr>
            <a:spLocks/>
          </p:cNvSpPr>
          <p:nvPr/>
        </p:nvSpPr>
        <p:spPr bwMode="auto">
          <a:xfrm>
            <a:off x="5651500" y="981075"/>
            <a:ext cx="215900" cy="576263"/>
          </a:xfrm>
          <a:custGeom>
            <a:avLst/>
            <a:gdLst>
              <a:gd name="T0" fmla="*/ 0 w 311"/>
              <a:gd name="T1" fmla="*/ 0 h 681"/>
              <a:gd name="T2" fmla="*/ 2147483647 w 311"/>
              <a:gd name="T3" fmla="*/ 2147483647 h 681"/>
              <a:gd name="T4" fmla="*/ 2147483647 w 311"/>
              <a:gd name="T5" fmla="*/ 2147483647 h 681"/>
              <a:gd name="T6" fmla="*/ 0 60000 65536"/>
              <a:gd name="T7" fmla="*/ 0 60000 65536"/>
              <a:gd name="T8" fmla="*/ 0 60000 65536"/>
              <a:gd name="T9" fmla="*/ 0 w 311"/>
              <a:gd name="T10" fmla="*/ 0 h 681"/>
              <a:gd name="T11" fmla="*/ 311 w 311"/>
              <a:gd name="T12" fmla="*/ 681 h 681"/>
            </a:gdLst>
            <a:ahLst/>
            <a:cxnLst>
              <a:cxn ang="T6">
                <a:pos x="T0" y="T1"/>
              </a:cxn>
              <a:cxn ang="T7">
                <a:pos x="T2" y="T3"/>
              </a:cxn>
              <a:cxn ang="T8">
                <a:pos x="T4" y="T5"/>
              </a:cxn>
            </a:cxnLst>
            <a:rect l="T9" t="T10" r="T11" b="T12"/>
            <a:pathLst>
              <a:path w="311" h="681">
                <a:moveTo>
                  <a:pt x="0" y="0"/>
                </a:moveTo>
                <a:cubicBezTo>
                  <a:pt x="219" y="82"/>
                  <a:pt x="297" y="105"/>
                  <a:pt x="303" y="266"/>
                </a:cubicBezTo>
                <a:cubicBezTo>
                  <a:pt x="311" y="489"/>
                  <a:pt x="165" y="558"/>
                  <a:pt x="27" y="681"/>
                </a:cubicBezTo>
              </a:path>
            </a:pathLst>
          </a:custGeom>
          <a:noFill/>
          <a:ln w="9525">
            <a:solidFill>
              <a:schemeClr val="tx1"/>
            </a:solidFill>
            <a:round/>
            <a:headEnd/>
            <a:tailEnd type="triangle" w="med" len="med"/>
          </a:ln>
        </p:spPr>
        <p:txBody>
          <a:bodyPr/>
          <a:lstStyle/>
          <a:p>
            <a:endParaRPr lang="ja-JP" altLang="en-US"/>
          </a:p>
        </p:txBody>
      </p:sp>
      <p:sp>
        <p:nvSpPr>
          <p:cNvPr id="11295" name="Line 31"/>
          <p:cNvSpPr>
            <a:spLocks noChangeShapeType="1"/>
          </p:cNvSpPr>
          <p:nvPr/>
        </p:nvSpPr>
        <p:spPr bwMode="auto">
          <a:xfrm flipH="1" flipV="1">
            <a:off x="5651500" y="1628775"/>
            <a:ext cx="1441450" cy="1008063"/>
          </a:xfrm>
          <a:prstGeom prst="line">
            <a:avLst/>
          </a:prstGeom>
          <a:noFill/>
          <a:ln w="9525">
            <a:solidFill>
              <a:schemeClr val="tx1"/>
            </a:solidFill>
            <a:prstDash val="dash"/>
            <a:round/>
            <a:headEnd/>
            <a:tailEnd type="triangle" w="med" len="med"/>
          </a:ln>
        </p:spPr>
        <p:txBody>
          <a:bodyPr/>
          <a:lstStyle/>
          <a:p>
            <a:endParaRPr lang="ja-JP" altLang="en-US"/>
          </a:p>
        </p:txBody>
      </p:sp>
      <p:sp>
        <p:nvSpPr>
          <p:cNvPr id="11296" name="Line 32"/>
          <p:cNvSpPr>
            <a:spLocks noChangeShapeType="1"/>
          </p:cNvSpPr>
          <p:nvPr/>
        </p:nvSpPr>
        <p:spPr bwMode="auto">
          <a:xfrm flipH="1" flipV="1">
            <a:off x="5651500" y="2708275"/>
            <a:ext cx="1441450" cy="73025"/>
          </a:xfrm>
          <a:prstGeom prst="line">
            <a:avLst/>
          </a:prstGeom>
          <a:noFill/>
          <a:ln w="9525">
            <a:solidFill>
              <a:schemeClr val="tx1"/>
            </a:solidFill>
            <a:prstDash val="dash"/>
            <a:round/>
            <a:headEnd/>
            <a:tailEnd type="triangle" w="med" len="med"/>
          </a:ln>
        </p:spPr>
        <p:txBody>
          <a:bodyPr/>
          <a:lstStyle/>
          <a:p>
            <a:endParaRPr lang="ja-JP" altLang="en-US"/>
          </a:p>
        </p:txBody>
      </p:sp>
      <p:sp>
        <p:nvSpPr>
          <p:cNvPr id="11297" name="Text Box 33"/>
          <p:cNvSpPr txBox="1">
            <a:spLocks noChangeArrowheads="1"/>
          </p:cNvSpPr>
          <p:nvPr/>
        </p:nvSpPr>
        <p:spPr bwMode="auto">
          <a:xfrm>
            <a:off x="4284663" y="188913"/>
            <a:ext cx="1081087" cy="366712"/>
          </a:xfrm>
          <a:prstGeom prst="rect">
            <a:avLst/>
          </a:prstGeom>
          <a:noFill/>
          <a:ln w="9525">
            <a:noFill/>
            <a:miter lim="800000"/>
            <a:headEnd/>
            <a:tailEnd/>
          </a:ln>
        </p:spPr>
        <p:txBody>
          <a:bodyPr>
            <a:spAutoFit/>
          </a:bodyPr>
          <a:lstStyle/>
          <a:p>
            <a:pPr>
              <a:spcBef>
                <a:spcPct val="50000"/>
              </a:spcBef>
            </a:pPr>
            <a:r>
              <a:rPr lang="ja-JP" altLang="en-US" b="1"/>
              <a:t>農家</a:t>
            </a:r>
          </a:p>
        </p:txBody>
      </p:sp>
      <p:sp>
        <p:nvSpPr>
          <p:cNvPr id="11298" name="Text Box 34"/>
          <p:cNvSpPr txBox="1">
            <a:spLocks noChangeArrowheads="1"/>
          </p:cNvSpPr>
          <p:nvPr/>
        </p:nvSpPr>
        <p:spPr bwMode="auto">
          <a:xfrm>
            <a:off x="827088" y="5734050"/>
            <a:ext cx="7993062" cy="549275"/>
          </a:xfrm>
          <a:prstGeom prst="rect">
            <a:avLst/>
          </a:prstGeom>
          <a:noFill/>
          <a:ln w="9525">
            <a:noFill/>
            <a:miter lim="800000"/>
            <a:headEnd/>
            <a:tailEnd/>
          </a:ln>
        </p:spPr>
        <p:txBody>
          <a:bodyPr>
            <a:spAutoFit/>
          </a:bodyPr>
          <a:lstStyle/>
          <a:p>
            <a:pPr>
              <a:spcBef>
                <a:spcPct val="50000"/>
              </a:spcBef>
            </a:pPr>
            <a:r>
              <a:rPr lang="ja-JP" altLang="en-US" sz="1200"/>
              <a:t>里山は農家に多くの資材と食料、燃料、肥料などをもたらした。</a:t>
            </a:r>
          </a:p>
          <a:p>
            <a:pPr>
              <a:spcBef>
                <a:spcPct val="50000"/>
              </a:spcBef>
            </a:pPr>
            <a:r>
              <a:rPr lang="ja-JP" altLang="en-US" sz="1200"/>
              <a:t>ほとんどすべての物質とエネルギーは最終的には田畑に肥料として投入された。</a:t>
            </a:r>
          </a:p>
        </p:txBody>
      </p:sp>
      <p:sp>
        <p:nvSpPr>
          <p:cNvPr id="11299" name="Text Box 35"/>
          <p:cNvSpPr txBox="1">
            <a:spLocks noChangeArrowheads="1"/>
          </p:cNvSpPr>
          <p:nvPr/>
        </p:nvSpPr>
        <p:spPr bwMode="auto">
          <a:xfrm>
            <a:off x="539750" y="5300663"/>
            <a:ext cx="7416800" cy="366712"/>
          </a:xfrm>
          <a:prstGeom prst="rect">
            <a:avLst/>
          </a:prstGeom>
          <a:noFill/>
          <a:ln w="9525">
            <a:noFill/>
            <a:miter lim="800000"/>
            <a:headEnd/>
            <a:tailEnd/>
          </a:ln>
        </p:spPr>
        <p:txBody>
          <a:bodyPr>
            <a:spAutoFit/>
          </a:bodyPr>
          <a:lstStyle/>
          <a:p>
            <a:pPr>
              <a:spcBef>
                <a:spcPct val="50000"/>
              </a:spcBef>
            </a:pPr>
            <a:r>
              <a:rPr lang="ja-JP" altLang="en-US" b="1"/>
              <a:t>里山景観における物質とエネルギーの流れ</a:t>
            </a:r>
            <a:r>
              <a:rPr lang="en-US" altLang="ja-JP"/>
              <a:t>.</a:t>
            </a:r>
          </a:p>
        </p:txBody>
      </p:sp>
      <p:sp>
        <p:nvSpPr>
          <p:cNvPr id="11300" name="AutoShape 36"/>
          <p:cNvSpPr>
            <a:spLocks noChangeArrowheads="1"/>
          </p:cNvSpPr>
          <p:nvPr/>
        </p:nvSpPr>
        <p:spPr bwMode="auto">
          <a:xfrm rot="-1780003">
            <a:off x="2555875" y="2133600"/>
            <a:ext cx="1152525" cy="863600"/>
          </a:xfrm>
          <a:prstGeom prst="rightArrow">
            <a:avLst>
              <a:gd name="adj1" fmla="val 50000"/>
              <a:gd name="adj2" fmla="val 33364"/>
            </a:avLst>
          </a:prstGeom>
          <a:solidFill>
            <a:srgbClr val="FFCC00">
              <a:alpha val="50195"/>
            </a:srgbClr>
          </a:solidFill>
          <a:ln w="9525">
            <a:noFill/>
            <a:miter lim="800000"/>
            <a:headEnd/>
            <a:tailEnd/>
          </a:ln>
        </p:spPr>
        <p:txBody>
          <a:bodyPr wrap="none" anchor="ctr"/>
          <a:lstStyle/>
          <a:p>
            <a:endParaRPr lang="ja-JP" altLang="en-US"/>
          </a:p>
        </p:txBody>
      </p:sp>
      <p:sp>
        <p:nvSpPr>
          <p:cNvPr id="11301" name="AutoShape 37"/>
          <p:cNvSpPr>
            <a:spLocks noChangeArrowheads="1"/>
          </p:cNvSpPr>
          <p:nvPr/>
        </p:nvSpPr>
        <p:spPr bwMode="auto">
          <a:xfrm rot="1758020">
            <a:off x="6011863" y="2205038"/>
            <a:ext cx="863600" cy="863600"/>
          </a:xfrm>
          <a:prstGeom prst="rightArrow">
            <a:avLst>
              <a:gd name="adj1" fmla="val 50000"/>
              <a:gd name="adj2" fmla="val 25000"/>
            </a:avLst>
          </a:prstGeom>
          <a:solidFill>
            <a:srgbClr val="FFCC00">
              <a:alpha val="50195"/>
            </a:srgbClr>
          </a:solidFill>
          <a:ln w="9525">
            <a:noFill/>
            <a:miter lim="800000"/>
            <a:headEnd/>
            <a:tailEnd/>
          </a:ln>
        </p:spPr>
        <p:txBody>
          <a:bodyPr wrap="none" anchor="ctr"/>
          <a:lstStyle/>
          <a:p>
            <a:endParaRPr lang="ja-JP" altLang="en-US"/>
          </a:p>
        </p:txBody>
      </p:sp>
      <p:pic>
        <p:nvPicPr>
          <p:cNvPr id="2" name="レコーディング (7)">
            <a:hlinkClick r:id="" action="ppaction://media"/>
            <a:extLst>
              <a:ext uri="{FF2B5EF4-FFF2-40B4-BE49-F238E27FC236}">
                <a16:creationId xmlns:a16="http://schemas.microsoft.com/office/drawing/2014/main" id="{A30F7F32-2D04-4580-BDAF-0012D112F5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4100060"/>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13315" name="Rectangle 3"/>
          <p:cNvSpPr>
            <a:spLocks noChangeArrowheads="1"/>
          </p:cNvSpPr>
          <p:nvPr/>
        </p:nvSpPr>
        <p:spPr bwMode="auto">
          <a:xfrm>
            <a:off x="0" y="-52388"/>
            <a:ext cx="4059238" cy="457201"/>
          </a:xfrm>
          <a:prstGeom prst="rect">
            <a:avLst/>
          </a:prstGeom>
          <a:noFill/>
          <a:ln w="9525">
            <a:noFill/>
            <a:miter lim="800000"/>
            <a:headEnd/>
            <a:tailEnd/>
          </a:ln>
        </p:spPr>
        <p:txBody>
          <a:bodyPr wrap="none">
            <a:spAutoFit/>
          </a:bodyPr>
          <a:lstStyle/>
          <a:p>
            <a:r>
              <a:rPr lang="ja-JP" altLang="en-US" sz="2400" b="1">
                <a:solidFill>
                  <a:srgbClr val="7FF911"/>
                </a:solidFill>
              </a:rPr>
              <a:t>滋賀県マキノ町のカタクリの里</a:t>
            </a:r>
          </a:p>
        </p:txBody>
      </p:sp>
      <p:sp>
        <p:nvSpPr>
          <p:cNvPr id="13316" name="Rectangle 4"/>
          <p:cNvSpPr>
            <a:spLocks noChangeArrowheads="1"/>
          </p:cNvSpPr>
          <p:nvPr/>
        </p:nvSpPr>
        <p:spPr bwMode="auto">
          <a:xfrm>
            <a:off x="179388" y="404813"/>
            <a:ext cx="3189287" cy="366712"/>
          </a:xfrm>
          <a:prstGeom prst="rect">
            <a:avLst/>
          </a:prstGeom>
          <a:noFill/>
          <a:ln w="9525">
            <a:noFill/>
            <a:miter lim="800000"/>
            <a:headEnd/>
            <a:tailEnd/>
          </a:ln>
        </p:spPr>
        <p:txBody>
          <a:bodyPr wrap="none">
            <a:spAutoFit/>
          </a:bodyPr>
          <a:lstStyle/>
          <a:p>
            <a:r>
              <a:rPr lang="ja-JP" altLang="en-US">
                <a:solidFill>
                  <a:srgbClr val="7FF911"/>
                </a:solidFill>
              </a:rPr>
              <a:t>萌芽更新によって育てられた林</a:t>
            </a:r>
          </a:p>
        </p:txBody>
      </p:sp>
      <p:pic>
        <p:nvPicPr>
          <p:cNvPr id="2" name="レコーディング (8)">
            <a:hlinkClick r:id="" action="ppaction://media"/>
            <a:extLst>
              <a:ext uri="{FF2B5EF4-FFF2-40B4-BE49-F238E27FC236}">
                <a16:creationId xmlns:a16="http://schemas.microsoft.com/office/drawing/2014/main" id="{B050CF7F-3E30-426A-959A-216AD6F9E0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410007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7705</TotalTime>
  <Words>5231</Words>
  <Application>Microsoft Office PowerPoint</Application>
  <PresentationFormat>画面に合わせる (4:3)</PresentationFormat>
  <Paragraphs>265</Paragraphs>
  <Slides>17</Slides>
  <Notes>17</Notes>
  <HiddenSlides>0</HiddenSlides>
  <MMClips>16</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1</vt:i4>
      </vt:variant>
      <vt:variant>
        <vt:lpstr>スライド タイトル</vt:lpstr>
      </vt:variant>
      <vt:variant>
        <vt:i4>17</vt:i4>
      </vt:variant>
    </vt:vector>
  </HeadingPairs>
  <TitlesOfParts>
    <vt:vector size="22" baseType="lpstr">
      <vt:lpstr>Arial</vt:lpstr>
      <vt:lpstr>Century</vt:lpstr>
      <vt:lpstr>Times New Roman</vt:lpstr>
      <vt:lpstr>標準デザイン</vt:lpstr>
      <vt:lpstr>Image</vt:lpstr>
      <vt:lpstr>PowerPoint プレゼンテーション</vt:lpstr>
      <vt:lpstr>里山の大事な樹木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Hiraoka Forest Research Inst.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里山の変遷と将来</dc:title>
  <dc:creator>Miyaura_Tomiyasu</dc:creator>
  <cp:lastModifiedBy>富保 宮浦</cp:lastModifiedBy>
  <cp:revision>126</cp:revision>
  <dcterms:created xsi:type="dcterms:W3CDTF">2004-10-25T21:45:00Z</dcterms:created>
  <dcterms:modified xsi:type="dcterms:W3CDTF">2020-04-27T03:06:54Z</dcterms:modified>
</cp:coreProperties>
</file>